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1" r:id="rId2"/>
  </p:sldMasterIdLst>
  <p:notesMasterIdLst>
    <p:notesMasterId r:id="rId28"/>
  </p:notesMasterIdLst>
  <p:sldIdLst>
    <p:sldId id="291" r:id="rId3"/>
    <p:sldId id="285" r:id="rId4"/>
    <p:sldId id="259" r:id="rId5"/>
    <p:sldId id="260" r:id="rId6"/>
    <p:sldId id="287" r:id="rId7"/>
    <p:sldId id="276" r:id="rId8"/>
    <p:sldId id="289" r:id="rId9"/>
    <p:sldId id="262" r:id="rId10"/>
    <p:sldId id="261" r:id="rId11"/>
    <p:sldId id="263" r:id="rId12"/>
    <p:sldId id="264" r:id="rId13"/>
    <p:sldId id="272" r:id="rId14"/>
    <p:sldId id="265" r:id="rId15"/>
    <p:sldId id="290" r:id="rId16"/>
    <p:sldId id="266" r:id="rId17"/>
    <p:sldId id="267" r:id="rId18"/>
    <p:sldId id="268" r:id="rId19"/>
    <p:sldId id="273" r:id="rId20"/>
    <p:sldId id="269" r:id="rId21"/>
    <p:sldId id="271" r:id="rId22"/>
    <p:sldId id="284" r:id="rId23"/>
    <p:sldId id="278" r:id="rId24"/>
    <p:sldId id="279" r:id="rId25"/>
    <p:sldId id="270"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Folkins" initials="MF" lastIdx="9" clrIdx="0">
    <p:extLst>
      <p:ext uri="{19B8F6BF-5375-455C-9EA6-DF929625EA0E}">
        <p15:presenceInfo xmlns:p15="http://schemas.microsoft.com/office/powerpoint/2012/main" userId="a4a39983a73944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57255" autoAdjust="0"/>
  </p:normalViewPr>
  <p:slideViewPr>
    <p:cSldViewPr snapToGrid="0">
      <p:cViewPr varScale="1">
        <p:scale>
          <a:sx n="63" d="100"/>
          <a:sy n="63" d="100"/>
        </p:scale>
        <p:origin x="2430" y="72"/>
      </p:cViewPr>
      <p:guideLst/>
    </p:cSldViewPr>
  </p:slideViewPr>
  <p:notesTextViewPr>
    <p:cViewPr>
      <p:scale>
        <a:sx n="1" d="1"/>
        <a:sy n="1" d="1"/>
      </p:scale>
      <p:origin x="0" y="0"/>
    </p:cViewPr>
  </p:notesTextViewPr>
  <p:notesViewPr>
    <p:cSldViewPr snapToGrid="0" showGuides="1">
      <p:cViewPr varScale="1">
        <p:scale>
          <a:sx n="52" d="100"/>
          <a:sy n="52" d="100"/>
        </p:scale>
        <p:origin x="25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96-4986-A21E-22695BF03C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96-4986-A21E-22695BF03CF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96-4986-A21E-22695BF03CF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96-4986-A21E-22695BF03CF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96-4986-A21E-22695BF03CF8}"/>
              </c:ext>
            </c:extLst>
          </c:dPt>
          <c:dLbls>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Habiletés cognitives</c:v>
                </c:pt>
                <c:pt idx="1">
                  <c:v>Langue et communication</c:v>
                </c:pt>
                <c:pt idx="2">
                  <c:v>Motricité fine</c:v>
                </c:pt>
                <c:pt idx="3">
                  <c:v>Conscience de soi/environnement</c:v>
                </c:pt>
                <c:pt idx="4">
                  <c:v>Habiletés sociales</c:v>
                </c:pt>
              </c:strCache>
            </c:strRef>
          </c:cat>
          <c:val>
            <c:numRef>
              <c:f>Sheet1!$B$2:$B$6</c:f>
              <c:numCache>
                <c:formatCode>General</c:formatCode>
                <c:ptCount val="5"/>
                <c:pt idx="0">
                  <c:v>1</c:v>
                </c:pt>
                <c:pt idx="1">
                  <c:v>0.75</c:v>
                </c:pt>
                <c:pt idx="2">
                  <c:v>0.25</c:v>
                </c:pt>
                <c:pt idx="3">
                  <c:v>0.2</c:v>
                </c:pt>
                <c:pt idx="4">
                  <c:v>0.15</c:v>
                </c:pt>
              </c:numCache>
            </c:numRef>
          </c:val>
          <c:extLst>
            <c:ext xmlns:c16="http://schemas.microsoft.com/office/drawing/2014/chart" uri="{C3380CC4-5D6E-409C-BE32-E72D297353CC}">
              <c16:uniqueId val="{00000000-8298-4902-9B80-E2E253D41A3A}"/>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061589566929135"/>
          <c:y val="7.5239906788883296E-4"/>
          <c:w val="0.33938410433070865"/>
          <c:h val="0.93521377120978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B7872-38EE-43FF-B2F7-F93C56C1D24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4BF08ED1-CE20-4E8D-B9AA-25C806E138FB}">
      <dgm:prSet phldrT="[Text]"/>
      <dgm:spPr>
        <a:solidFill>
          <a:srgbClr val="0070C0"/>
        </a:solidFill>
        <a:ln>
          <a:solidFill>
            <a:schemeClr val="accent1"/>
          </a:solidFill>
        </a:ln>
      </dgm:spPr>
      <dgm:t>
        <a:bodyPr/>
        <a:lstStyle/>
        <a:p>
          <a:r>
            <a:rPr lang="fr-CA" dirty="0">
              <a:solidFill>
                <a:schemeClr val="bg1"/>
              </a:solidFill>
            </a:rPr>
            <a:t>ECN</a:t>
          </a:r>
        </a:p>
      </dgm:t>
    </dgm:pt>
    <dgm:pt modelId="{C3CE23EB-A91B-4276-85D2-BEB4E473C139}" type="parTrans" cxnId="{09F9E054-2125-4C35-AEA8-21802EC7CEB4}">
      <dgm:prSet/>
      <dgm:spPr/>
      <dgm:t>
        <a:bodyPr/>
        <a:lstStyle/>
        <a:p>
          <a:endParaRPr lang="en-US"/>
        </a:p>
      </dgm:t>
    </dgm:pt>
    <dgm:pt modelId="{526CDCE1-B676-488C-AC62-6474C865F0C0}" type="sibTrans" cxnId="{09F9E054-2125-4C35-AEA8-21802EC7CEB4}">
      <dgm:prSet/>
      <dgm:spPr/>
      <dgm:t>
        <a:bodyPr/>
        <a:lstStyle/>
        <a:p>
          <a:endParaRPr lang="en-US"/>
        </a:p>
      </dgm:t>
    </dgm:pt>
    <dgm:pt modelId="{4E8027D7-C5E4-4D6D-A26C-8C87DC21958B}">
      <dgm:prSet phldrT="[Text]" custT="1"/>
      <dgm:spPr/>
      <dgm:t>
        <a:bodyPr/>
        <a:lstStyle/>
        <a:p>
          <a:pPr algn="ctr"/>
          <a:r>
            <a:rPr lang="fr-CA" sz="2000" dirty="0">
              <a:latin typeface="+mj-lt"/>
            </a:rPr>
            <a:t>Estime la </a:t>
          </a:r>
          <a:r>
            <a:rPr lang="fr-CA" sz="2000" b="1" i="1" u="sng" dirty="0">
              <a:latin typeface="+mj-lt"/>
            </a:rPr>
            <a:t>probabilité</a:t>
          </a:r>
          <a:r>
            <a:rPr lang="fr-CA" sz="2000" dirty="0">
              <a:latin typeface="+mj-lt"/>
            </a:rPr>
            <a:t> qu’un enfant devienne un lecteur aguerri d’ici la fin de sa deuxième année du primaire.</a:t>
          </a:r>
        </a:p>
      </dgm:t>
    </dgm:pt>
    <dgm:pt modelId="{03D75632-A7AA-4F43-8C8B-B2A38D0848AE}" type="parTrans" cxnId="{B4222EAA-EF64-4C4C-831E-EDD1543A8CBB}">
      <dgm:prSet/>
      <dgm:spPr/>
      <dgm:t>
        <a:bodyPr/>
        <a:lstStyle/>
        <a:p>
          <a:endParaRPr lang="en-US"/>
        </a:p>
      </dgm:t>
    </dgm:pt>
    <dgm:pt modelId="{AFCCE332-7D69-4F0D-B750-F878D1456AEE}" type="sibTrans" cxnId="{B4222EAA-EF64-4C4C-831E-EDD1543A8CBB}">
      <dgm:prSet/>
      <dgm:spPr/>
      <dgm:t>
        <a:bodyPr/>
        <a:lstStyle/>
        <a:p>
          <a:endParaRPr lang="en-US"/>
        </a:p>
      </dgm:t>
    </dgm:pt>
    <dgm:pt modelId="{F49FA153-5C33-4988-8EA4-363B37BACE36}">
      <dgm:prSet phldrT="[Text]" custT="1"/>
      <dgm:spPr>
        <a:solidFill>
          <a:schemeClr val="accent1"/>
        </a:solidFill>
      </dgm:spPr>
      <dgm:t>
        <a:bodyPr/>
        <a:lstStyle/>
        <a:p>
          <a:pPr algn="ctr"/>
          <a:r>
            <a:rPr lang="fr-CA" sz="2000" dirty="0">
              <a:latin typeface="+mj-lt"/>
            </a:rPr>
            <a:t>Sert d’</a:t>
          </a:r>
          <a:r>
            <a:rPr lang="fr-CA" sz="2000" b="1" i="1" u="sng" dirty="0">
              <a:latin typeface="+mj-lt"/>
            </a:rPr>
            <a:t>indicateur</a:t>
          </a:r>
          <a:r>
            <a:rPr lang="fr-CA" sz="2000" dirty="0">
              <a:latin typeface="+mj-lt"/>
            </a:rPr>
            <a:t> des habiletés de l'enfant alors qu’il commence sa maternelle et commence son parcours scolaire.</a:t>
          </a:r>
        </a:p>
      </dgm:t>
    </dgm:pt>
    <dgm:pt modelId="{FFE10641-2C2C-449A-8AFE-D227AF096D4D}" type="parTrans" cxnId="{ED35049D-01DB-4D3C-AF92-2FF9530E5C96}">
      <dgm:prSet/>
      <dgm:spPr>
        <a:solidFill>
          <a:schemeClr val="accent1"/>
        </a:solidFill>
      </dgm:spPr>
      <dgm:t>
        <a:bodyPr/>
        <a:lstStyle/>
        <a:p>
          <a:endParaRPr lang="en-US"/>
        </a:p>
      </dgm:t>
    </dgm:pt>
    <dgm:pt modelId="{C1E2545D-6FE1-4101-9E87-C0D83A3617A6}" type="sibTrans" cxnId="{ED35049D-01DB-4D3C-AF92-2FF9530E5C96}">
      <dgm:prSet/>
      <dgm:spPr/>
      <dgm:t>
        <a:bodyPr/>
        <a:lstStyle/>
        <a:p>
          <a:endParaRPr lang="en-US"/>
        </a:p>
      </dgm:t>
    </dgm:pt>
    <dgm:pt modelId="{C1158E17-07C9-4BE5-9CD7-91040A4F173C}">
      <dgm:prSet phldrT="[Text]" custT="1"/>
      <dgm:spPr/>
      <dgm:t>
        <a:bodyPr/>
        <a:lstStyle/>
        <a:p>
          <a:pPr algn="ctr"/>
          <a:r>
            <a:rPr lang="fr-CA" sz="2000" dirty="0">
              <a:latin typeface="+mj-lt"/>
            </a:rPr>
            <a:t>Identifie, au début de l’année scolaire, les enfants les plus à risque de ne pas développer à terme une littératie suffisante. </a:t>
          </a:r>
        </a:p>
      </dgm:t>
    </dgm:pt>
    <dgm:pt modelId="{26E644EB-92D1-41EC-9EF3-71A3F9DDC6C4}" type="parTrans" cxnId="{3346A393-8276-4FF2-BE02-8B630C5C7EBA}">
      <dgm:prSet/>
      <dgm:spPr/>
      <dgm:t>
        <a:bodyPr/>
        <a:lstStyle/>
        <a:p>
          <a:endParaRPr lang="en-US"/>
        </a:p>
      </dgm:t>
    </dgm:pt>
    <dgm:pt modelId="{E175FAE8-E1A7-4C8A-ADBF-B5D2DD15B37E}" type="sibTrans" cxnId="{3346A393-8276-4FF2-BE02-8B630C5C7EBA}">
      <dgm:prSet/>
      <dgm:spPr/>
      <dgm:t>
        <a:bodyPr/>
        <a:lstStyle/>
        <a:p>
          <a:endParaRPr lang="en-US"/>
        </a:p>
      </dgm:t>
    </dgm:pt>
    <dgm:pt modelId="{EFCB13D0-0D5F-4B69-94D7-FB7721AB9D00}" type="pres">
      <dgm:prSet presAssocID="{67FB7872-38EE-43FF-B2F7-F93C56C1D24C}" presName="cycle" presStyleCnt="0">
        <dgm:presLayoutVars>
          <dgm:chMax val="1"/>
          <dgm:dir/>
          <dgm:animLvl val="ctr"/>
          <dgm:resizeHandles val="exact"/>
        </dgm:presLayoutVars>
      </dgm:prSet>
      <dgm:spPr/>
    </dgm:pt>
    <dgm:pt modelId="{1D643881-1463-4932-BC08-86C317903D17}" type="pres">
      <dgm:prSet presAssocID="{4BF08ED1-CE20-4E8D-B9AA-25C806E138FB}" presName="centerShape" presStyleLbl="node0" presStyleIdx="0" presStyleCnt="1" custScaleX="41542" custScaleY="42607" custLinFactNeighborX="3437" custLinFactNeighborY="-278"/>
      <dgm:spPr/>
    </dgm:pt>
    <dgm:pt modelId="{BF4032AE-2B1B-42EC-BE75-9646CEC88A5E}" type="pres">
      <dgm:prSet presAssocID="{03D75632-A7AA-4F43-8C8B-B2A38D0848AE}" presName="parTrans" presStyleLbl="bgSibTrans2D1" presStyleIdx="0" presStyleCnt="3" custScaleX="56302" custLinFactNeighborX="12534" custLinFactNeighborY="36381"/>
      <dgm:spPr/>
    </dgm:pt>
    <dgm:pt modelId="{48E74907-E80B-4FB0-AC7C-548E5A177202}" type="pres">
      <dgm:prSet presAssocID="{4E8027D7-C5E4-4D6D-A26C-8C87DC21958B}" presName="node" presStyleLbl="node1" presStyleIdx="0" presStyleCnt="3" custScaleX="110000" custScaleY="92905" custRadScaleRad="126909" custRadScaleInc="3645">
        <dgm:presLayoutVars>
          <dgm:bulletEnabled val="1"/>
        </dgm:presLayoutVars>
      </dgm:prSet>
      <dgm:spPr/>
    </dgm:pt>
    <dgm:pt modelId="{145B4876-CABC-4376-9D5C-AD18A39D258B}" type="pres">
      <dgm:prSet presAssocID="{FFE10641-2C2C-449A-8AFE-D227AF096D4D}" presName="parTrans" presStyleLbl="bgSibTrans2D1" presStyleIdx="1" presStyleCnt="3" custAng="24" custScaleX="111597" custLinFactNeighborX="2100" custLinFactNeighborY="-16435"/>
      <dgm:spPr/>
    </dgm:pt>
    <dgm:pt modelId="{583514FF-D5F7-4FE8-B6E0-38B2C2152050}" type="pres">
      <dgm:prSet presAssocID="{F49FA153-5C33-4988-8EA4-363B37BACE36}" presName="node" presStyleLbl="node1" presStyleIdx="1" presStyleCnt="3" custScaleX="110000" custScaleY="110000" custRadScaleRad="82072" custRadScaleInc="8007">
        <dgm:presLayoutVars>
          <dgm:bulletEnabled val="1"/>
        </dgm:presLayoutVars>
      </dgm:prSet>
      <dgm:spPr/>
    </dgm:pt>
    <dgm:pt modelId="{FD536B49-302C-4F9D-AD43-07AE58055731}" type="pres">
      <dgm:prSet presAssocID="{26E644EB-92D1-41EC-9EF3-71A3F9DDC6C4}" presName="parTrans" presStyleLbl="bgSibTrans2D1" presStyleIdx="2" presStyleCnt="3" custAng="21428667" custScaleX="59182" custLinFactNeighborX="-7856" custLinFactNeighborY="48202"/>
      <dgm:spPr/>
    </dgm:pt>
    <dgm:pt modelId="{11F34AE4-EC43-41AF-90D9-AB6A19C8692C}" type="pres">
      <dgm:prSet presAssocID="{C1158E17-07C9-4BE5-9CD7-91040A4F173C}" presName="node" presStyleLbl="node1" presStyleIdx="2" presStyleCnt="3" custScaleX="103640" custScaleY="105875" custRadScaleRad="137841" custRadScaleInc="2081">
        <dgm:presLayoutVars>
          <dgm:bulletEnabled val="1"/>
        </dgm:presLayoutVars>
      </dgm:prSet>
      <dgm:spPr/>
    </dgm:pt>
  </dgm:ptLst>
  <dgm:cxnLst>
    <dgm:cxn modelId="{240FFD07-53AA-45ED-AA91-058994A7B620}" type="presOf" srcId="{26E644EB-92D1-41EC-9EF3-71A3F9DDC6C4}" destId="{FD536B49-302C-4F9D-AD43-07AE58055731}" srcOrd="0" destOrd="0" presId="urn:microsoft.com/office/officeart/2005/8/layout/radial4"/>
    <dgm:cxn modelId="{43E97233-B675-4875-AD99-D060357221FA}" type="presOf" srcId="{FFE10641-2C2C-449A-8AFE-D227AF096D4D}" destId="{145B4876-CABC-4376-9D5C-AD18A39D258B}" srcOrd="0" destOrd="0" presId="urn:microsoft.com/office/officeart/2005/8/layout/radial4"/>
    <dgm:cxn modelId="{9D3E646D-4A7F-49A3-9B90-36F6F969BFE1}" type="presOf" srcId="{C1158E17-07C9-4BE5-9CD7-91040A4F173C}" destId="{11F34AE4-EC43-41AF-90D9-AB6A19C8692C}" srcOrd="0" destOrd="0" presId="urn:microsoft.com/office/officeart/2005/8/layout/radial4"/>
    <dgm:cxn modelId="{84DE0273-B066-4450-870A-75471EFC8458}" type="presOf" srcId="{F49FA153-5C33-4988-8EA4-363B37BACE36}" destId="{583514FF-D5F7-4FE8-B6E0-38B2C2152050}" srcOrd="0" destOrd="0" presId="urn:microsoft.com/office/officeart/2005/8/layout/radial4"/>
    <dgm:cxn modelId="{09F9E054-2125-4C35-AEA8-21802EC7CEB4}" srcId="{67FB7872-38EE-43FF-B2F7-F93C56C1D24C}" destId="{4BF08ED1-CE20-4E8D-B9AA-25C806E138FB}" srcOrd="0" destOrd="0" parTransId="{C3CE23EB-A91B-4276-85D2-BEB4E473C139}" sibTransId="{526CDCE1-B676-488C-AC62-6474C865F0C0}"/>
    <dgm:cxn modelId="{D9071283-94C3-46B8-B121-28457DE7CB2A}" type="presOf" srcId="{4E8027D7-C5E4-4D6D-A26C-8C87DC21958B}" destId="{48E74907-E80B-4FB0-AC7C-548E5A177202}" srcOrd="0" destOrd="0" presId="urn:microsoft.com/office/officeart/2005/8/layout/radial4"/>
    <dgm:cxn modelId="{3346A393-8276-4FF2-BE02-8B630C5C7EBA}" srcId="{4BF08ED1-CE20-4E8D-B9AA-25C806E138FB}" destId="{C1158E17-07C9-4BE5-9CD7-91040A4F173C}" srcOrd="2" destOrd="0" parTransId="{26E644EB-92D1-41EC-9EF3-71A3F9DDC6C4}" sibTransId="{E175FAE8-E1A7-4C8A-ADBF-B5D2DD15B37E}"/>
    <dgm:cxn modelId="{ED35049D-01DB-4D3C-AF92-2FF9530E5C96}" srcId="{4BF08ED1-CE20-4E8D-B9AA-25C806E138FB}" destId="{F49FA153-5C33-4988-8EA4-363B37BACE36}" srcOrd="1" destOrd="0" parTransId="{FFE10641-2C2C-449A-8AFE-D227AF096D4D}" sibTransId="{C1E2545D-6FE1-4101-9E87-C0D83A3617A6}"/>
    <dgm:cxn modelId="{B4222EAA-EF64-4C4C-831E-EDD1543A8CBB}" srcId="{4BF08ED1-CE20-4E8D-B9AA-25C806E138FB}" destId="{4E8027D7-C5E4-4D6D-A26C-8C87DC21958B}" srcOrd="0" destOrd="0" parTransId="{03D75632-A7AA-4F43-8C8B-B2A38D0848AE}" sibTransId="{AFCCE332-7D69-4F0D-B750-F878D1456AEE}"/>
    <dgm:cxn modelId="{F2E1ABBB-B76E-4C93-B752-FD69D0D0D20B}" type="presOf" srcId="{67FB7872-38EE-43FF-B2F7-F93C56C1D24C}" destId="{EFCB13D0-0D5F-4B69-94D7-FB7721AB9D00}" srcOrd="0" destOrd="0" presId="urn:microsoft.com/office/officeart/2005/8/layout/radial4"/>
    <dgm:cxn modelId="{643071C8-AA4D-4983-9DC9-DC1EA183373C}" type="presOf" srcId="{4BF08ED1-CE20-4E8D-B9AA-25C806E138FB}" destId="{1D643881-1463-4932-BC08-86C317903D17}" srcOrd="0" destOrd="0" presId="urn:microsoft.com/office/officeart/2005/8/layout/radial4"/>
    <dgm:cxn modelId="{8EB6C7F6-7E39-4C84-806B-C1C1D6902C79}" type="presOf" srcId="{03D75632-A7AA-4F43-8C8B-B2A38D0848AE}" destId="{BF4032AE-2B1B-42EC-BE75-9646CEC88A5E}" srcOrd="0" destOrd="0" presId="urn:microsoft.com/office/officeart/2005/8/layout/radial4"/>
    <dgm:cxn modelId="{9335F8F9-FCBA-4EBD-AAE8-BB4F41CCFCB2}" type="presParOf" srcId="{EFCB13D0-0D5F-4B69-94D7-FB7721AB9D00}" destId="{1D643881-1463-4932-BC08-86C317903D17}" srcOrd="0" destOrd="0" presId="urn:microsoft.com/office/officeart/2005/8/layout/radial4"/>
    <dgm:cxn modelId="{27987D41-A76C-4D5E-8B5B-431A755E7741}" type="presParOf" srcId="{EFCB13D0-0D5F-4B69-94D7-FB7721AB9D00}" destId="{BF4032AE-2B1B-42EC-BE75-9646CEC88A5E}" srcOrd="1" destOrd="0" presId="urn:microsoft.com/office/officeart/2005/8/layout/radial4"/>
    <dgm:cxn modelId="{8EEE08EF-3027-4232-ABD5-031A7B39B46D}" type="presParOf" srcId="{EFCB13D0-0D5F-4B69-94D7-FB7721AB9D00}" destId="{48E74907-E80B-4FB0-AC7C-548E5A177202}" srcOrd="2" destOrd="0" presId="urn:microsoft.com/office/officeart/2005/8/layout/radial4"/>
    <dgm:cxn modelId="{B492D126-88EE-469D-BE84-1D2E89E500B5}" type="presParOf" srcId="{EFCB13D0-0D5F-4B69-94D7-FB7721AB9D00}" destId="{145B4876-CABC-4376-9D5C-AD18A39D258B}" srcOrd="3" destOrd="0" presId="urn:microsoft.com/office/officeart/2005/8/layout/radial4"/>
    <dgm:cxn modelId="{066D08A1-BBC6-4BBA-8027-72AA4B22BF61}" type="presParOf" srcId="{EFCB13D0-0D5F-4B69-94D7-FB7721AB9D00}" destId="{583514FF-D5F7-4FE8-B6E0-38B2C2152050}" srcOrd="4" destOrd="0" presId="urn:microsoft.com/office/officeart/2005/8/layout/radial4"/>
    <dgm:cxn modelId="{CB181B6C-804C-44F9-BAB0-0548A152785A}" type="presParOf" srcId="{EFCB13D0-0D5F-4B69-94D7-FB7721AB9D00}" destId="{FD536B49-302C-4F9D-AD43-07AE58055731}" srcOrd="5" destOrd="0" presId="urn:microsoft.com/office/officeart/2005/8/layout/radial4"/>
    <dgm:cxn modelId="{2B2061A3-2597-4CE6-9DBA-66CFD41BD001}" type="presParOf" srcId="{EFCB13D0-0D5F-4B69-94D7-FB7721AB9D00}" destId="{11F34AE4-EC43-41AF-90D9-AB6A19C8692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43881-1463-4932-BC08-86C317903D17}">
      <dsp:nvSpPr>
        <dsp:cNvPr id="0" name=""/>
        <dsp:cNvSpPr/>
      </dsp:nvSpPr>
      <dsp:spPr>
        <a:xfrm>
          <a:off x="5388855" y="4286261"/>
          <a:ext cx="1089401" cy="1117330"/>
        </a:xfrm>
        <a:prstGeom prst="ellipse">
          <a:avLst/>
        </a:prstGeom>
        <a:solidFill>
          <a:srgbClr val="0070C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fr-CA" sz="3400" kern="1200" dirty="0">
              <a:solidFill>
                <a:schemeClr val="bg1"/>
              </a:solidFill>
            </a:rPr>
            <a:t>ECN</a:t>
          </a:r>
        </a:p>
      </dsp:txBody>
      <dsp:txXfrm>
        <a:off x="5548394" y="4449890"/>
        <a:ext cx="770323" cy="790072"/>
      </dsp:txXfrm>
    </dsp:sp>
    <dsp:sp modelId="{BF4032AE-2B1B-42EC-BE75-9646CEC88A5E}">
      <dsp:nvSpPr>
        <dsp:cNvPr id="0" name=""/>
        <dsp:cNvSpPr/>
      </dsp:nvSpPr>
      <dsp:spPr>
        <a:xfrm rot="12911572">
          <a:off x="3171634" y="3211368"/>
          <a:ext cx="2126779" cy="74738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74907-E80B-4FB0-AC7C-548E5A177202}">
      <dsp:nvSpPr>
        <dsp:cNvPr id="0" name=""/>
        <dsp:cNvSpPr/>
      </dsp:nvSpPr>
      <dsp:spPr>
        <a:xfrm>
          <a:off x="847852" y="1298812"/>
          <a:ext cx="2740418" cy="18516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mj-lt"/>
            </a:rPr>
            <a:t>Estime la </a:t>
          </a:r>
          <a:r>
            <a:rPr lang="fr-CA" sz="2000" b="1" i="1" u="sng" kern="1200" dirty="0">
              <a:latin typeface="+mj-lt"/>
            </a:rPr>
            <a:t>probabilité</a:t>
          </a:r>
          <a:r>
            <a:rPr lang="fr-CA" sz="2000" kern="1200" dirty="0">
              <a:latin typeface="+mj-lt"/>
            </a:rPr>
            <a:t> qu’un enfant devienne un lecteur aguerri d’ici la fin de sa deuxième année du primaire.</a:t>
          </a:r>
        </a:p>
      </dsp:txBody>
      <dsp:txXfrm>
        <a:off x="902084" y="1353044"/>
        <a:ext cx="2631954" cy="1743161"/>
      </dsp:txXfrm>
    </dsp:sp>
    <dsp:sp modelId="{145B4876-CABC-4376-9D5C-AD18A39D258B}">
      <dsp:nvSpPr>
        <dsp:cNvPr id="0" name=""/>
        <dsp:cNvSpPr/>
      </dsp:nvSpPr>
      <dsp:spPr>
        <a:xfrm rot="16200007">
          <a:off x="4798709" y="2610059"/>
          <a:ext cx="2358438" cy="747386"/>
        </a:xfrm>
        <a:prstGeom prst="lef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583514FF-D5F7-4FE8-B6E0-38B2C2152050}">
      <dsp:nvSpPr>
        <dsp:cNvPr id="0" name=""/>
        <dsp:cNvSpPr/>
      </dsp:nvSpPr>
      <dsp:spPr>
        <a:xfrm>
          <a:off x="4563333" y="953742"/>
          <a:ext cx="2740418" cy="2192334"/>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mj-lt"/>
            </a:rPr>
            <a:t>Sert d’</a:t>
          </a:r>
          <a:r>
            <a:rPr lang="fr-CA" sz="2000" b="1" i="1" u="sng" kern="1200" dirty="0">
              <a:latin typeface="+mj-lt"/>
            </a:rPr>
            <a:t>indicateur</a:t>
          </a:r>
          <a:r>
            <a:rPr lang="fr-CA" sz="2000" kern="1200" dirty="0">
              <a:latin typeface="+mj-lt"/>
            </a:rPr>
            <a:t> des habiletés de l'enfant alors qu’il commence sa maternelle et commence son parcours scolaire.</a:t>
          </a:r>
        </a:p>
      </dsp:txBody>
      <dsp:txXfrm>
        <a:off x="4627544" y="1017953"/>
        <a:ext cx="2611996" cy="2063912"/>
      </dsp:txXfrm>
    </dsp:sp>
    <dsp:sp modelId="{FD536B49-302C-4F9D-AD43-07AE58055731}">
      <dsp:nvSpPr>
        <dsp:cNvPr id="0" name=""/>
        <dsp:cNvSpPr/>
      </dsp:nvSpPr>
      <dsp:spPr>
        <a:xfrm rot="19316056">
          <a:off x="6689836" y="3301884"/>
          <a:ext cx="2230375" cy="747386"/>
        </a:xfrm>
        <a:prstGeom prst="leftArrow">
          <a:avLst>
            <a:gd name="adj1" fmla="val 60000"/>
            <a:gd name="adj2" fmla="val 50000"/>
          </a:avLst>
        </a:prstGeom>
        <a:solidFill>
          <a:schemeClr val="accent2">
            <a:hueOff val="-11823270"/>
            <a:satOff val="40063"/>
            <a:lumOff val="2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F34AE4-EC43-41AF-90D9-AB6A19C8692C}">
      <dsp:nvSpPr>
        <dsp:cNvPr id="0" name=""/>
        <dsp:cNvSpPr/>
      </dsp:nvSpPr>
      <dsp:spPr>
        <a:xfrm>
          <a:off x="8349687" y="1173795"/>
          <a:ext cx="2581972" cy="2110122"/>
        </a:xfrm>
        <a:prstGeom prst="roundRect">
          <a:avLst>
            <a:gd name="adj" fmla="val 10000"/>
          </a:avLst>
        </a:prstGeom>
        <a:solidFill>
          <a:schemeClr val="accent2">
            <a:hueOff val="-11823270"/>
            <a:satOff val="40063"/>
            <a:lumOff val="2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CA" sz="2000" kern="1200" dirty="0">
              <a:latin typeface="+mj-lt"/>
            </a:rPr>
            <a:t>Identifie, au début de l’année scolaire, les enfants les plus à risque de ne pas développer à terme une littératie suffisante. </a:t>
          </a:r>
        </a:p>
      </dsp:txBody>
      <dsp:txXfrm>
        <a:off x="8411490" y="1235598"/>
        <a:ext cx="2458366" cy="1986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3A0E5-FDBB-4853-A606-65143C08208C}" type="datetimeFigureOut">
              <a:rPr lang="en-AU" smtClean="0"/>
              <a:t>22/09/2022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55B12-37B3-4E6B-8749-E5CA48E883E0}" type="slidenum">
              <a:rPr lang="en-AU" smtClean="0"/>
              <a:t>‹#›</a:t>
            </a:fld>
            <a:endParaRPr lang="en-AU" dirty="0"/>
          </a:p>
        </p:txBody>
      </p:sp>
    </p:spTree>
    <p:extLst>
      <p:ext uri="{BB962C8B-B14F-4D97-AF65-F5344CB8AC3E}">
        <p14:creationId xmlns:p14="http://schemas.microsoft.com/office/powerpoint/2010/main" val="890049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FR" dirty="0"/>
              <a:t>Bonjour et bienvenue à cette présentation sur les rapports de l’ÉPE-OE</a:t>
            </a:r>
          </a:p>
        </p:txBody>
      </p:sp>
    </p:spTree>
    <p:extLst>
      <p:ext uri="{BB962C8B-B14F-4D97-AF65-F5344CB8AC3E}">
        <p14:creationId xmlns:p14="http://schemas.microsoft.com/office/powerpoint/2010/main" val="874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Que signifient tous ces chiffres? </a:t>
            </a:r>
            <a:r>
              <a:rPr lang="fr-CA" b="1" dirty="0"/>
              <a:t>Cliquer</a:t>
            </a:r>
          </a:p>
          <a:p>
            <a:endParaRPr lang="en-AU" dirty="0"/>
          </a:p>
          <a:p>
            <a:r>
              <a:rPr lang="fr-CA" dirty="0"/>
              <a:t>Les enfants sont évalués par les éducateurs sur une échelle de 1 à 4. </a:t>
            </a:r>
            <a:r>
              <a:rPr lang="fr-CA" b="1" dirty="0"/>
              <a:t>Cliquer 2 fois</a:t>
            </a:r>
            <a:endParaRPr lang="fr-CA"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Cliquer 2 fois </a:t>
            </a:r>
            <a:r>
              <a:rPr lang="fr-CA" dirty="0"/>
              <a:t>Les résultats de tous les éléments d’un domaine sont additionnés, puis divisés par le nombre d'éléments de ce domaine. La moyenne ainsi obtenue est alors étalonnée sur une échelle allant de 0 à 3. </a:t>
            </a:r>
          </a:p>
          <a:p>
            <a:endParaRPr lang="en-AU" dirty="0"/>
          </a:p>
        </p:txBody>
      </p:sp>
      <p:sp>
        <p:nvSpPr>
          <p:cNvPr id="4" name="Slide Number Placeholder 3"/>
          <p:cNvSpPr>
            <a:spLocks noGrp="1"/>
          </p:cNvSpPr>
          <p:nvPr>
            <p:ph type="sldNum" sz="quarter" idx="10"/>
          </p:nvPr>
        </p:nvSpPr>
        <p:spPr/>
        <p:txBody>
          <a:bodyPr/>
          <a:lstStyle/>
          <a:p>
            <a:fld id="{F6955B12-37B3-4E6B-8749-E5CA48E883E0}" type="slidenum">
              <a:rPr lang="en-AU" smtClean="0"/>
              <a:t>10</a:t>
            </a:fld>
            <a:endParaRPr lang="en-AU"/>
          </a:p>
        </p:txBody>
      </p:sp>
    </p:spTree>
    <p:extLst>
      <p:ext uri="{BB962C8B-B14F-4D97-AF65-F5344CB8AC3E}">
        <p14:creationId xmlns:p14="http://schemas.microsoft.com/office/powerpoint/2010/main" val="333720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Maintenant, tous les résultats individuels sont reportés sur une échelle de 0 à 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493FF-A0C3-544D-9720-F0EF53A03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971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L’âge de l'enfant n'est pas pris en compte dans le calcul du résultat de l’enfant pour les cinq domaines de l'ÉPE-OE : celui-ci est une moyenne purement arithmétique de ses résultats.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7743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Ce tableau est tiré du rapport de classe; il montre ce que chaque symbole de couleur signifie par rapport au résultat de l’enfant.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Nous voyons qu’un résultat entre 2 et 3 se mérite un vert </a:t>
            </a:r>
            <a:r>
              <a:rPr lang="fr-CA" b="1" i="0"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Un résultat plus grand que 1 mais plus petit que 2 est jaune </a:t>
            </a:r>
            <a:r>
              <a:rPr lang="fr-CA" b="1" i="0" dirty="0"/>
              <a:t>Cliquer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Et un résultat plus grand que 0 mais plus petit que 1 est rouge </a:t>
            </a:r>
            <a:r>
              <a:rPr lang="fr-CA" b="1" i="0" dirty="0">
                <a:solidFill>
                  <a:srgbClr val="C00000"/>
                </a:solidFill>
              </a:rPr>
              <a:t>Cliquer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493FF-A0C3-544D-9720-F0EF53A03269}"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8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Visionner les résultats du point de vue de la classe peut orienter l'enseignement et soutenir l'apprentissage.</a:t>
            </a:r>
          </a:p>
          <a:p>
            <a:endParaRPr lang="en-CA" dirty="0"/>
          </a:p>
          <a:p>
            <a:r>
              <a:rPr lang="fr-CA" dirty="0"/>
              <a:t>Les éducateurs peuvent voir en un coup d’</a:t>
            </a:r>
            <a:r>
              <a:rPr lang="fr-CA" dirty="0" err="1"/>
              <a:t>oeil</a:t>
            </a:r>
            <a:r>
              <a:rPr lang="fr-CA" dirty="0"/>
              <a:t> si leur classe montre des forces ou des besoins particuliers. Nous pouvons voir par exemple dans ce rapport de classe que la ‘Conscience de soi et de son environnement’ est un domaine où excellent les enfants. </a:t>
            </a:r>
            <a:r>
              <a:rPr lang="fr-CA" b="1" dirty="0"/>
              <a:t>Cliquer</a:t>
            </a:r>
          </a:p>
          <a:p>
            <a:r>
              <a:rPr lang="fr-CA" dirty="0"/>
              <a:t>Il serait donc approprié de prévoir ici des activités d’enrichissement.</a:t>
            </a:r>
          </a:p>
          <a:p>
            <a:endParaRPr lang="en-CA" dirty="0"/>
          </a:p>
          <a:p>
            <a:r>
              <a:rPr lang="fr-CA" dirty="0"/>
              <a:t>Pour les domaines où des besoins spécifiques se font sentir, comme dans ce cas les ‘Habiletés sociales et les approches de l’apprentissage’, </a:t>
            </a:r>
            <a:r>
              <a:rPr lang="fr-CA" b="1" dirty="0"/>
              <a:t>Cliquer</a:t>
            </a:r>
            <a:r>
              <a:rPr lang="fr-CA" dirty="0"/>
              <a:t> il conviendrait plutôt d’incorporer aux leçons quotidiennes des activités spéciales pour travailler ces habiletés plus sensibles. </a:t>
            </a:r>
          </a:p>
          <a:p>
            <a:endParaRPr lang="en-CA" dirty="0"/>
          </a:p>
          <a:p>
            <a:endParaRPr lang="en-CA" dirty="0"/>
          </a:p>
        </p:txBody>
      </p:sp>
      <p:sp>
        <p:nvSpPr>
          <p:cNvPr id="4" name="Slide Number Placeholder 3"/>
          <p:cNvSpPr>
            <a:spLocks noGrp="1"/>
          </p:cNvSpPr>
          <p:nvPr>
            <p:ph type="sldNum" sz="quarter" idx="10"/>
          </p:nvPr>
        </p:nvSpPr>
        <p:spPr/>
        <p:txBody>
          <a:bodyPr/>
          <a:lstStyle/>
          <a:p>
            <a:fld id="{F6955B12-37B3-4E6B-8749-E5CA48E883E0}" type="slidenum">
              <a:rPr lang="en-AU" smtClean="0"/>
              <a:t>14</a:t>
            </a:fld>
            <a:endParaRPr lang="en-AU"/>
          </a:p>
        </p:txBody>
      </p:sp>
    </p:spTree>
    <p:extLst>
      <p:ext uri="{BB962C8B-B14F-4D97-AF65-F5344CB8AC3E}">
        <p14:creationId xmlns:p14="http://schemas.microsoft.com/office/powerpoint/2010/main" val="1511550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10"/>
          </p:nvPr>
        </p:nvSpPr>
        <p:spPr/>
        <p:txBody>
          <a:bodyPr/>
          <a:lstStyle/>
          <a:p>
            <a:fld id="{AFF764DB-2342-4846-8B68-51C5FCCA0EDA}" type="slidenum">
              <a:rPr lang="en-CA" smtClean="0"/>
              <a:t>15</a:t>
            </a:fld>
            <a:endParaRPr lang="en-CA"/>
          </a:p>
        </p:txBody>
      </p:sp>
    </p:spTree>
    <p:extLst>
      <p:ext uri="{BB962C8B-B14F-4D97-AF65-F5344CB8AC3E}">
        <p14:creationId xmlns:p14="http://schemas.microsoft.com/office/powerpoint/2010/main" val="2076553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Savoir comment sont calculés les résultats nous permet non seulement de distinguer les nuances entre les catégories de classement, mais aussi à l’intérieur de ces catégories.</a:t>
            </a:r>
            <a:r>
              <a:rPr lang="fr-CA" baseline="0" dirty="0"/>
              <a:t>  </a:t>
            </a:r>
          </a:p>
        </p:txBody>
      </p:sp>
      <p:sp>
        <p:nvSpPr>
          <p:cNvPr id="4" name="Slide Number Placeholder 3"/>
          <p:cNvSpPr>
            <a:spLocks noGrp="1"/>
          </p:cNvSpPr>
          <p:nvPr>
            <p:ph type="sldNum" sz="quarter" idx="10"/>
          </p:nvPr>
        </p:nvSpPr>
        <p:spPr/>
        <p:txBody>
          <a:bodyPr/>
          <a:lstStyle/>
          <a:p>
            <a:fld id="{AFF764DB-2342-4846-8B68-51C5FCCA0EDA}" type="slidenum">
              <a:rPr lang="en-CA" smtClean="0"/>
              <a:t>16</a:t>
            </a:fld>
            <a:endParaRPr lang="en-CA"/>
          </a:p>
        </p:txBody>
      </p:sp>
    </p:spTree>
    <p:extLst>
      <p:ext uri="{BB962C8B-B14F-4D97-AF65-F5344CB8AC3E}">
        <p14:creationId xmlns:p14="http://schemas.microsoft.com/office/powerpoint/2010/main" val="433374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dirty="0"/>
              <a:t>Regardons à nouveau le rapport de classe, et décortiquons les résultats des enfants :</a:t>
            </a:r>
          </a:p>
          <a:p>
            <a:endParaRPr lang="en-US" dirty="0"/>
          </a:p>
          <a:p>
            <a:r>
              <a:rPr lang="fr-CA" dirty="0"/>
              <a:t>L'enfant 2 s'est mérité un ‘jaune élevé’ de 1.88 (c'est-à-dire presque un résultat vert) pour ses habiletés cognitives. </a:t>
            </a:r>
            <a:r>
              <a:rPr lang="fr-CA" b="1" dirty="0"/>
              <a:t>Cliquer</a:t>
            </a:r>
            <a:r>
              <a:rPr lang="fr-CA" dirty="0"/>
              <a:t>.</a:t>
            </a:r>
          </a:p>
          <a:p>
            <a:r>
              <a:rPr lang="fr-CA" dirty="0"/>
              <a:t>L’enfant 10 se situe plutôt dans la moitié inférieure de la catégorie ‘jaune’ avec son 1.25. </a:t>
            </a:r>
            <a:r>
              <a:rPr lang="fr-CA" b="1" dirty="0"/>
              <a:t>Cliquer</a:t>
            </a:r>
          </a:p>
          <a:p>
            <a:endParaRPr lang="en-US" dirty="0"/>
          </a:p>
          <a:p>
            <a:r>
              <a:rPr lang="fr-CA" dirty="0"/>
              <a:t>Cela signifie qu’avec un peu de maturation et un enseignement de qualité, l’enfant 2 progressera vraisemblablement vers un résultat vert. </a:t>
            </a:r>
          </a:p>
          <a:p>
            <a:endParaRPr lang="en-US" dirty="0"/>
          </a:p>
          <a:p>
            <a:r>
              <a:rPr lang="fr-CA" dirty="0"/>
              <a:t>Toutefois, l’enfant 10, avec son résultat plus près de la catégorie rouge, nécessitera des mesures de soutien plus serrées et plus d’occasions de renforcer ses habiletés dans ce domaine.  </a:t>
            </a:r>
          </a:p>
          <a:p>
            <a:endParaRPr lang="en-US" dirty="0"/>
          </a:p>
          <a:p>
            <a:r>
              <a:rPr lang="fr-CA" dirty="0"/>
              <a:t>On voit qu’il est important d’analyser les résultats à l’intérieur de chaque catégorie de notation, car ces résultats procurent un portrait plus détaillé des enfants à risque dans la classe, et indiquent lesquels nécessitent les interventions les plus soutenues. </a:t>
            </a:r>
          </a:p>
          <a:p>
            <a:endParaRPr lang="en-US" dirty="0"/>
          </a:p>
        </p:txBody>
      </p:sp>
      <p:sp>
        <p:nvSpPr>
          <p:cNvPr id="4" name="Slide Number Placeholder 3"/>
          <p:cNvSpPr>
            <a:spLocks noGrp="1"/>
          </p:cNvSpPr>
          <p:nvPr>
            <p:ph type="sldNum" sz="quarter" idx="10"/>
          </p:nvPr>
        </p:nvSpPr>
        <p:spPr/>
        <p:txBody>
          <a:bodyPr/>
          <a:lstStyle/>
          <a:p>
            <a:fld id="{AFF764DB-2342-4846-8B68-51C5FCCA0EDA}" type="slidenum">
              <a:rPr lang="en-CA" smtClean="0"/>
              <a:t>17</a:t>
            </a:fld>
            <a:endParaRPr lang="en-CA"/>
          </a:p>
        </p:txBody>
      </p:sp>
    </p:spTree>
    <p:extLst>
      <p:ext uri="{BB962C8B-B14F-4D97-AF65-F5344CB8AC3E}">
        <p14:creationId xmlns:p14="http://schemas.microsoft.com/office/powerpoint/2010/main" val="906460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F764DB-2342-4846-8B68-51C5FCCA0EDA}" type="slidenum">
              <a:rPr lang="en-CA" smtClean="0"/>
              <a:t>18</a:t>
            </a:fld>
            <a:endParaRPr lang="en-CA"/>
          </a:p>
        </p:txBody>
      </p:sp>
    </p:spTree>
    <p:extLst>
      <p:ext uri="{BB962C8B-B14F-4D97-AF65-F5344CB8AC3E}">
        <p14:creationId xmlns:p14="http://schemas.microsoft.com/office/powerpoint/2010/main" val="205625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Que signifie l'Enseignement ciblé par niveau, ou ECN, dans l'ÉPE-OE?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L’ECN estime la probabilité qu’un enfant devienne un solide lecteur d’ici la fin de sa deuxième année.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Il peut servir d’indicateur principal de la facilité avec laquelle l'enfant réussira sa transition vers le primaire.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Avec lui, on peut identifier dès le début de l’année scolaire les enfants les plus vulnérables, à moyen terme, en ce qui a trait à la littératie. Le résultat ECN demande une ‘réponse à l’intervention’ qui comprend une évaluation et un suivi des progrès de l’enfant au fil de l’année, ainsi que des mesures de soutien adaptées aux difficultés académiques ou comportementales des enfants. </a:t>
            </a:r>
          </a:p>
        </p:txBody>
      </p:sp>
      <p:sp>
        <p:nvSpPr>
          <p:cNvPr id="4" name="Slide Number Placeholder 3"/>
          <p:cNvSpPr>
            <a:spLocks noGrp="1"/>
          </p:cNvSpPr>
          <p:nvPr>
            <p:ph type="sldNum" sz="quarter" idx="10"/>
          </p:nvPr>
        </p:nvSpPr>
        <p:spPr/>
        <p:txBody>
          <a:bodyPr/>
          <a:lstStyle/>
          <a:p>
            <a:fld id="{F6955B12-37B3-4E6B-8749-E5CA48E883E0}" type="slidenum">
              <a:rPr lang="en-AU" smtClean="0"/>
              <a:t>19</a:t>
            </a:fld>
            <a:endParaRPr lang="en-AU"/>
          </a:p>
        </p:txBody>
      </p:sp>
    </p:spTree>
    <p:extLst>
      <p:ext uri="{BB962C8B-B14F-4D97-AF65-F5344CB8AC3E}">
        <p14:creationId xmlns:p14="http://schemas.microsoft.com/office/powerpoint/2010/main" val="29038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defRPr/>
            </a:pPr>
            <a:r>
              <a:rPr lang="fr-CA" dirty="0">
                <a:solidFill>
                  <a:srgbClr val="002060"/>
                </a:solidFill>
                <a:latin typeface="Calibri" charset="0"/>
                <a:cs typeface="Helvetica" charset="0"/>
              </a:rPr>
              <a:t>Notre but aujourd’hui est de connaître plus en profondeur les rapports de l'ÉPE-OE.</a:t>
            </a:r>
          </a:p>
          <a:p>
            <a:pPr lvl="0">
              <a:spcBef>
                <a:spcPts val="600"/>
              </a:spcBef>
              <a:defRPr/>
            </a:pPr>
            <a:endParaRPr lang="en-US" dirty="0">
              <a:solidFill>
                <a:srgbClr val="002060"/>
              </a:solidFill>
              <a:latin typeface="Calibri" charset="0"/>
              <a:cs typeface="Helvetica" charset="0"/>
            </a:endParaRPr>
          </a:p>
          <a:p>
            <a:pPr lvl="0">
              <a:spcBef>
                <a:spcPts val="600"/>
              </a:spcBef>
              <a:defRPr/>
            </a:pPr>
            <a:r>
              <a:rPr lang="fr-CA" dirty="0">
                <a:solidFill>
                  <a:srgbClr val="002060"/>
                </a:solidFill>
                <a:latin typeface="Calibri" charset="0"/>
                <a:cs typeface="Helvetica" charset="0"/>
              </a:rPr>
              <a:t>Cette formation vous permettra plus spécifiquement :</a:t>
            </a:r>
          </a:p>
          <a:p>
            <a:pPr marL="171450" lvl="0" indent="-171450">
              <a:spcBef>
                <a:spcPts val="600"/>
              </a:spcBef>
              <a:buFont typeface="Arial" panose="020B0604020202020204" pitchFamily="34" charset="0"/>
              <a:buChar char="•"/>
              <a:defRPr/>
            </a:pPr>
            <a:br>
              <a:rPr lang="fr-CA" dirty="0">
                <a:solidFill>
                  <a:srgbClr val="002060"/>
                </a:solidFill>
                <a:latin typeface="Calibri" charset="0"/>
                <a:cs typeface="Helvetica" charset="0"/>
              </a:rPr>
            </a:br>
            <a:r>
              <a:rPr lang="fr-CA" dirty="0">
                <a:solidFill>
                  <a:srgbClr val="002060"/>
                </a:solidFill>
                <a:latin typeface="Calibri" charset="0"/>
                <a:cs typeface="Helvetica" charset="0"/>
              </a:rPr>
              <a:t>De comprendre ce que signifient les résultats de l'ÉPE-OE</a:t>
            </a:r>
          </a:p>
          <a:p>
            <a:pPr marL="171450" lvl="0" indent="-171450">
              <a:spcBef>
                <a:spcPts val="600"/>
              </a:spcBef>
              <a:buFont typeface="Arial" panose="020B0604020202020204" pitchFamily="34" charset="0"/>
              <a:buChar char="•"/>
              <a:defRPr/>
            </a:pPr>
            <a:r>
              <a:rPr lang="fr-CA" dirty="0">
                <a:solidFill>
                  <a:srgbClr val="002060"/>
                </a:solidFill>
                <a:latin typeface="Calibri" charset="0"/>
                <a:cs typeface="Helvetica" charset="0"/>
              </a:rPr>
              <a:t>De passer en revue le rapport de l’enfant de l'ÉPE-OE</a:t>
            </a:r>
          </a:p>
          <a:p>
            <a:pPr marL="171450" lvl="0" indent="-171450">
              <a:spcBef>
                <a:spcPts val="600"/>
              </a:spcBef>
              <a:buFont typeface="Arial" panose="020B0604020202020204" pitchFamily="34" charset="0"/>
              <a:buChar char="•"/>
              <a:defRPr/>
            </a:pPr>
            <a:r>
              <a:rPr lang="fr-CA" dirty="0">
                <a:solidFill>
                  <a:srgbClr val="002060"/>
                </a:solidFill>
                <a:latin typeface="Calibri" charset="0"/>
                <a:cs typeface="Helvetica" charset="0"/>
              </a:rPr>
              <a:t>De comparer les résultats par domaines ainsi que le résultat ECN </a:t>
            </a:r>
          </a:p>
          <a:p>
            <a:pPr marL="171450" lvl="0" indent="-171450">
              <a:spcBef>
                <a:spcPts val="600"/>
              </a:spcBef>
              <a:buFont typeface="Arial" panose="020B0604020202020204" pitchFamily="34" charset="0"/>
              <a:buChar char="•"/>
              <a:defRPr/>
            </a:pPr>
            <a:r>
              <a:rPr lang="fr-CA" dirty="0">
                <a:solidFill>
                  <a:srgbClr val="002060"/>
                </a:solidFill>
                <a:latin typeface="Calibri" charset="0"/>
                <a:cs typeface="Helvetica" charset="0"/>
              </a:rPr>
              <a:t>D’explorer la documentation disponible</a:t>
            </a:r>
          </a:p>
          <a:p>
            <a:pPr marL="171450" lvl="0" indent="-171450">
              <a:spcBef>
                <a:spcPts val="600"/>
              </a:spcBef>
              <a:buFont typeface="Arial" panose="020B0604020202020204" pitchFamily="34" charset="0"/>
              <a:buChar char="•"/>
              <a:defRPr/>
            </a:pPr>
            <a:r>
              <a:rPr lang="fr-CA" dirty="0">
                <a:solidFill>
                  <a:srgbClr val="002060"/>
                </a:solidFill>
                <a:latin typeface="Calibri" charset="0"/>
                <a:cs typeface="Helvetica" charset="0"/>
              </a:rPr>
              <a:t>Et de répondre aux questions les plus fréquentes</a:t>
            </a:r>
          </a:p>
          <a:p>
            <a:pPr lvl="0">
              <a:spcBef>
                <a:spcPts val="600"/>
              </a:spcBef>
              <a:defRPr/>
            </a:pPr>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13163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calcul du résultat ECN ressemble à une recette :</a:t>
            </a:r>
          </a:p>
          <a:p>
            <a:r>
              <a:rPr lang="fr-CA" i="1" dirty="0"/>
              <a:t>Mélangez 1 tasse d’habiletés cognitives</a:t>
            </a:r>
          </a:p>
          <a:p>
            <a:r>
              <a:rPr lang="fr-CA" dirty="0"/>
              <a:t>À trois quarts de tasse de Langue et communication</a:t>
            </a:r>
          </a:p>
          <a:p>
            <a:r>
              <a:rPr lang="fr-CA" dirty="0"/>
              <a:t>Rajoutez 1 quart de tasse de motricité fine</a:t>
            </a:r>
          </a:p>
          <a:p>
            <a:r>
              <a:rPr lang="fr-CA" dirty="0"/>
              <a:t>Deux cuillerées à table de conscience de soi et de son environnement</a:t>
            </a:r>
          </a:p>
          <a:p>
            <a:r>
              <a:rPr lang="fr-CA" dirty="0"/>
              <a:t>Puis saupoudrez finalement un peu d’habiletés sociales!</a:t>
            </a:r>
            <a:r>
              <a:rPr lang="fr-CA" i="1" dirty="0"/>
              <a:t>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Notez que la motricité globale n'est pas prise en ligne de compte quand vient le temps de calculer le résultat ECN; bien que très important, ce domaine n'est pas un bon prédicteur des habiletés en littératie. Notez également que l’âge de l'enfant rentre dans le calcul du résultat ECN.</a:t>
            </a:r>
            <a:r>
              <a:rPr lang="fr-CA" baseline="0" dirty="0"/>
              <a:t> C'est une différence importante entre ce dernier et les résultats par domaine, qui ne sont pas affectés quant à eux par l’âge de l'enfant.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F6955B12-37B3-4E6B-8749-E5CA48E883E0}" type="slidenum">
              <a:rPr lang="en-AU" smtClean="0"/>
              <a:t>20</a:t>
            </a:fld>
            <a:endParaRPr lang="en-AU"/>
          </a:p>
        </p:txBody>
      </p:sp>
    </p:spTree>
    <p:extLst>
      <p:ext uri="{BB962C8B-B14F-4D97-AF65-F5344CB8AC3E}">
        <p14:creationId xmlns:p14="http://schemas.microsoft.com/office/powerpoint/2010/main" val="164112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document </a:t>
            </a:r>
            <a:r>
              <a:rPr lang="fr-CA" i="1" dirty="0"/>
              <a:t>Comprendre la différence entre les résultats par domaine et le résultat ECN de l'ÉPE-OE</a:t>
            </a:r>
            <a:r>
              <a:rPr lang="fr-CA" dirty="0"/>
              <a:t> vous aidera également à raffiner l’interprétation de vos rapports.</a:t>
            </a:r>
            <a:r>
              <a:rPr lang="fr-CA" baseline="0" dirty="0"/>
              <a:t> </a:t>
            </a:r>
          </a:p>
        </p:txBody>
      </p:sp>
      <p:sp>
        <p:nvSpPr>
          <p:cNvPr id="4" name="Slide Number Placeholder 3"/>
          <p:cNvSpPr>
            <a:spLocks noGrp="1"/>
          </p:cNvSpPr>
          <p:nvPr>
            <p:ph type="sldNum" sz="quarter" idx="10"/>
          </p:nvPr>
        </p:nvSpPr>
        <p:spPr/>
        <p:txBody>
          <a:bodyPr/>
          <a:lstStyle/>
          <a:p>
            <a:fld id="{F6955B12-37B3-4E6B-8749-E5CA48E883E0}" type="slidenum">
              <a:rPr lang="en-AU" smtClean="0"/>
              <a:t>21</a:t>
            </a:fld>
            <a:endParaRPr lang="en-AU"/>
          </a:p>
        </p:txBody>
      </p:sp>
    </p:spTree>
    <p:extLst>
      <p:ext uri="{BB962C8B-B14F-4D97-AF65-F5344CB8AC3E}">
        <p14:creationId xmlns:p14="http://schemas.microsoft.com/office/powerpoint/2010/main" val="1691055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atin typeface="Calibri" charset="0"/>
              </a:rPr>
              <a:t>Révisons ensemble quelques questions qui reviennent fréquemment.</a:t>
            </a:r>
          </a:p>
        </p:txBody>
      </p:sp>
      <p:sp>
        <p:nvSpPr>
          <p:cNvPr id="4" name="Slide Number Placeholder 3"/>
          <p:cNvSpPr>
            <a:spLocks noGrp="1"/>
          </p:cNvSpPr>
          <p:nvPr>
            <p:ph type="sldNum" sz="quarter" idx="10"/>
          </p:nvPr>
        </p:nvSpPr>
        <p:spPr/>
        <p:txBody>
          <a:bodyPr/>
          <a:lstStyle/>
          <a:p>
            <a:fld id="{5C1C2D77-D93C-4EA2-A6A6-B7B0F67235B9}" type="slidenum">
              <a:rPr lang="en-US" smtClean="0"/>
              <a:t>22</a:t>
            </a:fld>
            <a:endParaRPr lang="en-US"/>
          </a:p>
        </p:txBody>
      </p:sp>
    </p:spTree>
    <p:extLst>
      <p:ext uri="{BB962C8B-B14F-4D97-AF65-F5344CB8AC3E}">
        <p14:creationId xmlns:p14="http://schemas.microsoft.com/office/powerpoint/2010/main" val="4122127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6955B12-37B3-4E6B-8749-E5CA48E883E0}" type="slidenum">
              <a:rPr lang="en-AU" smtClean="0"/>
              <a:t>23</a:t>
            </a:fld>
            <a:endParaRPr lang="en-AU"/>
          </a:p>
        </p:txBody>
      </p:sp>
    </p:spTree>
    <p:extLst>
      <p:ext uri="{BB962C8B-B14F-4D97-AF65-F5344CB8AC3E}">
        <p14:creationId xmlns:p14="http://schemas.microsoft.com/office/powerpoint/2010/main" val="162369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Contrairement aux résultats par domaines, l’ECN prend en compte l’âge de l’enfant.</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Analysons de plus près la situation des enfants 1 et 15.</a:t>
            </a:r>
          </a:p>
          <a:p>
            <a:endParaRPr lang="en-AU" dirty="0"/>
          </a:p>
          <a:p>
            <a:r>
              <a:rPr lang="fr-CA" dirty="0"/>
              <a:t>L'enfant 1 a relativement bien fait dans les résultats par domaine. </a:t>
            </a:r>
            <a:r>
              <a:rPr lang="fr-CA" b="1" dirty="0"/>
              <a:t>Cliquer</a:t>
            </a:r>
            <a:r>
              <a:rPr lang="fr-CA" dirty="0"/>
              <a:t> Pourtant, son résultat ECN se retrouve dans la catégorie jaune. Comment doit-on comprendre ceci? </a:t>
            </a:r>
            <a:br>
              <a:rPr lang="fr-CA" dirty="0"/>
            </a:br>
            <a:r>
              <a:rPr lang="fr-CA" dirty="0"/>
              <a:t>La cognition est l’ingrédient principal de notre recette ECN; l’enfant 1 a reçu ici un jaune plutôt bas pour ses habiletés cognitives.  </a:t>
            </a:r>
          </a:p>
          <a:p>
            <a:endParaRPr lang="en-AU" dirty="0"/>
          </a:p>
          <a:p>
            <a:r>
              <a:rPr lang="fr-CA" dirty="0"/>
              <a:t>L'enfant 15 quant à lui a reçu des résultats verts dans tous les domaines, </a:t>
            </a:r>
            <a:r>
              <a:rPr lang="fr-CA" b="1" dirty="0"/>
              <a:t>Cliquer </a:t>
            </a:r>
            <a:r>
              <a:rPr lang="fr-CA" dirty="0"/>
              <a:t>et se situe quand même dans la seconde catégorie ECN.</a:t>
            </a:r>
          </a:p>
          <a:p>
            <a:r>
              <a:rPr lang="fr-CA" dirty="0"/>
              <a:t>Cet écart s'explique ici par l’âge de l'enfant, qui a presque 6 ans.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Ceci indique à l’éducateur que même si l’enfant développe les habiletés nécessaires pour commencer son primaire, il pourrait avoir besoin de soutien supplémentaire pour apprendre à lire sans problème. </a:t>
            </a:r>
            <a:endParaRPr lang="en-AU" dirty="0"/>
          </a:p>
          <a:p>
            <a:endParaRPr lang="en-AU" i="0" dirty="0"/>
          </a:p>
          <a:p>
            <a:r>
              <a:rPr lang="fr-CA" i="0" dirty="0"/>
              <a:t>Est-il possible qu’un enfant reçoive des résultats par domaines jaunes ou rouges mais que leur ECN se situe quand même au premier niveau?</a:t>
            </a:r>
          </a:p>
          <a:p>
            <a:r>
              <a:rPr lang="fr-CA" i="0" dirty="0"/>
              <a:t>Il arrive à l’occasion qu’un enfant dont les résultats par domaine sont plutôt bas reçoive quand même un classement ECN vert. </a:t>
            </a:r>
            <a:r>
              <a:rPr lang="fr-CA" b="1" i="0" dirty="0"/>
              <a:t>Cliquer</a:t>
            </a:r>
            <a:r>
              <a:rPr lang="fr-CA" i="0" dirty="0"/>
              <a:t> Ici encore cet écart s'explique par l’âge et la pondération des domaines dans le calcul de l'ECN. Un enfant plus jeune que ses pairs, qui recevrait des résultats jaunes ou rouges dans des domaines secondaires dans le calcul de l’ECN (comme les habiletés sociales), mais dont les résultats dans les domaines clés sont élevés, pourrait très bien se voir attribué un résultat ECN vert.  </a:t>
            </a:r>
          </a:p>
        </p:txBody>
      </p:sp>
      <p:sp>
        <p:nvSpPr>
          <p:cNvPr id="4" name="Slide Number Placeholder 3"/>
          <p:cNvSpPr>
            <a:spLocks noGrp="1"/>
          </p:cNvSpPr>
          <p:nvPr>
            <p:ph type="sldNum" sz="quarter" idx="10"/>
          </p:nvPr>
        </p:nvSpPr>
        <p:spPr/>
        <p:txBody>
          <a:bodyPr/>
          <a:lstStyle/>
          <a:p>
            <a:fld id="{F6955B12-37B3-4E6B-8749-E5CA48E883E0}" type="slidenum">
              <a:rPr lang="en-AU" smtClean="0"/>
              <a:t>24</a:t>
            </a:fld>
            <a:endParaRPr lang="en-AU"/>
          </a:p>
        </p:txBody>
      </p:sp>
    </p:spTree>
    <p:extLst>
      <p:ext uri="{BB962C8B-B14F-4D97-AF65-F5344CB8AC3E}">
        <p14:creationId xmlns:p14="http://schemas.microsoft.com/office/powerpoint/2010/main" val="3745376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fr-CA" dirty="0"/>
              <a:t>Voilà qui met fin à ce webinaire sur l’observation et la notation des habiletés de l’ÉPE-OE. Pour toute question ou commentaire, veuillez me rejoindre à l’adresse courriel ou au téléphone suivants. Bonne mise en œuvre!</a:t>
            </a: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éléments de l’ÉPE-OE représentent une approximation des </a:t>
            </a:r>
            <a:r>
              <a:rPr lang="fr-CA" baseline="0" dirty="0"/>
              <a:t>habiletés</a:t>
            </a:r>
            <a:r>
              <a:rPr lang="fr-CA" dirty="0"/>
              <a:t> dont auront besoin les enfants pour entamer leur primaire du bon pied.</a:t>
            </a:r>
          </a:p>
          <a:p>
            <a:endParaRPr lang="en-AU" dirty="0"/>
          </a:p>
        </p:txBody>
      </p:sp>
      <p:sp>
        <p:nvSpPr>
          <p:cNvPr id="4" name="Slide Number Placeholder 3"/>
          <p:cNvSpPr>
            <a:spLocks noGrp="1"/>
          </p:cNvSpPr>
          <p:nvPr>
            <p:ph type="sldNum" sz="quarter" idx="10"/>
          </p:nvPr>
        </p:nvSpPr>
        <p:spPr/>
        <p:txBody>
          <a:bodyPr/>
          <a:lstStyle/>
          <a:p>
            <a:fld id="{F6955B12-37B3-4E6B-8749-E5CA48E883E0}" type="slidenum">
              <a:rPr lang="en-AU" smtClean="0"/>
              <a:t>3</a:t>
            </a:fld>
            <a:endParaRPr lang="en-AU"/>
          </a:p>
        </p:txBody>
      </p:sp>
    </p:spTree>
    <p:extLst>
      <p:ext uri="{BB962C8B-B14F-4D97-AF65-F5344CB8AC3E}">
        <p14:creationId xmlns:p14="http://schemas.microsoft.com/office/powerpoint/2010/main" val="185717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Gardez en tête que l'ÉPE-OE n'est qu’un portrait temporaire de votre enfant, pris à un moment précis de son développement.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Les résultats nous apprennent où l’enfant se situe aujourd’hui et où on peut espérer l’amener demain.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CA" dirty="0"/>
          </a:p>
        </p:txBody>
      </p:sp>
      <p:sp>
        <p:nvSpPr>
          <p:cNvPr id="4" name="Slide Number Placeholder 3"/>
          <p:cNvSpPr>
            <a:spLocks noGrp="1"/>
          </p:cNvSpPr>
          <p:nvPr>
            <p:ph type="sldNum" sz="quarter" idx="10"/>
          </p:nvPr>
        </p:nvSpPr>
        <p:spPr/>
        <p:txBody>
          <a:bodyPr/>
          <a:lstStyle/>
          <a:p>
            <a:fld id="{F6955B12-37B3-4E6B-8749-E5CA48E883E0}" type="slidenum">
              <a:rPr lang="en-AU" smtClean="0"/>
              <a:t>4</a:t>
            </a:fld>
            <a:endParaRPr lang="en-AU"/>
          </a:p>
        </p:txBody>
      </p:sp>
    </p:spTree>
    <p:extLst>
      <p:ext uri="{BB962C8B-B14F-4D97-AF65-F5344CB8AC3E}">
        <p14:creationId xmlns:p14="http://schemas.microsoft.com/office/powerpoint/2010/main" val="320590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Jetons maintenant un œil au rapport de l'enfant de l'ÉPE-OE.</a:t>
            </a:r>
          </a:p>
        </p:txBody>
      </p:sp>
      <p:sp>
        <p:nvSpPr>
          <p:cNvPr id="4" name="Slide Number Placeholder 3"/>
          <p:cNvSpPr>
            <a:spLocks noGrp="1"/>
          </p:cNvSpPr>
          <p:nvPr>
            <p:ph type="sldNum" sz="quarter" idx="10"/>
          </p:nvPr>
        </p:nvSpPr>
        <p:spPr/>
        <p:txBody>
          <a:bodyPr/>
          <a:lstStyle/>
          <a:p>
            <a:fld id="{F6955B12-37B3-4E6B-8749-E5CA48E883E0}" type="slidenum">
              <a:rPr lang="en-AU" smtClean="0"/>
              <a:t>5</a:t>
            </a:fld>
            <a:endParaRPr lang="en-AU"/>
          </a:p>
        </p:txBody>
      </p:sp>
    </p:spTree>
    <p:extLst>
      <p:ext uri="{BB962C8B-B14F-4D97-AF65-F5344CB8AC3E}">
        <p14:creationId xmlns:p14="http://schemas.microsoft.com/office/powerpoint/2010/main" val="203225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Voici un exemple d’un rapport de l’enfant. Un rapport est généré - immédiatement - pour chaque enfant évalué.  Une phrase et quelques exemples tirés de l'évaluation y expliquent chaque domaine (flèche vert). L’explication des résultats se trouve juste ici (flèche bleue) - et les résultats de l’enfant sont juste à droite (flèche orange).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Attention de ne pas prêter de sens aux résultats </a:t>
            </a:r>
            <a:r>
              <a:rPr lang="fr-CA" dirty="0" err="1"/>
              <a:t>chromocodés</a:t>
            </a:r>
            <a:r>
              <a:rPr lang="fr-CA" dirty="0"/>
              <a:t> : des résultats verts signifient simplement que le développement de l’enfant est approprié. Un résultat jaune ou rouge ne signifie pas non plus que l’enfant a « échoué », mais qu’il éprouve dans un domaine des difficultés qui demandent un suivi particulier. Dans tous les cas, si l’enfant bénéficie d’un enseignement de qualité et approprié à son niveau, il a toutes les chances de réussir. </a:t>
            </a:r>
          </a:p>
          <a:p>
            <a:endParaRPr lang="fr-CA" dirty="0"/>
          </a:p>
          <a:p>
            <a:r>
              <a:rPr lang="fr-CA" dirty="0"/>
              <a:t>Une chose est sûre : là où certaines évaluations procurent des résultats détaillés - et parfois exagérément compliqués -, l'ÉPE-OE brille par sa simplicité. </a:t>
            </a:r>
          </a:p>
          <a:p>
            <a:r>
              <a:rPr lang="fr-CA" dirty="0"/>
              <a:t>Le rapport de l'enfant a été pensé pour que les familles - quel que soit leur niveau de littératie - puissent comprendre intuitivement les domaines où leur enfant éprouve des difficultés et ceux où il se développe normalement.  </a:t>
            </a:r>
          </a:p>
          <a:p>
            <a:endParaRPr lang="fr-CA" dirty="0"/>
          </a:p>
        </p:txBody>
      </p:sp>
      <p:sp>
        <p:nvSpPr>
          <p:cNvPr id="4" name="Slide Number Placeholder 3"/>
          <p:cNvSpPr>
            <a:spLocks noGrp="1"/>
          </p:cNvSpPr>
          <p:nvPr>
            <p:ph type="sldNum" sz="quarter" idx="10"/>
          </p:nvPr>
        </p:nvSpPr>
        <p:spPr/>
        <p:txBody>
          <a:bodyPr/>
          <a:lstStyle/>
          <a:p>
            <a:fld id="{AFF764DB-2342-4846-8B68-51C5FCCA0EDA}" type="slidenum">
              <a:rPr lang="en-CA" smtClean="0"/>
              <a:t>6</a:t>
            </a:fld>
            <a:endParaRPr lang="en-CA"/>
          </a:p>
        </p:txBody>
      </p:sp>
    </p:spTree>
    <p:extLst>
      <p:ext uri="{BB962C8B-B14F-4D97-AF65-F5344CB8AC3E}">
        <p14:creationId xmlns:p14="http://schemas.microsoft.com/office/powerpoint/2010/main" val="426570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Les résultats qu’on peut lire dans chaque domaine du rapport de l’enfant sont les mêmes qu’on retrouve dans le rapport de classe.</a:t>
            </a:r>
          </a:p>
          <a:p>
            <a:pPr marL="171450" indent="-171450">
              <a:buFont typeface="Arial" panose="020B0604020202020204" pitchFamily="34" charset="0"/>
              <a:buChar char="•"/>
            </a:pPr>
            <a:r>
              <a:rPr lang="fr-CA" dirty="0"/>
              <a:t>Les résultats qui apparaissent sur le rapport de l'enfant procurent aux familles et aux éducateurs, dès le début de l'année scolaire, les indicateurs les plus probants des domaines où leur développement est normal et de ceux où un travail plus soutenu doit se mettre en branle.  </a:t>
            </a:r>
          </a:p>
          <a:p>
            <a:pPr marL="171450" indent="-171450">
              <a:buFont typeface="Arial" panose="020B0604020202020204" pitchFamily="34" charset="0"/>
              <a:buChar char="•"/>
            </a:pPr>
            <a:r>
              <a:rPr lang="fr-CA" dirty="0"/>
              <a:t>Cette analyse en temps réel du développement de l'enfant oriente les mesures d'aide dont il pourrait bénéficier, améliore du même coup les pratiques pédagogiques des éducateurs et met le doigt sur des problèmes qui pourraient peser sur le parcours éducatif des tout-petits. </a:t>
            </a:r>
          </a:p>
          <a:p>
            <a:endParaRPr lang="en-CA" dirty="0"/>
          </a:p>
        </p:txBody>
      </p:sp>
      <p:sp>
        <p:nvSpPr>
          <p:cNvPr id="4" name="Slide Number Placeholder 3"/>
          <p:cNvSpPr>
            <a:spLocks noGrp="1"/>
          </p:cNvSpPr>
          <p:nvPr>
            <p:ph type="sldNum" sz="quarter" idx="10"/>
          </p:nvPr>
        </p:nvSpPr>
        <p:spPr/>
        <p:txBody>
          <a:bodyPr/>
          <a:lstStyle/>
          <a:p>
            <a:fld id="{F6955B12-37B3-4E6B-8749-E5CA48E883E0}" type="slidenum">
              <a:rPr lang="en-AU" smtClean="0"/>
              <a:t>7</a:t>
            </a:fld>
            <a:endParaRPr lang="en-AU"/>
          </a:p>
        </p:txBody>
      </p:sp>
    </p:spTree>
    <p:extLst>
      <p:ext uri="{BB962C8B-B14F-4D97-AF65-F5344CB8AC3E}">
        <p14:creationId xmlns:p14="http://schemas.microsoft.com/office/powerpoint/2010/main" val="38768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Regardons maintenant plus en détail le rapport de classe.</a:t>
            </a:r>
          </a:p>
        </p:txBody>
      </p:sp>
      <p:sp>
        <p:nvSpPr>
          <p:cNvPr id="4" name="Slide Number Placeholder 3"/>
          <p:cNvSpPr>
            <a:spLocks noGrp="1"/>
          </p:cNvSpPr>
          <p:nvPr>
            <p:ph type="sldNum" sz="quarter" idx="10"/>
          </p:nvPr>
        </p:nvSpPr>
        <p:spPr/>
        <p:txBody>
          <a:bodyPr/>
          <a:lstStyle/>
          <a:p>
            <a:fld id="{F6955B12-37B3-4E6B-8749-E5CA48E883E0}" type="slidenum">
              <a:rPr lang="en-AU" smtClean="0"/>
              <a:t>8</a:t>
            </a:fld>
            <a:endParaRPr lang="en-AU"/>
          </a:p>
        </p:txBody>
      </p:sp>
    </p:spTree>
    <p:extLst>
      <p:ext uri="{BB962C8B-B14F-4D97-AF65-F5344CB8AC3E}">
        <p14:creationId xmlns:p14="http://schemas.microsoft.com/office/powerpoint/2010/main" val="96654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Des résultats individuels sont encore donnés pour chaque enfant, mais sont maintenant représentés de deux manières différentes  </a:t>
            </a:r>
            <a:r>
              <a:rPr lang="fr-CA" b="1" dirty="0"/>
              <a:t>Cliquer</a:t>
            </a:r>
          </a:p>
          <a:p>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À l’aide de chiffres : les résultats se situent ici entre 0 et 3 </a:t>
            </a:r>
            <a:r>
              <a:rPr lang="fr-CA" b="1" dirty="0"/>
              <a:t>Cliquer</a:t>
            </a:r>
            <a:endParaRPr lang="fr-CA" dirty="0"/>
          </a:p>
          <a:p>
            <a:pPr marL="0" indent="0">
              <a:buFont typeface="Arial" panose="020B0604020202020204" pitchFamily="34" charset="0"/>
              <a:buNone/>
            </a:pPr>
            <a:endParaRPr lang="en-AU" dirty="0"/>
          </a:p>
          <a:p>
            <a:pPr marL="171450" indent="-171450">
              <a:buFont typeface="Arial" panose="020B0604020202020204" pitchFamily="34" charset="0"/>
              <a:buChar char="•"/>
            </a:pPr>
            <a:r>
              <a:rPr lang="fr-CA" dirty="0"/>
              <a:t>Et à l’aide de couleurs (vert, jaune ou rouge).</a:t>
            </a:r>
          </a:p>
          <a:p>
            <a:endParaRPr lang="en-AU" dirty="0"/>
          </a:p>
          <a:p>
            <a:endParaRPr lang="en-AU" dirty="0"/>
          </a:p>
        </p:txBody>
      </p:sp>
      <p:sp>
        <p:nvSpPr>
          <p:cNvPr id="4" name="Slide Number Placeholder 3"/>
          <p:cNvSpPr>
            <a:spLocks noGrp="1"/>
          </p:cNvSpPr>
          <p:nvPr>
            <p:ph type="sldNum" sz="quarter" idx="10"/>
          </p:nvPr>
        </p:nvSpPr>
        <p:spPr/>
        <p:txBody>
          <a:bodyPr/>
          <a:lstStyle/>
          <a:p>
            <a:fld id="{F6955B12-37B3-4E6B-8749-E5CA48E883E0}" type="slidenum">
              <a:rPr lang="en-AU" smtClean="0"/>
              <a:t>9</a:t>
            </a:fld>
            <a:endParaRPr lang="en-AU"/>
          </a:p>
        </p:txBody>
      </p:sp>
    </p:spTree>
    <p:extLst>
      <p:ext uri="{BB962C8B-B14F-4D97-AF65-F5344CB8AC3E}">
        <p14:creationId xmlns:p14="http://schemas.microsoft.com/office/powerpoint/2010/main" val="523086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68263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Tree>
    <p:extLst>
      <p:ext uri="{BB962C8B-B14F-4D97-AF65-F5344CB8AC3E}">
        <p14:creationId xmlns:p14="http://schemas.microsoft.com/office/powerpoint/2010/main" val="31933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142388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552300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9029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413240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8720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p>
          </p:txBody>
        </p:sp>
      </p:grpSp>
    </p:spTree>
    <p:extLst>
      <p:ext uri="{BB962C8B-B14F-4D97-AF65-F5344CB8AC3E}">
        <p14:creationId xmlns:p14="http://schemas.microsoft.com/office/powerpoint/2010/main" val="113981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Tree>
    <p:extLst>
      <p:ext uri="{BB962C8B-B14F-4D97-AF65-F5344CB8AC3E}">
        <p14:creationId xmlns:p14="http://schemas.microsoft.com/office/powerpoint/2010/main" val="414124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23594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endParaRPr lang="en-US" dirty="0"/>
          </a:p>
          <a:p>
            <a:endParaRPr lang="en-US" dirty="0"/>
          </a:p>
          <a:p>
            <a:pPr>
              <a:lnSpc>
                <a:spcPts val="3100"/>
              </a:lnSpc>
            </a:pPr>
            <a:r>
              <a:rPr lang="en-US" dirty="0">
                <a:solidFill>
                  <a:schemeClr val="accent1"/>
                </a:solidFill>
              </a:rPr>
              <a:t>Header / Title 48pts</a:t>
            </a:r>
          </a:p>
          <a:p>
            <a:pPr>
              <a:lnSpc>
                <a:spcPts val="3100"/>
              </a:lnSpc>
            </a:pPr>
            <a:r>
              <a:rPr lang="en-US" sz="3200" dirty="0">
                <a:solidFill>
                  <a:schemeClr val="accent6"/>
                </a:solidFill>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4456476"/>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pPr>
            <a:r>
              <a:rPr lang="en-US" sz="2800" b="0" dirty="0">
                <a:solidFill>
                  <a:schemeClr val="accent1"/>
                </a:solidFill>
              </a:rPr>
              <a:t>Title from 28-32pts</a:t>
            </a:r>
          </a:p>
          <a:p>
            <a:pPr marL="342900" indent="-342900">
              <a:lnSpc>
                <a:spcPct val="108000"/>
              </a:lnSpc>
              <a:buFont typeface="Arial" panose="020B0604020202020204" pitchFamily="34" charset="0"/>
              <a:buChar char="•"/>
            </a:pPr>
            <a:r>
              <a:rPr lang="en-US" sz="2400" b="0" dirty="0">
                <a:solidFill>
                  <a:schemeClr val="accent6"/>
                </a:solidFill>
              </a:rPr>
              <a:t>Body text from 24-30pts</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ts val="3800"/>
              </a:lnSpc>
              <a:buFont typeface="Arial" panose="020B0604020202020204" pitchFamily="34" charset="0"/>
              <a:buChar char="•"/>
            </a:pPr>
            <a:r>
              <a:rPr lang="en-US" sz="2400" b="0" dirty="0">
                <a:solidFill>
                  <a:schemeClr val="accent6"/>
                </a:solidFill>
              </a:rPr>
              <a:t>Make a list</a:t>
            </a:r>
          </a:p>
          <a:p>
            <a:pPr marL="342900" indent="-342900">
              <a:lnSpc>
                <a:spcPts val="3800"/>
              </a:lnSpc>
              <a:buFont typeface="Arial" panose="020B0604020202020204" pitchFamily="34" charset="0"/>
              <a:buChar char="•"/>
            </a:pPr>
            <a:endParaRPr lang="en-US" b="0" dirty="0">
              <a:solidFill>
                <a:schemeClr val="accent6"/>
              </a:solidFill>
            </a:endParaRPr>
          </a:p>
          <a:p>
            <a:pPr marL="342900" indent="-342900">
              <a:lnSpc>
                <a:spcPts val="3800"/>
              </a:lnSpc>
              <a:buFont typeface="Arial" panose="020B0604020202020204" pitchFamily="34" charset="0"/>
              <a:buChar char="•"/>
            </a:pPr>
            <a:endParaRPr lang="en-US" b="0" dirty="0"/>
          </a:p>
          <a:p>
            <a:pPr marL="342900" indent="-342900">
              <a:lnSpc>
                <a:spcPts val="3800"/>
              </a:lnSpc>
              <a:buFont typeface="Arial" panose="020B0604020202020204" pitchFamily="34" charset="0"/>
              <a:buChar char="•"/>
            </a:pPr>
            <a:endParaRPr lang="en-US" b="0" dirty="0"/>
          </a:p>
          <a:p>
            <a:r>
              <a:rPr lang="en-US" sz="2400" b="0" dirty="0"/>
              <a: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078022"/>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endParaRPr lang="en-US" sz="2800" dirty="0">
              <a:solidFill>
                <a:schemeClr val="accent6"/>
              </a:solidFill>
              <a:latin typeface="+mn-lt"/>
            </a:endParaRP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ct val="108000"/>
              </a:lnSpc>
              <a:buFont typeface="Arial" panose="020B0604020202020204" pitchFamily="34" charset="0"/>
              <a:buChar char="•"/>
            </a:pPr>
            <a:r>
              <a:rPr lang="en-US" sz="2400" b="0" dirty="0">
                <a:solidFill>
                  <a:schemeClr val="accent6"/>
                </a:solidFill>
              </a:rPr>
              <a:t>Make a list</a:t>
            </a:r>
          </a:p>
          <a:p>
            <a:pPr marL="342900" indent="-342900">
              <a:lnSpc>
                <a:spcPts val="3800"/>
              </a:lnSpc>
              <a:buFont typeface="Arial" panose="020B0604020202020204" pitchFamily="34" charset="0"/>
              <a:buChar char="•"/>
            </a:pPr>
            <a:r>
              <a:rPr lang="en-US" sz="2400" b="0" dirty="0">
                <a:solidFill>
                  <a:schemeClr val="accent6"/>
                </a:solidFill>
              </a:rPr>
              <a:t>Make a list</a:t>
            </a:r>
          </a:p>
          <a:p>
            <a:pPr marL="342900" indent="-342900">
              <a:lnSpc>
                <a:spcPts val="3800"/>
              </a:lnSpc>
              <a:buFont typeface="Arial" panose="020B0604020202020204" pitchFamily="34" charset="0"/>
              <a:buChar char="•"/>
            </a:pPr>
            <a:endParaRPr lang="en-US" b="0" dirty="0">
              <a:solidFill>
                <a:schemeClr val="accent6"/>
              </a:solidFill>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077561" cy="646331"/>
          </a:xfrm>
          <a:prstGeom prst="rect">
            <a:avLst/>
          </a:prstGeom>
          <a:noFill/>
        </p:spPr>
        <p:txBody>
          <a:bodyPr wrap="none" rtlCol="0">
            <a:spAutoFit/>
          </a:bodyPr>
          <a:lstStyle/>
          <a:p>
            <a:r>
              <a:rPr lang="en-US" dirty="0">
                <a:solidFill>
                  <a:schemeClr val="accent1"/>
                </a:solidFill>
                <a:uFill>
                  <a:solidFill>
                    <a:srgbClr val="F99929"/>
                  </a:solidFill>
                </a:uFill>
                <a:latin typeface="+mj-lt"/>
              </a:rPr>
              <a:t>Highlight additional text in the Primary colour for extra visibility.</a:t>
            </a:r>
          </a:p>
          <a:p>
            <a:endParaRPr lang="en-CA" dirty="0"/>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315305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p>
        </p:txBody>
      </p:sp>
      <p:sp>
        <p:nvSpPr>
          <p:cNvPr id="3" name="Picture Placeholder 2"/>
          <p:cNvSpPr>
            <a:spLocks noGrp="1"/>
          </p:cNvSpPr>
          <p:nvPr>
            <p:ph type="pic" sz="quarter" idx="10"/>
          </p:nvPr>
        </p:nvSpPr>
        <p:spPr>
          <a:xfrm>
            <a:off x="8043863" y="0"/>
            <a:ext cx="4148137" cy="6754813"/>
          </a:xfrm>
        </p:spPr>
        <p:txBody>
          <a:bodyPr/>
          <a:lstStyle/>
          <a:p>
            <a:r>
              <a:rPr lang="en-US" dirty="0"/>
              <a:t>Click icon to add picture</a:t>
            </a:r>
          </a:p>
        </p:txBody>
      </p:sp>
    </p:spTree>
    <p:extLst>
      <p:ext uri="{BB962C8B-B14F-4D97-AF65-F5344CB8AC3E}">
        <p14:creationId xmlns:p14="http://schemas.microsoft.com/office/powerpoint/2010/main" val="225610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241089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005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5946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extLst>
              <a:ext uri="{BEBA8EAE-BF5A-486C-A8C5-ECC9F3942E4B}">
                <a14:imgProps xmlns:a14="http://schemas.microsoft.com/office/drawing/2010/main">
                  <a14:imgLayer r:embed="rId11">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6215009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8" r:id="rId6"/>
    <p:sldLayoutId id="2147483689" r:id="rId7"/>
    <p:sldLayoutId id="2147483690" r:id="rId8"/>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13854573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838200" y="2554993"/>
            <a:ext cx="10515600" cy="1325563"/>
          </a:xfrm>
          <a:prstGeom prst="rect">
            <a:avLst/>
          </a:prstGeom>
        </p:spPr>
        <p:txBody>
          <a:bodyPr lIns="91425" tIns="91425" rIns="91425" bIns="91425" anchor="t" anchorCtr="0">
            <a:noAutofit/>
          </a:bodyPr>
          <a:lstStyle/>
          <a:p>
            <a:r>
              <a:rPr lang="fr-CA" dirty="0">
                <a:latin typeface="+mn-lt"/>
              </a:rPr>
              <a:t>Comprendre les rapports de l’ÉPE-OE</a:t>
            </a:r>
            <a:br>
              <a:rPr lang="fr-CA" dirty="0"/>
            </a:br>
            <a:endParaRPr lang="fr-CA" dirty="0"/>
          </a:p>
        </p:txBody>
      </p:sp>
      <p:pic>
        <p:nvPicPr>
          <p:cNvPr id="5" name="Picture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606973" y="5861410"/>
            <a:ext cx="1903706" cy="411500"/>
          </a:xfrm>
        </p:spPr>
      </p:pic>
      <p:pic>
        <p:nvPicPr>
          <p:cNvPr id="3" name="Picture 2">
            <a:extLst>
              <a:ext uri="{FF2B5EF4-FFF2-40B4-BE49-F238E27FC236}">
                <a16:creationId xmlns:a16="http://schemas.microsoft.com/office/drawing/2014/main" id="{0BD16670-C4B2-42E5-9A34-130E31491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 y="202663"/>
            <a:ext cx="3152744" cy="919001"/>
          </a:xfrm>
          <a:prstGeom prst="rect">
            <a:avLst/>
          </a:prstGeom>
        </p:spPr>
      </p:pic>
    </p:spTree>
    <p:extLst>
      <p:ext uri="{BB962C8B-B14F-4D97-AF65-F5344CB8AC3E}">
        <p14:creationId xmlns:p14="http://schemas.microsoft.com/office/powerpoint/2010/main" val="46214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Résultats moyens par domaine</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3394" y="1546740"/>
            <a:ext cx="7493844" cy="19965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8267701" y="1228397"/>
            <a:ext cx="3525577" cy="4401205"/>
          </a:xfrm>
          <a:prstGeom prst="rect">
            <a:avLst/>
          </a:prstGeom>
          <a:noFill/>
        </p:spPr>
        <p:txBody>
          <a:bodyPr wrap="square" rtlCol="0">
            <a:spAutoFit/>
          </a:bodyPr>
          <a:lstStyle/>
          <a:p>
            <a:r>
              <a:rPr lang="fr-CA" sz="2800" dirty="0">
                <a:solidFill>
                  <a:schemeClr val="accent6"/>
                </a:solidFill>
              </a:rPr>
              <a:t>Divisez le résultat de tous les éléments d’un domaine par le nombre d’éléments de ce domaine pour obtenir son résultat moyen.</a:t>
            </a:r>
          </a:p>
          <a:p>
            <a:r>
              <a:rPr lang="fr-CA" sz="2800" dirty="0">
                <a:solidFill>
                  <a:schemeClr val="accent6"/>
                </a:solidFill>
              </a:rPr>
              <a:t>Étalonnez ensuite ce résultat sur une échelle de 0 à 3</a:t>
            </a:r>
          </a:p>
        </p:txBody>
      </p:sp>
      <p:pic>
        <p:nvPicPr>
          <p:cNvPr id="18" name="Content Placeholder 4">
            <a:extLst>
              <a:ext uri="{FF2B5EF4-FFF2-40B4-BE49-F238E27FC236}">
                <a16:creationId xmlns:a16="http://schemas.microsoft.com/office/drawing/2014/main" id="{B3028154-2281-45AA-8594-8DDF839BA6A7}"/>
              </a:ext>
            </a:extLst>
          </p:cNvPr>
          <p:cNvPicPr>
            <a:picLocks noChangeAspect="1"/>
          </p:cNvPicPr>
          <p:nvPr/>
        </p:nvPicPr>
        <p:blipFill rotWithShape="1">
          <a:blip r:embed="rId4"/>
          <a:srcRect r="420" b="470"/>
          <a:stretch/>
        </p:blipFill>
        <p:spPr>
          <a:xfrm>
            <a:off x="4880849" y="4072060"/>
            <a:ext cx="1973477" cy="2478400"/>
          </a:xfrm>
          <a:prstGeom prst="rect">
            <a:avLst/>
          </a:prstGeom>
        </p:spPr>
      </p:pic>
      <p:sp>
        <p:nvSpPr>
          <p:cNvPr id="12" name="TextBox 11">
            <a:extLst>
              <a:ext uri="{FF2B5EF4-FFF2-40B4-BE49-F238E27FC236}">
                <a16:creationId xmlns:a16="http://schemas.microsoft.com/office/drawing/2014/main" id="{FEE88437-F0D0-4B04-9D1A-895601118FB1}"/>
              </a:ext>
            </a:extLst>
          </p:cNvPr>
          <p:cNvSpPr txBox="1"/>
          <p:nvPr/>
        </p:nvSpPr>
        <p:spPr>
          <a:xfrm>
            <a:off x="1924397" y="3190266"/>
            <a:ext cx="884118" cy="189749"/>
          </a:xfrm>
          <a:prstGeom prst="rect">
            <a:avLst/>
          </a:prstGeom>
          <a:noFill/>
          <a:ln w="5715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sp>
        <p:nvSpPr>
          <p:cNvPr id="4" name="Arrow: Curved Left 3">
            <a:extLst>
              <a:ext uri="{FF2B5EF4-FFF2-40B4-BE49-F238E27FC236}">
                <a16:creationId xmlns:a16="http://schemas.microsoft.com/office/drawing/2014/main" id="{8C70C5B9-2FD3-8ABB-A095-24B884F2DF03}"/>
              </a:ext>
            </a:extLst>
          </p:cNvPr>
          <p:cNvSpPr/>
          <p:nvPr/>
        </p:nvSpPr>
        <p:spPr>
          <a:xfrm rot="3928489">
            <a:off x="7481524" y="5521311"/>
            <a:ext cx="697322" cy="1323217"/>
          </a:xfrm>
          <a:prstGeom prst="curvedLeftArrow">
            <a:avLst>
              <a:gd name="adj1" fmla="val 25000"/>
              <a:gd name="adj2" fmla="val 4720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9848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Résultats moyens par domaine</a:t>
            </a:r>
          </a:p>
        </p:txBody>
      </p:sp>
      <p:pic>
        <p:nvPicPr>
          <p:cNvPr id="5" name="Content Placeholder 4">
            <a:extLst>
              <a:ext uri="{FF2B5EF4-FFF2-40B4-BE49-F238E27FC236}">
                <a16:creationId xmlns:a16="http://schemas.microsoft.com/office/drawing/2014/main" id="{8E45BE80-4DC5-404C-82FA-B19CADF10E40}"/>
              </a:ext>
            </a:extLst>
          </p:cNvPr>
          <p:cNvPicPr>
            <a:picLocks noGrp="1" noChangeAspect="1"/>
          </p:cNvPicPr>
          <p:nvPr>
            <p:ph idx="1"/>
          </p:nvPr>
        </p:nvPicPr>
        <p:blipFill rotWithShape="1">
          <a:blip r:embed="rId3"/>
          <a:srcRect r="420" b="470"/>
          <a:stretch/>
        </p:blipFill>
        <p:spPr>
          <a:xfrm>
            <a:off x="1827527" y="1535288"/>
            <a:ext cx="3362515" cy="4222830"/>
          </a:xfrm>
          <a:prstGeom prst="rect">
            <a:avLst/>
          </a:prstGeom>
        </p:spPr>
      </p:pic>
      <p:sp>
        <p:nvSpPr>
          <p:cNvPr id="4" name="Rectangle 3"/>
          <p:cNvSpPr/>
          <p:nvPr/>
        </p:nvSpPr>
        <p:spPr>
          <a:xfrm>
            <a:off x="6179369" y="3169649"/>
            <a:ext cx="357180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3200" noProof="0" dirty="0">
                <a:solidFill>
                  <a:srgbClr val="333333"/>
                </a:solidFill>
                <a:ea typeface="+mn-ea"/>
                <a:cs typeface="+mn-cs"/>
              </a:rPr>
              <a:t>Le résultat de chaque enfant variera de 0 à 3.</a:t>
            </a:r>
          </a:p>
        </p:txBody>
      </p:sp>
    </p:spTree>
    <p:extLst>
      <p:ext uri="{BB962C8B-B14F-4D97-AF65-F5344CB8AC3E}">
        <p14:creationId xmlns:p14="http://schemas.microsoft.com/office/powerpoint/2010/main" val="1047261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dirty="0">
                <a:latin typeface="+mn-lt"/>
              </a:rPr>
              <a:t>Les résultats par domaine et l’âge de l'enfant </a:t>
            </a:r>
          </a:p>
        </p:txBody>
      </p:sp>
      <p:sp>
        <p:nvSpPr>
          <p:cNvPr id="5" name="TextBox 4"/>
          <p:cNvSpPr txBox="1"/>
          <p:nvPr/>
        </p:nvSpPr>
        <p:spPr>
          <a:xfrm>
            <a:off x="5406982" y="2748223"/>
            <a:ext cx="6273389" cy="206210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CA" sz="3200" b="0" i="0" u="none" strike="noStrike" cap="none" normalizeH="0" baseline="0" noProof="0" dirty="0">
                <a:ln>
                  <a:noFill/>
                </a:ln>
                <a:uLnTx/>
                <a:uFillTx/>
                <a:ea typeface="+mn-ea"/>
                <a:cs typeface="+mn-cs"/>
              </a:rPr>
              <a:t>L’âge de l'enfant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3200" i="1" strike="noStrike" cap="none" normalizeH="0" baseline="0" noProof="0" dirty="0">
                <a:ln>
                  <a:noFill/>
                </a:ln>
                <a:solidFill>
                  <a:schemeClr val="accent1"/>
                </a:solidFill>
                <a:uLnTx/>
                <a:uFillTx/>
                <a:ea typeface="+mn-ea"/>
                <a:cs typeface="+mn-cs"/>
              </a:rPr>
              <a:t>ne rentre pas en ligne de compte</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CA" sz="3200" b="0" strike="noStrike" cap="none" normalizeH="0" baseline="0" noProof="0" dirty="0">
                <a:ln>
                  <a:noFill/>
                </a:ln>
                <a:uLnTx/>
                <a:uFillTx/>
                <a:ea typeface="+mn-ea"/>
                <a:cs typeface="+mn-cs"/>
              </a:rPr>
              <a:t>quand vient le temps de calculer ses résultats </a:t>
            </a:r>
            <a:r>
              <a:rPr kumimoji="0" lang="fr-CA" sz="3200" b="0" i="1" strike="noStrike" cap="none" normalizeH="0" baseline="0" noProof="0" dirty="0">
                <a:ln>
                  <a:noFill/>
                </a:ln>
                <a:solidFill>
                  <a:schemeClr val="accent1"/>
                </a:solidFill>
                <a:uLnTx/>
                <a:uFillTx/>
                <a:ea typeface="+mn-ea"/>
                <a:cs typeface="+mn-cs"/>
              </a:rPr>
              <a:t>par domaine</a:t>
            </a:r>
            <a:r>
              <a:rPr kumimoji="0" lang="fr-CA" sz="3200" b="0" strike="noStrike" cap="none" normalizeH="0" baseline="0" noProof="0" dirty="0">
                <a:ln>
                  <a:noFill/>
                </a:ln>
                <a:uLnTx/>
                <a:uFillTx/>
                <a:ea typeface="+mn-ea"/>
                <a:cs typeface="+mn-cs"/>
              </a:rPr>
              <a:t>.</a:t>
            </a:r>
            <a:r>
              <a:rPr kumimoji="0" lang="fr-CA" sz="3200" b="0" i="0" u="none" strike="noStrike" cap="none" normalizeH="0" baseline="0" noProof="0" dirty="0">
                <a:ln>
                  <a:noFill/>
                </a:ln>
                <a:uLnTx/>
                <a:uFillTx/>
                <a:ea typeface="+mn-ea"/>
                <a:cs typeface="+mn-cs"/>
              </a:rPr>
              <a:t> </a:t>
            </a:r>
          </a:p>
        </p:txBody>
      </p:sp>
      <p:pic>
        <p:nvPicPr>
          <p:cNvPr id="7" name="Content Placeholder 3">
            <a:extLst>
              <a:ext uri="{FF2B5EF4-FFF2-40B4-BE49-F238E27FC236}">
                <a16:creationId xmlns:a16="http://schemas.microsoft.com/office/drawing/2014/main" id="{6DE0D600-07F1-4D7F-A007-23F2CD48A51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688"/>
          <a:stretch/>
        </p:blipFill>
        <p:spPr bwMode="auto">
          <a:xfrm>
            <a:off x="838200" y="2004842"/>
            <a:ext cx="3791216" cy="4451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3">
            <a:schemeClr val="lt1"/>
          </a:lnRef>
          <a:fillRef idx="1">
            <a:schemeClr val="accent5"/>
          </a:fillRef>
          <a:effectRef idx="1">
            <a:schemeClr val="accent5"/>
          </a:effectRef>
          <a:fontRef idx="minor">
            <a:schemeClr val="lt1"/>
          </a:fontRef>
        </p:style>
      </p:pic>
    </p:spTree>
    <p:extLst>
      <p:ext uri="{BB962C8B-B14F-4D97-AF65-F5344CB8AC3E}">
        <p14:creationId xmlns:p14="http://schemas.microsoft.com/office/powerpoint/2010/main" val="54571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8436"/>
            <a:ext cx="10515600" cy="1325563"/>
          </a:xfrm>
        </p:spPr>
        <p:txBody>
          <a:bodyPr>
            <a:normAutofit/>
          </a:bodyPr>
          <a:lstStyle/>
          <a:p>
            <a:r>
              <a:rPr lang="fr-CA" dirty="0">
                <a:latin typeface="+mn-lt"/>
              </a:rPr>
              <a:t>Résultats par domaine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104" y="1544433"/>
            <a:ext cx="6567367" cy="4774304"/>
          </a:xfrm>
          <a:prstGeom prst="rect">
            <a:avLst/>
          </a:prstGeom>
        </p:spPr>
        <p:style>
          <a:lnRef idx="2">
            <a:schemeClr val="dk1"/>
          </a:lnRef>
          <a:fillRef idx="1">
            <a:schemeClr val="lt1"/>
          </a:fillRef>
          <a:effectRef idx="0">
            <a:schemeClr val="dk1"/>
          </a:effectRef>
          <a:fontRef idx="minor">
            <a:schemeClr val="dk1"/>
          </a:fontRef>
        </p:style>
      </p:pic>
      <p:sp>
        <p:nvSpPr>
          <p:cNvPr id="3" name="Rectangle 2"/>
          <p:cNvSpPr/>
          <p:nvPr/>
        </p:nvSpPr>
        <p:spPr>
          <a:xfrm>
            <a:off x="3009900" y="2466163"/>
            <a:ext cx="5513990" cy="8693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p:cNvSpPr/>
          <p:nvPr/>
        </p:nvSpPr>
        <p:spPr>
          <a:xfrm>
            <a:off x="3009900" y="3832094"/>
            <a:ext cx="6375838" cy="71944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p:cNvSpPr/>
          <p:nvPr/>
        </p:nvSpPr>
        <p:spPr>
          <a:xfrm>
            <a:off x="3009900" y="5579217"/>
            <a:ext cx="6375838" cy="73952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6041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Faire bon usage du rapport de classe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2616" y="1302889"/>
            <a:ext cx="8649964" cy="5153523"/>
          </a:xfrm>
          <a:prstGeom prst="rect">
            <a:avLst/>
          </a:prstGeom>
        </p:spPr>
      </p:pic>
      <p:sp>
        <p:nvSpPr>
          <p:cNvPr id="5" name="Rounded Rectangle 4"/>
          <p:cNvSpPr/>
          <p:nvPr/>
        </p:nvSpPr>
        <p:spPr>
          <a:xfrm>
            <a:off x="2840045" y="2061970"/>
            <a:ext cx="915525" cy="439444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3755570" y="2061970"/>
            <a:ext cx="801028" cy="4394442"/>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831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8577797" cy="1796890"/>
          </a:xfrm>
        </p:spPr>
        <p:txBody>
          <a:bodyPr>
            <a:normAutofit/>
          </a:bodyPr>
          <a:lstStyle/>
          <a:p>
            <a:r>
              <a:rPr lang="fr-CA" dirty="0">
                <a:latin typeface="+mn-lt"/>
              </a:rPr>
              <a:t>Interpréter les résultats entre et </a:t>
            </a:r>
            <a:r>
              <a:rPr lang="fr-CA" i="1" dirty="0">
                <a:latin typeface="+mn-lt"/>
              </a:rPr>
              <a:t>à l’intérieur</a:t>
            </a:r>
            <a:r>
              <a:rPr lang="fr-CA" dirty="0">
                <a:latin typeface="+mn-lt"/>
              </a:rPr>
              <a:t> de chaque catégorie</a:t>
            </a:r>
          </a:p>
        </p:txBody>
      </p:sp>
    </p:spTree>
    <p:extLst>
      <p:ext uri="{BB962C8B-B14F-4D97-AF65-F5344CB8AC3E}">
        <p14:creationId xmlns:p14="http://schemas.microsoft.com/office/powerpoint/2010/main" val="168959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01588"/>
            <a:ext cx="10965873" cy="1325563"/>
          </a:xfrm>
        </p:spPr>
        <p:txBody>
          <a:bodyPr>
            <a:noAutofit/>
          </a:bodyPr>
          <a:lstStyle/>
          <a:p>
            <a:r>
              <a:rPr lang="fr-CA" dirty="0">
                <a:latin typeface="+mn-lt"/>
              </a:rPr>
              <a:t>Interpréter les résultats entre et </a:t>
            </a:r>
            <a:r>
              <a:rPr lang="fr-CA" i="1" dirty="0">
                <a:latin typeface="+mn-lt"/>
              </a:rPr>
              <a:t>à l’intérieur</a:t>
            </a:r>
            <a:r>
              <a:rPr lang="fr-CA" dirty="0">
                <a:latin typeface="+mn-lt"/>
              </a:rPr>
              <a:t> de chaque catégorie de couleur</a:t>
            </a:r>
          </a:p>
        </p:txBody>
      </p:sp>
      <p:sp>
        <p:nvSpPr>
          <p:cNvPr id="3" name="Content Placeholder 2"/>
          <p:cNvSpPr>
            <a:spLocks noGrp="1"/>
          </p:cNvSpPr>
          <p:nvPr>
            <p:ph idx="1"/>
          </p:nvPr>
        </p:nvSpPr>
        <p:spPr>
          <a:xfrm>
            <a:off x="838199" y="2104372"/>
            <a:ext cx="10748375" cy="3847122"/>
          </a:xfrm>
        </p:spPr>
        <p:txBody>
          <a:bodyPr>
            <a:normAutofit/>
          </a:bodyPr>
          <a:lstStyle/>
          <a:p>
            <a:pPr marL="0" indent="0">
              <a:buNone/>
            </a:pPr>
            <a:r>
              <a:rPr lang="fr-CA" sz="3200" dirty="0">
                <a:solidFill>
                  <a:schemeClr val="tx1"/>
                </a:solidFill>
                <a:latin typeface="+mn-lt"/>
              </a:rPr>
              <a:t>Lorsque vous analysez les résultats par domaine, portez attention aux différentes catégories de couleur mais également aux différences qui existent </a:t>
            </a:r>
            <a:r>
              <a:rPr lang="fr-CA" sz="3200" u="sng" dirty="0">
                <a:solidFill>
                  <a:schemeClr val="tx1"/>
                </a:solidFill>
                <a:latin typeface="+mn-lt"/>
              </a:rPr>
              <a:t>à l’intérieur</a:t>
            </a:r>
            <a:r>
              <a:rPr lang="fr-CA" sz="3200" dirty="0">
                <a:solidFill>
                  <a:schemeClr val="tx1"/>
                </a:solidFill>
                <a:latin typeface="+mn-lt"/>
              </a:rPr>
              <a:t> de celles-ci. </a:t>
            </a:r>
          </a:p>
        </p:txBody>
      </p:sp>
      <p:graphicFrame>
        <p:nvGraphicFramePr>
          <p:cNvPr id="5" name="Table 4">
            <a:extLst>
              <a:ext uri="{FF2B5EF4-FFF2-40B4-BE49-F238E27FC236}">
                <a16:creationId xmlns:a16="http://schemas.microsoft.com/office/drawing/2014/main" id="{3ADC1E53-471F-4E40-8994-1C05FD33C342}"/>
              </a:ext>
            </a:extLst>
          </p:cNvPr>
          <p:cNvGraphicFramePr>
            <a:graphicFrameLocks noGrp="1"/>
          </p:cNvGraphicFramePr>
          <p:nvPr>
            <p:extLst>
              <p:ext uri="{D42A27DB-BD31-4B8C-83A1-F6EECF244321}">
                <p14:modId xmlns:p14="http://schemas.microsoft.com/office/powerpoint/2010/main" val="4099915184"/>
              </p:ext>
            </p:extLst>
          </p:nvPr>
        </p:nvGraphicFramePr>
        <p:xfrm>
          <a:off x="1028700" y="4399581"/>
          <a:ext cx="10134600" cy="1122045"/>
        </p:xfrm>
        <a:graphic>
          <a:graphicData uri="http://schemas.openxmlformats.org/drawingml/2006/table">
            <a:tbl>
              <a:tblPr firstRow="1" firstCol="1" bandRow="1"/>
              <a:tblGrid>
                <a:gridCol w="2533108">
                  <a:extLst>
                    <a:ext uri="{9D8B030D-6E8A-4147-A177-3AD203B41FA5}">
                      <a16:colId xmlns:a16="http://schemas.microsoft.com/office/drawing/2014/main" val="1106941155"/>
                    </a:ext>
                  </a:extLst>
                </a:gridCol>
                <a:gridCol w="2533108">
                  <a:extLst>
                    <a:ext uri="{9D8B030D-6E8A-4147-A177-3AD203B41FA5}">
                      <a16:colId xmlns:a16="http://schemas.microsoft.com/office/drawing/2014/main" val="4166561030"/>
                    </a:ext>
                  </a:extLst>
                </a:gridCol>
                <a:gridCol w="2534192">
                  <a:extLst>
                    <a:ext uri="{9D8B030D-6E8A-4147-A177-3AD203B41FA5}">
                      <a16:colId xmlns:a16="http://schemas.microsoft.com/office/drawing/2014/main" val="1191201298"/>
                    </a:ext>
                  </a:extLst>
                </a:gridCol>
                <a:gridCol w="2534192">
                  <a:extLst>
                    <a:ext uri="{9D8B030D-6E8A-4147-A177-3AD203B41FA5}">
                      <a16:colId xmlns:a16="http://schemas.microsoft.com/office/drawing/2014/main" val="274540081"/>
                    </a:ext>
                  </a:extLst>
                </a:gridCol>
              </a:tblGrid>
              <a:tr h="0">
                <a:tc>
                  <a:txBody>
                    <a:bodyPr/>
                    <a:lstStyle/>
                    <a:p>
                      <a:pPr>
                        <a:lnSpc>
                          <a:spcPct val="107000"/>
                        </a:lnSpc>
                        <a:spcAft>
                          <a:spcPts val="0"/>
                        </a:spcAft>
                      </a:pPr>
                      <a:r>
                        <a:rPr lang="en-CA" sz="2400" b="1">
                          <a:effectLst/>
                          <a:latin typeface="Calibri" panose="020F0502020204030204" pitchFamily="34" charset="0"/>
                          <a:ea typeface="Calibri" panose="020F0502020204030204" pitchFamily="34" charset="0"/>
                          <a:cs typeface="Times New Roman" panose="02020603050405020304" pitchFamily="18" charset="0"/>
                        </a:rPr>
                        <a:t>Niveau d’habileté</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2400" b="1">
                          <a:effectLst/>
                          <a:latin typeface="Calibri" panose="020F0502020204030204" pitchFamily="34" charset="0"/>
                          <a:ea typeface="Calibri" panose="020F0502020204030204" pitchFamily="34" charset="0"/>
                          <a:cs typeface="Times New Roman" panose="02020603050405020304" pitchFamily="18" charset="0"/>
                        </a:rPr>
                        <a:t>Rouge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CA" sz="2400" b="1">
                          <a:effectLst/>
                          <a:latin typeface="Calibri" panose="020F0502020204030204" pitchFamily="34" charset="0"/>
                          <a:ea typeface="Calibri" panose="020F0502020204030204" pitchFamily="34" charset="0"/>
                          <a:cs typeface="Times New Roman" panose="02020603050405020304" pitchFamily="18" charset="0"/>
                        </a:rPr>
                        <a:t>Jaune</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2400" b="1">
                          <a:effectLst/>
                          <a:latin typeface="Calibri" panose="020F0502020204030204" pitchFamily="34" charset="0"/>
                          <a:ea typeface="Calibri" panose="020F0502020204030204" pitchFamily="34" charset="0"/>
                          <a:cs typeface="Times New Roman" panose="02020603050405020304" pitchFamily="18" charset="0"/>
                        </a:rPr>
                        <a:t>Vert</a:t>
                      </a:r>
                      <a:endParaRPr lang="en-CA"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73343837"/>
                  </a:ext>
                </a:extLst>
              </a:tr>
              <a:tr h="0">
                <a:tc>
                  <a:txBody>
                    <a:bodyPr/>
                    <a:lstStyle/>
                    <a:p>
                      <a:pPr>
                        <a:lnSpc>
                          <a:spcPct val="107000"/>
                        </a:lnSpc>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Bas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0.00 – 0.49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CA" sz="2400">
                          <a:effectLst/>
                          <a:latin typeface="Calibri" panose="020F0502020204030204" pitchFamily="34" charset="0"/>
                          <a:ea typeface="Calibri" panose="020F0502020204030204" pitchFamily="34" charset="0"/>
                          <a:cs typeface="Times New Roman" panose="02020603050405020304" pitchFamily="18" charset="0"/>
                        </a:rPr>
                        <a:t>1.00 – 1.49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2400">
                          <a:effectLst/>
                          <a:latin typeface="Calibri" panose="020F0502020204030204" pitchFamily="34" charset="0"/>
                          <a:ea typeface="Calibri" panose="020F0502020204030204" pitchFamily="34" charset="0"/>
                          <a:cs typeface="Times New Roman" panose="02020603050405020304" pitchFamily="18" charset="0"/>
                        </a:rPr>
                        <a:t>2.00 – 2.49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70849740"/>
                  </a:ext>
                </a:extLst>
              </a:tr>
              <a:tr h="0">
                <a:tc>
                  <a:txBody>
                    <a:bodyPr/>
                    <a:lstStyle/>
                    <a:p>
                      <a:pPr>
                        <a:lnSpc>
                          <a:spcPct val="107000"/>
                        </a:lnSpc>
                        <a:spcAft>
                          <a:spcPts val="0"/>
                        </a:spcAft>
                      </a:pPr>
                      <a:r>
                        <a:rPr lang="en-CA" sz="2400">
                          <a:effectLst/>
                          <a:latin typeface="Calibri" panose="020F0502020204030204" pitchFamily="34" charset="0"/>
                          <a:ea typeface="Calibri" panose="020F0502020204030204" pitchFamily="34" charset="0"/>
                          <a:cs typeface="Times New Roman" panose="02020603050405020304" pitchFamily="18" charset="0"/>
                        </a:rPr>
                        <a:t>Élevé (É)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0.50 – 0.99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CA" sz="2400">
                          <a:effectLst/>
                          <a:latin typeface="Calibri" panose="020F0502020204030204" pitchFamily="34" charset="0"/>
                          <a:ea typeface="Calibri" panose="020F0502020204030204" pitchFamily="34" charset="0"/>
                          <a:cs typeface="Times New Roman" panose="02020603050405020304" pitchFamily="18" charset="0"/>
                        </a:rPr>
                        <a:t>1.50 – 1.99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CA" sz="2400" dirty="0">
                          <a:effectLst/>
                          <a:latin typeface="Calibri" panose="020F0502020204030204" pitchFamily="34" charset="0"/>
                          <a:ea typeface="Calibri" panose="020F0502020204030204" pitchFamily="34" charset="0"/>
                          <a:cs typeface="Times New Roman" panose="02020603050405020304" pitchFamily="18" charset="0"/>
                        </a:rPr>
                        <a:t>2.50 – 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583350396"/>
                  </a:ext>
                </a:extLst>
              </a:tr>
            </a:tbl>
          </a:graphicData>
        </a:graphic>
      </p:graphicFrame>
    </p:spTree>
    <p:extLst>
      <p:ext uri="{BB962C8B-B14F-4D97-AF65-F5344CB8AC3E}">
        <p14:creationId xmlns:p14="http://schemas.microsoft.com/office/powerpoint/2010/main" val="3842855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18967" y="499796"/>
            <a:ext cx="7142003" cy="4255102"/>
          </a:xfrm>
          <a:prstGeom prst="rect">
            <a:avLst/>
          </a:prstGeom>
        </p:spPr>
        <p:style>
          <a:lnRef idx="3">
            <a:schemeClr val="lt1"/>
          </a:lnRef>
          <a:fillRef idx="1">
            <a:schemeClr val="accent5"/>
          </a:fillRef>
          <a:effectRef idx="1">
            <a:schemeClr val="accent5"/>
          </a:effectRef>
          <a:fontRef idx="minor">
            <a:schemeClr val="lt1"/>
          </a:fontRef>
        </p:style>
      </p:pic>
      <p:sp>
        <p:nvSpPr>
          <p:cNvPr id="10" name="Oval 9"/>
          <p:cNvSpPr/>
          <p:nvPr/>
        </p:nvSpPr>
        <p:spPr>
          <a:xfrm>
            <a:off x="4518092" y="3225294"/>
            <a:ext cx="598194" cy="552049"/>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498175" y="5096320"/>
            <a:ext cx="10063348" cy="1446550"/>
          </a:xfrm>
          <a:prstGeom prst="rect">
            <a:avLst/>
          </a:prstGeom>
          <a:noFill/>
        </p:spPr>
        <p:txBody>
          <a:bodyPr wrap="square" rtlCol="0">
            <a:spAutoFit/>
          </a:bodyPr>
          <a:lstStyle/>
          <a:p>
            <a:r>
              <a:rPr lang="fr-CA" sz="2800" dirty="0"/>
              <a:t>Les résultats par domaine identifient non seulement les enfants qui ont des besoins spécifiques, mais informent aussi les éducateurs du niveau de soutien qui doit leur être apporté</a:t>
            </a:r>
            <a:r>
              <a:rPr lang="fr-CA" sz="3200" dirty="0">
                <a:latin typeface="+mj-lt"/>
              </a:rPr>
              <a:t>.  </a:t>
            </a:r>
          </a:p>
        </p:txBody>
      </p:sp>
      <p:sp>
        <p:nvSpPr>
          <p:cNvPr id="5" name="Oval 4">
            <a:extLst>
              <a:ext uri="{FF2B5EF4-FFF2-40B4-BE49-F238E27FC236}">
                <a16:creationId xmlns:a16="http://schemas.microsoft.com/office/drawing/2014/main" id="{A86CA950-7DDF-4C10-9350-591DC1494510}"/>
              </a:ext>
            </a:extLst>
          </p:cNvPr>
          <p:cNvSpPr/>
          <p:nvPr/>
        </p:nvSpPr>
        <p:spPr>
          <a:xfrm>
            <a:off x="4518092" y="1313681"/>
            <a:ext cx="555171" cy="548864"/>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26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0577" y="2554171"/>
            <a:ext cx="10501599" cy="1796890"/>
          </a:xfrm>
        </p:spPr>
        <p:txBody>
          <a:bodyPr/>
          <a:lstStyle/>
          <a:p>
            <a:r>
              <a:rPr lang="fr-CA" dirty="0">
                <a:latin typeface="+mn-lt"/>
              </a:rPr>
              <a:t>Calculer et comprendre le résultat ECN</a:t>
            </a:r>
          </a:p>
        </p:txBody>
      </p:sp>
    </p:spTree>
    <p:extLst>
      <p:ext uri="{BB962C8B-B14F-4D97-AF65-F5344CB8AC3E}">
        <p14:creationId xmlns:p14="http://schemas.microsoft.com/office/powerpoint/2010/main" val="702080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A" dirty="0">
                <a:latin typeface="+mn-lt"/>
              </a:rPr>
              <a:t>Comprendre le résultat </a:t>
            </a:r>
            <a:r>
              <a:rPr lang="fr-CA" i="1" dirty="0">
                <a:latin typeface="+mn-lt"/>
              </a:rPr>
              <a:t>Enseignement ciblé par niveau</a:t>
            </a:r>
            <a:r>
              <a:rPr lang="fr-CA" dirty="0">
                <a:latin typeface="+mn-lt"/>
              </a:rPr>
              <a:t> de l'ÉPE-OE</a:t>
            </a:r>
          </a:p>
        </p:txBody>
      </p:sp>
      <p:graphicFrame>
        <p:nvGraphicFramePr>
          <p:cNvPr id="17" name="Diagram 16"/>
          <p:cNvGraphicFramePr/>
          <p:nvPr>
            <p:extLst>
              <p:ext uri="{D42A27DB-BD31-4B8C-83A1-F6EECF244321}">
                <p14:modId xmlns:p14="http://schemas.microsoft.com/office/powerpoint/2010/main" val="3534344563"/>
              </p:ext>
            </p:extLst>
          </p:nvPr>
        </p:nvGraphicFramePr>
        <p:xfrm>
          <a:off x="58730" y="905153"/>
          <a:ext cx="11314826" cy="57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21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1"/>
          <p:cNvSpPr txBox="1">
            <a:spLocks/>
          </p:cNvSpPr>
          <p:nvPr/>
        </p:nvSpPr>
        <p:spPr>
          <a:xfrm>
            <a:off x="838200" y="40158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fr-CA" dirty="0">
                <a:solidFill>
                  <a:schemeClr val="accent1"/>
                </a:solidFill>
                <a:latin typeface="+mn-lt"/>
              </a:rPr>
              <a:t>Au menu aujourd’hui!</a:t>
            </a:r>
          </a:p>
        </p:txBody>
      </p:sp>
      <p:sp>
        <p:nvSpPr>
          <p:cNvPr id="13" name="Text Placeholder 2"/>
          <p:cNvSpPr txBox="1">
            <a:spLocks/>
          </p:cNvSpPr>
          <p:nvPr/>
        </p:nvSpPr>
        <p:spPr>
          <a:xfrm>
            <a:off x="838200" y="2333625"/>
            <a:ext cx="10515600"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CA" dirty="0"/>
          </a:p>
        </p:txBody>
      </p:sp>
      <p:sp>
        <p:nvSpPr>
          <p:cNvPr id="2" name="Rectangle 1"/>
          <p:cNvSpPr/>
          <p:nvPr/>
        </p:nvSpPr>
        <p:spPr>
          <a:xfrm>
            <a:off x="950524" y="2289617"/>
            <a:ext cx="10986770" cy="3007618"/>
          </a:xfrm>
          <a:prstGeom prst="rect">
            <a:avLst/>
          </a:prstGeom>
        </p:spPr>
        <p:txBody>
          <a:bodyPr wrap="square">
            <a:spAutoFit/>
          </a:bodyPr>
          <a:lstStyle/>
          <a:p>
            <a:pPr>
              <a:lnSpc>
                <a:spcPct val="120000"/>
              </a:lnSpc>
            </a:pPr>
            <a:r>
              <a:rPr lang="fr-CA" sz="3200" b="1" dirty="0">
                <a:solidFill>
                  <a:srgbClr val="57A445"/>
                </a:solidFill>
              </a:rPr>
              <a:t>Comprendre</a:t>
            </a:r>
            <a:r>
              <a:rPr lang="fr-CA" sz="3200" dirty="0"/>
              <a:t> ce que signifient les résultats de l'ÉPE-OE</a:t>
            </a:r>
          </a:p>
          <a:p>
            <a:pPr>
              <a:lnSpc>
                <a:spcPct val="120000"/>
              </a:lnSpc>
            </a:pPr>
            <a:r>
              <a:rPr lang="fr-CA" sz="3200" b="1" dirty="0">
                <a:solidFill>
                  <a:srgbClr val="57A445"/>
                </a:solidFill>
              </a:rPr>
              <a:t>Passer en revue</a:t>
            </a:r>
            <a:r>
              <a:rPr lang="fr-CA" sz="3200" b="1" dirty="0"/>
              <a:t> </a:t>
            </a:r>
            <a:r>
              <a:rPr lang="fr-CA" sz="3200" dirty="0"/>
              <a:t>le rapport de l’enfant de l'ÉPE-OE</a:t>
            </a:r>
          </a:p>
          <a:p>
            <a:pPr>
              <a:lnSpc>
                <a:spcPct val="120000"/>
              </a:lnSpc>
            </a:pPr>
            <a:r>
              <a:rPr lang="fr-CA" sz="3200" b="1" dirty="0">
                <a:solidFill>
                  <a:srgbClr val="57A445"/>
                </a:solidFill>
              </a:rPr>
              <a:t>Comparer</a:t>
            </a:r>
            <a:r>
              <a:rPr lang="fr-CA" sz="3200" dirty="0"/>
              <a:t> les résultats par domaines et le résultat ECN </a:t>
            </a:r>
          </a:p>
          <a:p>
            <a:pPr>
              <a:lnSpc>
                <a:spcPct val="120000"/>
              </a:lnSpc>
            </a:pPr>
            <a:r>
              <a:rPr lang="fr-CA" sz="3200" b="1" dirty="0">
                <a:solidFill>
                  <a:srgbClr val="57A445"/>
                </a:solidFill>
              </a:rPr>
              <a:t>Explorer</a:t>
            </a:r>
            <a:r>
              <a:rPr lang="fr-CA" sz="3200" dirty="0"/>
              <a:t> la documentation disponible</a:t>
            </a:r>
          </a:p>
          <a:p>
            <a:pPr>
              <a:lnSpc>
                <a:spcPct val="120000"/>
              </a:lnSpc>
            </a:pPr>
            <a:r>
              <a:rPr lang="fr-CA" sz="3200" b="1" dirty="0">
                <a:solidFill>
                  <a:srgbClr val="57A445"/>
                </a:solidFill>
              </a:rPr>
              <a:t>Répondre</a:t>
            </a:r>
            <a:r>
              <a:rPr lang="fr-CA" sz="3200" dirty="0"/>
              <a:t> aux questions les plus fréquentes</a:t>
            </a:r>
          </a:p>
        </p:txBody>
      </p:sp>
    </p:spTree>
    <p:extLst>
      <p:ext uri="{BB962C8B-B14F-4D97-AF65-F5344CB8AC3E}">
        <p14:creationId xmlns:p14="http://schemas.microsoft.com/office/powerpoint/2010/main" val="210687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356803794"/>
              </p:ext>
            </p:extLst>
          </p:nvPr>
        </p:nvGraphicFramePr>
        <p:xfrm>
          <a:off x="2455918" y="10378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282029" y="141889"/>
            <a:ext cx="10160000" cy="646331"/>
          </a:xfrm>
          <a:prstGeom prst="rect">
            <a:avLst/>
          </a:prstGeom>
        </p:spPr>
        <p:txBody>
          <a:bodyPr wrap="square">
            <a:spAutoFit/>
          </a:bodyPr>
          <a:lstStyle/>
          <a:p>
            <a:r>
              <a:rPr lang="fr-CA" sz="3600" b="1">
                <a:solidFill>
                  <a:prstClr val="white"/>
                </a:solidFill>
                <a:latin typeface="Calibri Light"/>
                <a:ea typeface="+mj-ea"/>
                <a:cs typeface="+mj-cs"/>
              </a:rPr>
              <a:t>Calculer le résultat </a:t>
            </a:r>
            <a:r>
              <a:rPr lang="fr-CA" sz="3600" b="1" i="1">
                <a:solidFill>
                  <a:prstClr val="white"/>
                </a:solidFill>
                <a:latin typeface="Calibri Light"/>
                <a:ea typeface="+mj-ea"/>
                <a:cs typeface="+mj-cs"/>
              </a:rPr>
              <a:t>Enseignement ciblé par niveau</a:t>
            </a:r>
          </a:p>
        </p:txBody>
      </p:sp>
      <p:sp>
        <p:nvSpPr>
          <p:cNvPr id="2" name="Title 1">
            <a:extLst>
              <a:ext uri="{FF2B5EF4-FFF2-40B4-BE49-F238E27FC236}">
                <a16:creationId xmlns:a16="http://schemas.microsoft.com/office/drawing/2014/main" id="{5A502FE4-5F9C-4A8D-8A1F-544A474A4A2A}"/>
              </a:ext>
            </a:extLst>
          </p:cNvPr>
          <p:cNvSpPr>
            <a:spLocks noGrp="1"/>
          </p:cNvSpPr>
          <p:nvPr>
            <p:ph type="title"/>
          </p:nvPr>
        </p:nvSpPr>
        <p:spPr/>
        <p:txBody>
          <a:bodyPr/>
          <a:lstStyle/>
          <a:p>
            <a:r>
              <a:rPr lang="fr-CA" dirty="0">
                <a:latin typeface="+mn-lt"/>
              </a:rPr>
              <a:t>Calculer l’ECN</a:t>
            </a:r>
          </a:p>
        </p:txBody>
      </p:sp>
    </p:spTree>
    <p:extLst>
      <p:ext uri="{BB962C8B-B14F-4D97-AF65-F5344CB8AC3E}">
        <p14:creationId xmlns:p14="http://schemas.microsoft.com/office/powerpoint/2010/main" val="95055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Documentation</a:t>
            </a:r>
          </a:p>
        </p:txBody>
      </p:sp>
      <p:sp>
        <p:nvSpPr>
          <p:cNvPr id="5" name="Rectangle 4"/>
          <p:cNvSpPr/>
          <p:nvPr/>
        </p:nvSpPr>
        <p:spPr>
          <a:xfrm>
            <a:off x="1023257" y="1727151"/>
            <a:ext cx="3439886" cy="3046988"/>
          </a:xfrm>
          <a:prstGeom prst="rect">
            <a:avLst/>
          </a:prstGeom>
        </p:spPr>
        <p:txBody>
          <a:bodyPr wrap="square">
            <a:spAutoFit/>
          </a:bodyPr>
          <a:lstStyle/>
          <a:p>
            <a:r>
              <a:rPr lang="fr-CA" sz="3200" dirty="0"/>
              <a:t>Comprendre la différence entre les résultats par domaine et le résultat ECN de l'ÉPE-OE </a:t>
            </a:r>
          </a:p>
        </p:txBody>
      </p:sp>
      <p:pic>
        <p:nvPicPr>
          <p:cNvPr id="10" name="Content Placeholder 9">
            <a:extLst>
              <a:ext uri="{FF2B5EF4-FFF2-40B4-BE49-F238E27FC236}">
                <a16:creationId xmlns:a16="http://schemas.microsoft.com/office/drawing/2014/main" id="{EDE0D4C2-BF9F-4F76-BA62-F490AB926288}"/>
              </a:ext>
            </a:extLst>
          </p:cNvPr>
          <p:cNvPicPr>
            <a:picLocks noGrp="1" noChangeAspect="1"/>
          </p:cNvPicPr>
          <p:nvPr>
            <p:ph idx="1"/>
          </p:nvPr>
        </p:nvPicPr>
        <p:blipFill>
          <a:blip r:embed="rId3"/>
          <a:stretch>
            <a:fillRect/>
          </a:stretch>
        </p:blipFill>
        <p:spPr>
          <a:xfrm>
            <a:off x="5705682" y="1464380"/>
            <a:ext cx="4111668" cy="4351338"/>
          </a:xfrm>
          <a:ln>
            <a:solidFill>
              <a:schemeClr val="tx1"/>
            </a:solidFill>
          </a:ln>
        </p:spPr>
      </p:pic>
    </p:spTree>
    <p:extLst>
      <p:ext uri="{BB962C8B-B14F-4D97-AF65-F5344CB8AC3E}">
        <p14:creationId xmlns:p14="http://schemas.microsoft.com/office/powerpoint/2010/main" val="28930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9476363" cy="1796890"/>
          </a:xfrm>
        </p:spPr>
        <p:txBody>
          <a:bodyPr>
            <a:normAutofit/>
          </a:bodyPr>
          <a:lstStyle/>
          <a:p>
            <a:r>
              <a:rPr lang="fr-CA" dirty="0">
                <a:latin typeface="+mn-lt"/>
              </a:rPr>
              <a:t>Foire aux questions</a:t>
            </a:r>
          </a:p>
        </p:txBody>
      </p:sp>
    </p:spTree>
    <p:extLst>
      <p:ext uri="{BB962C8B-B14F-4D97-AF65-F5344CB8AC3E}">
        <p14:creationId xmlns:p14="http://schemas.microsoft.com/office/powerpoint/2010/main" val="1361551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0F1D450-0C3F-48C6-8518-FCF8B375CC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7807380" y="187477"/>
            <a:ext cx="4148137" cy="6222205"/>
          </a:xfrm>
        </p:spPr>
      </p:pic>
      <p:sp>
        <p:nvSpPr>
          <p:cNvPr id="10" name="TextBox 9">
            <a:extLst>
              <a:ext uri="{FF2B5EF4-FFF2-40B4-BE49-F238E27FC236}">
                <a16:creationId xmlns:a16="http://schemas.microsoft.com/office/drawing/2014/main" id="{8B473AA4-F565-4389-9AE0-7AD11B092CFC}"/>
              </a:ext>
            </a:extLst>
          </p:cNvPr>
          <p:cNvSpPr txBox="1"/>
          <p:nvPr/>
        </p:nvSpPr>
        <p:spPr>
          <a:xfrm>
            <a:off x="1202137" y="1583009"/>
            <a:ext cx="5760720" cy="3046988"/>
          </a:xfrm>
          <a:prstGeom prst="rect">
            <a:avLst/>
          </a:prstGeom>
          <a:noFill/>
        </p:spPr>
        <p:txBody>
          <a:bodyPr wrap="square" rtlCol="0">
            <a:spAutoFit/>
          </a:bodyPr>
          <a:lstStyle/>
          <a:p>
            <a:r>
              <a:rPr lang="fr-CA" sz="3200" dirty="0">
                <a:solidFill>
                  <a:schemeClr val="accent6"/>
                </a:solidFill>
              </a:rPr>
              <a:t>Est-il possible qu’un enfant qui reçoit des résultats verts dans divers domaines ait tout de même un résultat ECN jaune?</a:t>
            </a:r>
          </a:p>
          <a:p>
            <a:endParaRPr lang="fr-CA" sz="3200" dirty="0">
              <a:solidFill>
                <a:schemeClr val="accent6"/>
              </a:solidFill>
            </a:endParaRPr>
          </a:p>
          <a:p>
            <a:r>
              <a:rPr lang="fr-CA" sz="3200" dirty="0">
                <a:solidFill>
                  <a:schemeClr val="accent6"/>
                </a:solidFill>
              </a:rPr>
              <a:t>Oui!</a:t>
            </a:r>
          </a:p>
        </p:txBody>
      </p:sp>
    </p:spTree>
    <p:extLst>
      <p:ext uri="{BB962C8B-B14F-4D97-AF65-F5344CB8AC3E}">
        <p14:creationId xmlns:p14="http://schemas.microsoft.com/office/powerpoint/2010/main" val="338787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E9AF4D7-8EEC-48F4-BFC6-DA332A6401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7406" y="522515"/>
            <a:ext cx="9472474" cy="5643563"/>
          </a:xfrm>
        </p:spPr>
      </p:pic>
      <p:sp>
        <p:nvSpPr>
          <p:cNvPr id="12" name="TextBox 11">
            <a:extLst>
              <a:ext uri="{FF2B5EF4-FFF2-40B4-BE49-F238E27FC236}">
                <a16:creationId xmlns:a16="http://schemas.microsoft.com/office/drawing/2014/main" id="{F200D888-5DAB-4E56-9540-EFACDD5B5797}"/>
              </a:ext>
            </a:extLst>
          </p:cNvPr>
          <p:cNvSpPr txBox="1"/>
          <p:nvPr/>
        </p:nvSpPr>
        <p:spPr>
          <a:xfrm>
            <a:off x="1407406" y="1436914"/>
            <a:ext cx="9472474" cy="359229"/>
          </a:xfrm>
          <a:prstGeom prst="rect">
            <a:avLst/>
          </a:prstGeom>
          <a:noFill/>
          <a:ln w="57150">
            <a:solidFill>
              <a:schemeClr val="accent5"/>
            </a:solidFill>
          </a:ln>
        </p:spPr>
        <p:txBody>
          <a:bodyPr wrap="square" rtlCol="0">
            <a:spAutoFit/>
          </a:bodyPr>
          <a:lstStyle/>
          <a:p>
            <a:endParaRPr lang="en-CA" dirty="0"/>
          </a:p>
        </p:txBody>
      </p:sp>
      <p:sp>
        <p:nvSpPr>
          <p:cNvPr id="17" name="TextBox 16">
            <a:extLst>
              <a:ext uri="{FF2B5EF4-FFF2-40B4-BE49-F238E27FC236}">
                <a16:creationId xmlns:a16="http://schemas.microsoft.com/office/drawing/2014/main" id="{DFDB0096-AA87-413E-82BA-2CFFA2F531C8}"/>
              </a:ext>
            </a:extLst>
          </p:cNvPr>
          <p:cNvSpPr txBox="1"/>
          <p:nvPr/>
        </p:nvSpPr>
        <p:spPr>
          <a:xfrm>
            <a:off x="1407406" y="5796746"/>
            <a:ext cx="9472474" cy="369332"/>
          </a:xfrm>
          <a:prstGeom prst="rect">
            <a:avLst/>
          </a:prstGeom>
          <a:noFill/>
          <a:ln w="57150">
            <a:solidFill>
              <a:schemeClr val="accent5"/>
            </a:solidFill>
          </a:ln>
        </p:spPr>
        <p:txBody>
          <a:bodyPr wrap="square" rtlCol="0">
            <a:spAutoFit/>
          </a:bodyPr>
          <a:lstStyle/>
          <a:p>
            <a:endParaRPr lang="en-CA" dirty="0"/>
          </a:p>
        </p:txBody>
      </p:sp>
      <p:sp>
        <p:nvSpPr>
          <p:cNvPr id="18" name="TextBox 17">
            <a:extLst>
              <a:ext uri="{FF2B5EF4-FFF2-40B4-BE49-F238E27FC236}">
                <a16:creationId xmlns:a16="http://schemas.microsoft.com/office/drawing/2014/main" id="{ACC1364B-64EA-49DA-9FE5-95815A4C2B20}"/>
              </a:ext>
            </a:extLst>
          </p:cNvPr>
          <p:cNvSpPr txBox="1"/>
          <p:nvPr/>
        </p:nvSpPr>
        <p:spPr>
          <a:xfrm>
            <a:off x="1407406" y="2991005"/>
            <a:ext cx="9472474" cy="350909"/>
          </a:xfrm>
          <a:prstGeom prst="rect">
            <a:avLst/>
          </a:prstGeom>
          <a:noFill/>
          <a:ln w="57150">
            <a:solidFill>
              <a:schemeClr val="accent5"/>
            </a:solidFill>
          </a:ln>
        </p:spPr>
        <p:txBody>
          <a:bodyPr wrap="square" rtlCol="0">
            <a:spAutoFit/>
          </a:bodyPr>
          <a:lstStyle/>
          <a:p>
            <a:endParaRPr lang="en-CA" dirty="0"/>
          </a:p>
        </p:txBody>
      </p:sp>
    </p:spTree>
    <p:extLst>
      <p:ext uri="{BB962C8B-B14F-4D97-AF65-F5344CB8AC3E}">
        <p14:creationId xmlns:p14="http://schemas.microsoft.com/office/powerpoint/2010/main" val="34252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fr-CA" sz="7200" dirty="0">
                <a:latin typeface="+mn-lt"/>
              </a:rPr>
              <a:t>Merci!</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3" name="TextBox 12"/>
          <p:cNvSpPr txBox="1"/>
          <p:nvPr/>
        </p:nvSpPr>
        <p:spPr>
          <a:xfrm>
            <a:off x="5491729" y="3429000"/>
            <a:ext cx="6300322"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noProof="0" dirty="0">
                <a:ln>
                  <a:noFill/>
                </a:ln>
                <a:solidFill>
                  <a:srgbClr val="333333"/>
                </a:solidFill>
                <a:effectLst/>
                <a:uLnTx/>
                <a:uFillTx/>
                <a:latin typeface="Calibri" panose="020F0502020204030204"/>
                <a:ea typeface="+mn-ea"/>
                <a:cs typeface="+mn-cs"/>
              </a:rPr>
              <a:t>epe-support@</a:t>
            </a:r>
            <a:r>
              <a:rPr kumimoji="0" lang="fr-CA" sz="2800" b="0" i="0" u="none" strike="noStrike" kern="1200" cap="none" spc="0" normalizeH="0" baseline="0" noProof="0" dirty="0">
                <a:ln>
                  <a:noFill/>
                </a:ln>
                <a:solidFill>
                  <a:srgbClr val="333333"/>
                </a:solidFill>
                <a:effectLst/>
                <a:uLnTx/>
                <a:uFillTx/>
                <a:latin typeface="Calibri" panose="020F0502020204030204"/>
                <a:ea typeface="+mn-ea"/>
                <a:cs typeface="+mn-cs"/>
              </a:rPr>
              <a:t>thelearningbar.com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srgbClr val="333333"/>
                </a:solidFill>
                <a:effectLst/>
                <a:uLnTx/>
                <a:uFillTx/>
                <a:latin typeface="Calibri" panose="020F0502020204030204"/>
                <a:ea typeface="+mn-ea"/>
                <a:cs typeface="+mn-cs"/>
              </a:rPr>
              <a:t>(506) 458-9311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rgbClr val="333333"/>
                </a:solidFill>
                <a:effectLst/>
                <a:uLnTx/>
                <a:uFillTx/>
                <a:latin typeface="Calibri" panose="020F0502020204030204"/>
                <a:ea typeface="+mn-ea"/>
                <a:cs typeface="+mn-cs"/>
              </a:rPr>
              <a:t>1 844 891 3911</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1890" y="1771649"/>
            <a:ext cx="2740074" cy="798711"/>
          </a:xfrm>
          <a:prstGeom prst="rect">
            <a:avLst/>
          </a:prstGeom>
        </p:spPr>
      </p:pic>
    </p:spTree>
    <p:extLst>
      <p:ext uri="{BB962C8B-B14F-4D97-AF65-F5344CB8AC3E}">
        <p14:creationId xmlns:p14="http://schemas.microsoft.com/office/powerpoint/2010/main" val="79032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Que signifient les résultats de l’ÉPE-OE?</a:t>
            </a:r>
          </a:p>
        </p:txBody>
      </p:sp>
      <p:sp>
        <p:nvSpPr>
          <p:cNvPr id="4" name="Text Placeholder 3"/>
          <p:cNvSpPr>
            <a:spLocks noGrp="1"/>
          </p:cNvSpPr>
          <p:nvPr>
            <p:ph idx="1"/>
          </p:nvPr>
        </p:nvSpPr>
        <p:spPr>
          <a:xfrm>
            <a:off x="838200" y="1981199"/>
            <a:ext cx="9971762" cy="2630312"/>
          </a:xfrm>
        </p:spPr>
        <p:txBody>
          <a:bodyPr>
            <a:normAutofit/>
          </a:bodyPr>
          <a:lstStyle/>
          <a:p>
            <a:pPr marL="0" indent="0">
              <a:lnSpc>
                <a:spcPct val="100000"/>
              </a:lnSpc>
              <a:spcAft>
                <a:spcPts val="1200"/>
              </a:spcAft>
              <a:buNone/>
            </a:pPr>
            <a:r>
              <a:rPr lang="fr-CA" sz="3200" dirty="0">
                <a:solidFill>
                  <a:schemeClr val="tx1"/>
                </a:solidFill>
                <a:latin typeface="+mn-lt"/>
              </a:rPr>
              <a:t>L’ÉPE-OE mesure, à travers ses 42 éléments, les </a:t>
            </a:r>
            <a:r>
              <a:rPr lang="fr-CA" sz="3200" u="sng" dirty="0">
                <a:solidFill>
                  <a:schemeClr val="tx1"/>
                </a:solidFill>
                <a:latin typeface="+mn-lt"/>
              </a:rPr>
              <a:t>habiletés</a:t>
            </a:r>
            <a:r>
              <a:rPr lang="fr-CA" sz="3200" dirty="0">
                <a:solidFill>
                  <a:schemeClr val="tx1"/>
                </a:solidFill>
                <a:latin typeface="+mn-lt"/>
              </a:rPr>
              <a:t> dont auront </a:t>
            </a:r>
            <a:r>
              <a:rPr lang="fr-CA" sz="3200" u="sng" dirty="0">
                <a:solidFill>
                  <a:schemeClr val="tx1"/>
                </a:solidFill>
                <a:latin typeface="+mn-lt"/>
              </a:rPr>
              <a:t>besoin</a:t>
            </a:r>
            <a:r>
              <a:rPr lang="fr-CA" sz="3200" dirty="0">
                <a:solidFill>
                  <a:schemeClr val="tx1"/>
                </a:solidFill>
                <a:latin typeface="+mn-lt"/>
              </a:rPr>
              <a:t> les enfants pour </a:t>
            </a:r>
            <a:r>
              <a:rPr lang="fr-CA" sz="3200" u="sng" dirty="0">
                <a:solidFill>
                  <a:schemeClr val="tx1"/>
                </a:solidFill>
                <a:latin typeface="+mn-lt"/>
              </a:rPr>
              <a:t>débuter leur première année</a:t>
            </a:r>
            <a:r>
              <a:rPr lang="fr-CA" sz="3200" dirty="0">
                <a:solidFill>
                  <a:schemeClr val="tx1"/>
                </a:solidFill>
                <a:latin typeface="+mn-lt"/>
              </a:rPr>
              <a:t>.</a:t>
            </a:r>
          </a:p>
          <a:p>
            <a:pPr algn="ctr"/>
            <a:endParaRPr lang="en-CA" sz="24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134" y="3425924"/>
            <a:ext cx="4545732" cy="3030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612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4400" dirty="0">
                <a:latin typeface="+mn-lt"/>
              </a:rPr>
              <a:t>Que signifient les résultats de l’ÉPE-OE?</a:t>
            </a:r>
          </a:p>
        </p:txBody>
      </p:sp>
      <p:pic>
        <p:nvPicPr>
          <p:cNvPr id="6" name="Content Placeholder 5">
            <a:extLst>
              <a:ext uri="{FF2B5EF4-FFF2-40B4-BE49-F238E27FC236}">
                <a16:creationId xmlns:a16="http://schemas.microsoft.com/office/drawing/2014/main" id="{5EE4FFF9-006E-498B-87C1-858AC2AD5D6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957591" y="1727151"/>
            <a:ext cx="5705130" cy="381098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38200" y="1866946"/>
            <a:ext cx="4836090" cy="4170372"/>
          </a:xfrm>
          <a:prstGeom prst="rect">
            <a:avLst/>
          </a:prstGeom>
          <a:noFill/>
        </p:spPr>
        <p:txBody>
          <a:bodyPr wrap="square" rtlCol="0">
            <a:spAutoFit/>
          </a:bodyPr>
          <a:lstStyle/>
          <a:p>
            <a:pPr>
              <a:spcBef>
                <a:spcPts val="600"/>
              </a:spcBef>
              <a:spcAft>
                <a:spcPts val="600"/>
              </a:spcAft>
            </a:pPr>
            <a:r>
              <a:rPr lang="fr-CA" sz="3200" dirty="0"/>
              <a:t>Les résultats nous apprennent</a:t>
            </a:r>
            <a:r>
              <a:rPr lang="en-CA" sz="3200" dirty="0"/>
              <a:t> </a:t>
            </a:r>
            <a:r>
              <a:rPr lang="fr-CA" sz="3200" i="1" dirty="0"/>
              <a:t>où en est présentement rendu l'enfant </a:t>
            </a:r>
            <a:r>
              <a:rPr lang="fr-CA" sz="3200" dirty="0"/>
              <a:t>dans son développement global et </a:t>
            </a:r>
          </a:p>
          <a:p>
            <a:pPr>
              <a:spcBef>
                <a:spcPts val="600"/>
              </a:spcBef>
              <a:spcAft>
                <a:spcPts val="600"/>
              </a:spcAft>
            </a:pPr>
            <a:r>
              <a:rPr lang="fr-CA" sz="3200" i="1" dirty="0"/>
              <a:t>où il est possible de l’amener </a:t>
            </a:r>
            <a:r>
              <a:rPr lang="fr-CA" sz="3200" dirty="0"/>
              <a:t>dans l'avenir.</a:t>
            </a:r>
          </a:p>
          <a:p>
            <a:endParaRPr lang="en-AU" sz="1600" dirty="0"/>
          </a:p>
        </p:txBody>
      </p:sp>
    </p:spTree>
    <p:extLst>
      <p:ext uri="{BB962C8B-B14F-4D97-AF65-F5344CB8AC3E}">
        <p14:creationId xmlns:p14="http://schemas.microsoft.com/office/powerpoint/2010/main" val="407593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9234193" cy="1796890"/>
          </a:xfrm>
        </p:spPr>
        <p:txBody>
          <a:bodyPr>
            <a:normAutofit/>
          </a:bodyPr>
          <a:lstStyle/>
          <a:p>
            <a:r>
              <a:rPr lang="fr-CA" dirty="0">
                <a:latin typeface="+mn-lt"/>
              </a:rPr>
              <a:t>Le rapport de l'enfant de l’ÉPE-OE</a:t>
            </a:r>
          </a:p>
        </p:txBody>
      </p:sp>
    </p:spTree>
    <p:extLst>
      <p:ext uri="{BB962C8B-B14F-4D97-AF65-F5344CB8AC3E}">
        <p14:creationId xmlns:p14="http://schemas.microsoft.com/office/powerpoint/2010/main" val="3112321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Le rapport de l'enfant de l’ÉPE-OE</a:t>
            </a:r>
          </a:p>
        </p:txBody>
      </p:sp>
      <p:sp>
        <p:nvSpPr>
          <p:cNvPr id="7" name="TextBox 6"/>
          <p:cNvSpPr txBox="1"/>
          <p:nvPr/>
        </p:nvSpPr>
        <p:spPr>
          <a:xfrm>
            <a:off x="5408970" y="2020972"/>
            <a:ext cx="6839210" cy="3908762"/>
          </a:xfrm>
          <a:prstGeom prst="rect">
            <a:avLst/>
          </a:prstGeom>
          <a:noFill/>
        </p:spPr>
        <p:txBody>
          <a:bodyPr wrap="square" rtlCol="0">
            <a:spAutoFit/>
          </a:bodyPr>
          <a:lstStyle/>
          <a:p>
            <a:r>
              <a:rPr lang="fr-CA" sz="3200" dirty="0">
                <a:solidFill>
                  <a:schemeClr val="accent6"/>
                </a:solidFill>
              </a:rPr>
              <a:t>On peut être porté, en lisant les résultats d’un enfant, à conclure que :</a:t>
            </a:r>
          </a:p>
          <a:p>
            <a:endParaRPr lang="en-US" sz="3200" dirty="0">
              <a:solidFill>
                <a:schemeClr val="accent6"/>
              </a:solidFill>
            </a:endParaRPr>
          </a:p>
          <a:p>
            <a:pPr marL="342900" indent="-342900">
              <a:buFont typeface="Arial" panose="020B0604020202020204" pitchFamily="34" charset="0"/>
              <a:buChar char="•"/>
            </a:pPr>
            <a:r>
              <a:rPr lang="fr-CA" sz="3200" dirty="0">
                <a:solidFill>
                  <a:schemeClr val="accent6"/>
                </a:solidFill>
              </a:rPr>
              <a:t>Des résultats </a:t>
            </a:r>
            <a:r>
              <a:rPr lang="fr-CA" sz="3200" b="1" dirty="0">
                <a:solidFill>
                  <a:schemeClr val="accent1"/>
                </a:solidFill>
              </a:rPr>
              <a:t>verts</a:t>
            </a:r>
            <a:r>
              <a:rPr lang="fr-CA" sz="3200" dirty="0">
                <a:solidFill>
                  <a:schemeClr val="accent6"/>
                </a:solidFill>
              </a:rPr>
              <a:t> sont « bons »</a:t>
            </a:r>
          </a:p>
          <a:p>
            <a:pPr marL="342900" indent="-342900">
              <a:buFont typeface="Arial" panose="020B0604020202020204" pitchFamily="34" charset="0"/>
              <a:buChar char="•"/>
            </a:pPr>
            <a:r>
              <a:rPr lang="fr-CA" sz="3200" dirty="0">
                <a:solidFill>
                  <a:schemeClr val="accent6"/>
                </a:solidFill>
              </a:rPr>
              <a:t>Des résultats </a:t>
            </a:r>
            <a:r>
              <a:rPr lang="fr-CA" sz="3200" b="1" dirty="0">
                <a:solidFill>
                  <a:schemeClr val="accent5"/>
                </a:solidFill>
              </a:rPr>
              <a:t>rouges</a:t>
            </a:r>
            <a:r>
              <a:rPr lang="fr-CA" sz="3200" dirty="0">
                <a:solidFill>
                  <a:schemeClr val="accent6"/>
                </a:solidFill>
              </a:rPr>
              <a:t> sont « mauvais » </a:t>
            </a:r>
          </a:p>
          <a:p>
            <a:pPr marL="342900" indent="-342900">
              <a:buFont typeface="Arial" panose="020B0604020202020204" pitchFamily="34" charset="0"/>
              <a:buChar char="•"/>
            </a:pPr>
            <a:endParaRPr lang="en-US" sz="3200" dirty="0">
              <a:solidFill>
                <a:schemeClr val="accent6"/>
              </a:solidFill>
            </a:endParaRPr>
          </a:p>
          <a:p>
            <a:r>
              <a:rPr lang="fr-CA" sz="3200" b="1" dirty="0">
                <a:solidFill>
                  <a:schemeClr val="accent6"/>
                </a:solidFill>
              </a:rPr>
              <a:t>Ce n'est pas le cas.</a:t>
            </a:r>
          </a:p>
          <a:p>
            <a:endParaRPr lang="en-CA" sz="2400" dirty="0">
              <a:solidFill>
                <a:srgbClr val="00206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6103" y="1293093"/>
            <a:ext cx="4131093" cy="5364520"/>
          </a:xfrm>
          <a:prstGeom prst="rect">
            <a:avLst/>
          </a:prstGeom>
          <a:ln>
            <a:noFill/>
          </a:ln>
          <a:effectLst>
            <a:outerShdw blurRad="190500" algn="tl" rotWithShape="0">
              <a:srgbClr val="000000">
                <a:alpha val="70000"/>
              </a:srgbClr>
            </a:outerShdw>
          </a:effectLst>
        </p:spPr>
      </p:pic>
      <p:sp>
        <p:nvSpPr>
          <p:cNvPr id="3" name="Right Arrow 2"/>
          <p:cNvSpPr/>
          <p:nvPr/>
        </p:nvSpPr>
        <p:spPr>
          <a:xfrm>
            <a:off x="499309" y="2458234"/>
            <a:ext cx="1259305" cy="5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ight Arrow 3"/>
          <p:cNvSpPr/>
          <p:nvPr/>
        </p:nvSpPr>
        <p:spPr>
          <a:xfrm>
            <a:off x="160420" y="5524500"/>
            <a:ext cx="677779" cy="4572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ight Arrow 4"/>
          <p:cNvSpPr/>
          <p:nvPr/>
        </p:nvSpPr>
        <p:spPr>
          <a:xfrm rot="10800000">
            <a:off x="4226460" y="3691590"/>
            <a:ext cx="1115060" cy="56752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2302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latin typeface="+mn-lt"/>
              </a:rPr>
              <a:t>Le rapport de l'enfant de l’ÉPE-OE</a:t>
            </a:r>
          </a:p>
        </p:txBody>
      </p:sp>
      <p:sp>
        <p:nvSpPr>
          <p:cNvPr id="3" name="Content Placeholder 2"/>
          <p:cNvSpPr>
            <a:spLocks noGrp="1"/>
          </p:cNvSpPr>
          <p:nvPr>
            <p:ph idx="1"/>
          </p:nvPr>
        </p:nvSpPr>
        <p:spPr>
          <a:xfrm>
            <a:off x="838200" y="1981201"/>
            <a:ext cx="6070600" cy="4195762"/>
          </a:xfrm>
        </p:spPr>
        <p:txBody>
          <a:bodyPr>
            <a:noAutofit/>
          </a:bodyPr>
          <a:lstStyle/>
          <a:p>
            <a:r>
              <a:rPr lang="fr-CA" sz="3200" dirty="0">
                <a:latin typeface="+mn-lt"/>
              </a:rPr>
              <a:t>Résultats exclusivement par domaine</a:t>
            </a:r>
          </a:p>
          <a:p>
            <a:r>
              <a:rPr lang="fr-CA" sz="3200" dirty="0">
                <a:latin typeface="+mn-lt"/>
              </a:rPr>
              <a:t>Indicateurs les plus probants du développement de l’enfant</a:t>
            </a:r>
          </a:p>
          <a:p>
            <a:r>
              <a:rPr lang="fr-CA" sz="3200" dirty="0">
                <a:latin typeface="+mn-lt"/>
              </a:rPr>
              <a:t>Soutiennent et améliorent les pratiques pédagogiques, en plus d’identifier des problèmes potentiels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316" y="1727151"/>
            <a:ext cx="3648484" cy="473781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47505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6" y="2304789"/>
            <a:ext cx="7624985" cy="1796890"/>
          </a:xfrm>
        </p:spPr>
        <p:txBody>
          <a:bodyPr>
            <a:normAutofit/>
          </a:bodyPr>
          <a:lstStyle/>
          <a:p>
            <a:r>
              <a:rPr lang="fr-CA" dirty="0">
                <a:latin typeface="+mn-lt"/>
              </a:rPr>
              <a:t>Le rapport de classe de l'ÉPE-OE Résultats par domaine</a:t>
            </a:r>
          </a:p>
        </p:txBody>
      </p:sp>
    </p:spTree>
    <p:extLst>
      <p:ext uri="{BB962C8B-B14F-4D97-AF65-F5344CB8AC3E}">
        <p14:creationId xmlns:p14="http://schemas.microsoft.com/office/powerpoint/2010/main" val="1482051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5542" y="941838"/>
            <a:ext cx="8449108" cy="5033855"/>
          </a:xfrm>
        </p:spPr>
        <p:style>
          <a:lnRef idx="3">
            <a:schemeClr val="lt1"/>
          </a:lnRef>
          <a:fillRef idx="1">
            <a:schemeClr val="accent5"/>
          </a:fillRef>
          <a:effectRef idx="1">
            <a:schemeClr val="accent5"/>
          </a:effectRef>
          <a:fontRef idx="minor">
            <a:schemeClr val="lt1"/>
          </a:fontRef>
        </p:style>
      </p:pic>
      <p:sp>
        <p:nvSpPr>
          <p:cNvPr id="6" name="TextBox 5"/>
          <p:cNvSpPr txBox="1"/>
          <p:nvPr/>
        </p:nvSpPr>
        <p:spPr>
          <a:xfrm>
            <a:off x="3037930" y="941838"/>
            <a:ext cx="5286263" cy="5033855"/>
          </a:xfrm>
          <a:prstGeom prst="rect">
            <a:avLst/>
          </a:prstGeom>
          <a:noFill/>
          <a:ln w="57150" cmpd="sng">
            <a:solidFill>
              <a:srgbClr val="EA212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Calibri"/>
              <a:ea typeface="+mn-ea"/>
              <a:cs typeface="+mn-cs"/>
            </a:endParaRPr>
          </a:p>
        </p:txBody>
      </p:sp>
      <p:sp>
        <p:nvSpPr>
          <p:cNvPr id="11" name="Arrow: Right 10"/>
          <p:cNvSpPr/>
          <p:nvPr/>
        </p:nvSpPr>
        <p:spPr>
          <a:xfrm rot="2102685">
            <a:off x="2669091" y="1718978"/>
            <a:ext cx="1883391" cy="518615"/>
          </a:xfrm>
          <a:prstGeom prst="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Arrow: Right 11"/>
          <p:cNvSpPr/>
          <p:nvPr/>
        </p:nvSpPr>
        <p:spPr>
          <a:xfrm rot="18121738">
            <a:off x="2669090" y="3691300"/>
            <a:ext cx="1883391" cy="518615"/>
          </a:xfrm>
          <a:prstGeom prst="rightArrow">
            <a:avLst/>
          </a:prstGeom>
          <a:solidFill>
            <a:srgbClr val="66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0283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718EFCA9-1239-440F-9B4E-EFEB891EB9B3}" vid="{5078D679-161E-4269-84B1-CFE0847C2238}"/>
    </a:ext>
  </a:extLst>
</a:theme>
</file>

<file path=ppt/theme/theme2.xml><?xml version="1.0" encoding="utf-8"?>
<a:theme xmlns:a="http://schemas.openxmlformats.org/drawingml/2006/main" name="1_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4278</TotalTime>
  <Words>2163</Words>
  <Application>Microsoft Office PowerPoint</Application>
  <PresentationFormat>Widescreen</PresentationFormat>
  <Paragraphs>182</Paragraphs>
  <Slides>25</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Light</vt:lpstr>
      <vt:lpstr>Office Theme</vt:lpstr>
      <vt:lpstr>1_Office Theme</vt:lpstr>
      <vt:lpstr>Comprendre les rapports de l’ÉPE-OE </vt:lpstr>
      <vt:lpstr>PowerPoint Presentation</vt:lpstr>
      <vt:lpstr>Que signifient les résultats de l’ÉPE-OE?</vt:lpstr>
      <vt:lpstr>Que signifient les résultats de l’ÉPE-OE?</vt:lpstr>
      <vt:lpstr>Le rapport de l'enfant de l’ÉPE-OE</vt:lpstr>
      <vt:lpstr>Le rapport de l'enfant de l’ÉPE-OE</vt:lpstr>
      <vt:lpstr>Le rapport de l'enfant de l’ÉPE-OE</vt:lpstr>
      <vt:lpstr>Le rapport de classe de l'ÉPE-OE Résultats par domaine</vt:lpstr>
      <vt:lpstr>PowerPoint Presentation</vt:lpstr>
      <vt:lpstr>Résultats moyens par domaine</vt:lpstr>
      <vt:lpstr>Résultats moyens par domaine</vt:lpstr>
      <vt:lpstr>Les résultats par domaine et l’âge de l'enfant </vt:lpstr>
      <vt:lpstr>Résultats par domaine</vt:lpstr>
      <vt:lpstr>Faire bon usage du rapport de classe </vt:lpstr>
      <vt:lpstr>Interpréter les résultats entre et à l’intérieur de chaque catégorie</vt:lpstr>
      <vt:lpstr>Interpréter les résultats entre et à l’intérieur de chaque catégorie de couleur</vt:lpstr>
      <vt:lpstr>PowerPoint Presentation</vt:lpstr>
      <vt:lpstr>Calculer et comprendre le résultat ECN</vt:lpstr>
      <vt:lpstr>Comprendre le résultat Enseignement ciblé par niveau de l'ÉPE-OE</vt:lpstr>
      <vt:lpstr>Calculer l’ECN</vt:lpstr>
      <vt:lpstr>Documentation</vt:lpstr>
      <vt:lpstr>Foire aux questions</vt:lpstr>
      <vt:lpstr>PowerPoint Presentation</vt:lpstr>
      <vt:lpstr>PowerPoint Presentation</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EYE-TA REPORTS</dc:title>
  <dc:creator>Morgan Wilczynski</dc:creator>
  <cp:lastModifiedBy>Stephanie Guignion</cp:lastModifiedBy>
  <cp:revision>215</cp:revision>
  <dcterms:created xsi:type="dcterms:W3CDTF">2017-03-16T00:54:50Z</dcterms:created>
  <dcterms:modified xsi:type="dcterms:W3CDTF">2022-09-22T14:34:15Z</dcterms:modified>
</cp:coreProperties>
</file>