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615" r:id="rId2"/>
    <p:sldId id="331" r:id="rId3"/>
    <p:sldId id="1612" r:id="rId4"/>
    <p:sldId id="1611" r:id="rId5"/>
    <p:sldId id="1614" r:id="rId6"/>
    <p:sldId id="377" r:id="rId7"/>
    <p:sldId id="1613" r:id="rId8"/>
    <p:sldId id="373" r:id="rId9"/>
    <p:sldId id="374" r:id="rId10"/>
    <p:sldId id="375" r:id="rId11"/>
    <p:sldId id="376" r:id="rId12"/>
    <p:sldId id="1275" r:id="rId13"/>
    <p:sldId id="1458" r:id="rId14"/>
    <p:sldId id="338" r:id="rId15"/>
    <p:sldId id="378" r:id="rId16"/>
    <p:sldId id="360" r:id="rId17"/>
    <p:sldId id="393"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te Desharnais" initials="JD" lastIdx="1" clrIdx="0">
    <p:extLst>
      <p:ext uri="{19B8F6BF-5375-455C-9EA6-DF929625EA0E}">
        <p15:presenceInfo xmlns:p15="http://schemas.microsoft.com/office/powerpoint/2012/main" userId="S::janettedesharnais@thelearningbarinc.onmicrosoft.com::0f217303-bfe7-417b-b636-919d3c4265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57A445"/>
    <a:srgbClr val="5F5F5F"/>
    <a:srgbClr val="008FBE"/>
    <a:srgbClr val="EA2127"/>
    <a:srgbClr val="F7F7F7"/>
    <a:srgbClr val="FFFFFF"/>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70702" autoAdjust="0"/>
  </p:normalViewPr>
  <p:slideViewPr>
    <p:cSldViewPr snapToGrid="0">
      <p:cViewPr varScale="1">
        <p:scale>
          <a:sx n="78" d="100"/>
          <a:sy n="78" d="100"/>
        </p:scale>
        <p:origin x="205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5" d="100"/>
          <a:sy n="125" d="100"/>
        </p:scale>
        <p:origin x="4932" y="-30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4FFD613-065A-48E3-BD65-66E15E0DD71C}" type="datetimeFigureOut">
              <a:rPr lang="en-US" smtClean="0"/>
              <a:t>9/1/2022</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29A5AF6-394E-471C-A5E4-1695720C3BD9}" type="slidenum">
              <a:rPr lang="en-US" smtClean="0"/>
              <a:t>‹#›</a:t>
            </a:fld>
            <a:endParaRPr lang="en-US"/>
          </a:p>
        </p:txBody>
      </p:sp>
    </p:spTree>
    <p:extLst>
      <p:ext uri="{BB962C8B-B14F-4D97-AF65-F5344CB8AC3E}">
        <p14:creationId xmlns:p14="http://schemas.microsoft.com/office/powerpoint/2010/main" val="6172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BBA6A5A-EBDC-4CF0-B3F8-C524D1005B17}" type="datetimeFigureOut">
              <a:rPr lang="en-US" smtClean="0"/>
              <a:t>9/1/2022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C1C2D77-D93C-4EA2-A6A6-B7B0F67235B9}" type="slidenum">
              <a:rPr lang="en-US" smtClean="0"/>
              <a:t>‹#›</a:t>
            </a:fld>
            <a:endParaRPr lang="en-US"/>
          </a:p>
        </p:txBody>
      </p:sp>
    </p:spTree>
    <p:extLst>
      <p:ext uri="{BB962C8B-B14F-4D97-AF65-F5344CB8AC3E}">
        <p14:creationId xmlns:p14="http://schemas.microsoft.com/office/powerpoint/2010/main" val="736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B</a:t>
            </a:r>
            <a:r>
              <a:rPr lang="fr-FR" baseline="0" dirty="0"/>
              <a:t>ienvenue à c</a:t>
            </a:r>
            <a:r>
              <a:rPr lang="fr-FR" dirty="0"/>
              <a:t>ette formation</a:t>
            </a:r>
            <a:r>
              <a:rPr lang="fr-FR" baseline="0" dirty="0"/>
              <a:t> </a:t>
            </a:r>
            <a:r>
              <a:rPr lang="fr-FR" dirty="0"/>
              <a:t>sur</a:t>
            </a:r>
            <a:r>
              <a:rPr lang="fr-FR" baseline="0" dirty="0"/>
              <a:t> l’Évaluation de la petite enfance- Appréciation directe.</a:t>
            </a:r>
            <a:endParaRPr lang="en-US" dirty="0"/>
          </a:p>
          <a:p>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1</a:t>
            </a:fld>
            <a:endParaRPr lang="en-CA"/>
          </a:p>
        </p:txBody>
      </p:sp>
    </p:spTree>
    <p:extLst>
      <p:ext uri="{BB962C8B-B14F-4D97-AF65-F5344CB8AC3E}">
        <p14:creationId xmlns:p14="http://schemas.microsoft.com/office/powerpoint/2010/main" val="317687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Questions à considérer :</a:t>
            </a:r>
          </a:p>
          <a:p>
            <a:r>
              <a:rPr lang="fr-FR" dirty="0"/>
              <a:t>Est-ce qu’une aide-enseignante a été assignée à votre salle de classe ou à vos enfants?</a:t>
            </a:r>
          </a:p>
          <a:p>
            <a:r>
              <a:rPr lang="fr-FR" dirty="0"/>
              <a:t>Est-ce que vous avez accès à des spécialistes (par ex., ergothérapeutes, physiothérapeutes, orthophonistes)?</a:t>
            </a:r>
          </a:p>
          <a:p>
            <a:r>
              <a:rPr lang="fr-FR" dirty="0"/>
              <a:t>Est-ce qu’il y a des bénévoles disponibles pour appuyer les enfants?</a:t>
            </a:r>
          </a:p>
          <a:p>
            <a:r>
              <a:rPr lang="fr-FR" dirty="0"/>
              <a:t>Songez à comment vous aller allouer votre temps en tant qu’éducatrice principale dans votre salle de classe. En ayant d’autres membres du personnel dans votre salle de classe, vous pourrez vous concentrer sur les enfants qui ont besoin d’appui supplémentaire.</a:t>
            </a:r>
          </a:p>
          <a:p>
            <a:endParaRPr lang="fr-CA" dirty="0"/>
          </a:p>
          <a:p>
            <a:pPr marL="171450" indent="-171450">
              <a:lnSpc>
                <a:spcPct val="150000"/>
              </a:lnSpc>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10</a:t>
            </a:fld>
            <a:endParaRPr lang="en-US" dirty="0"/>
          </a:p>
        </p:txBody>
      </p:sp>
    </p:spTree>
    <p:extLst>
      <p:ext uri="{BB962C8B-B14F-4D97-AF65-F5344CB8AC3E}">
        <p14:creationId xmlns:p14="http://schemas.microsoft.com/office/powerpoint/2010/main" val="228403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Questions à considérer :</a:t>
            </a:r>
          </a:p>
          <a:p>
            <a:r>
              <a:rPr lang="fr-FR" dirty="0"/>
              <a:t>Est-ce qu’il y a des fournitures et ressources additionnelles requises dans l’environnement pédagogique? Il se peut que certains enfants pourraient bénéficier de casques de protection auditive, de prises spéciales pour leurs crayons, davantage d’images pour ceux qui ont le français comme langue additionnelle, etc.</a:t>
            </a:r>
          </a:p>
          <a:p>
            <a:endParaRPr lang="fr-FR" dirty="0"/>
          </a:p>
          <a:p>
            <a:r>
              <a:rPr lang="fr-FR" dirty="0"/>
              <a:t>Est-ce qu’il y a quelque chose qui devrait être modifié dans l’environnement? Songez à ce qui pourrait être utile : plus d’espace, une différente configuration des sièges, etc. </a:t>
            </a:r>
          </a:p>
          <a:p>
            <a:endParaRPr lang="fr-CA" dirty="0"/>
          </a:p>
        </p:txBody>
      </p:sp>
      <p:sp>
        <p:nvSpPr>
          <p:cNvPr id="4" name="Slide Number Placeholder 3"/>
          <p:cNvSpPr>
            <a:spLocks noGrp="1"/>
          </p:cNvSpPr>
          <p:nvPr>
            <p:ph type="sldNum" sz="quarter" idx="10"/>
          </p:nvPr>
        </p:nvSpPr>
        <p:spPr/>
        <p:txBody>
          <a:bodyPr/>
          <a:lstStyle/>
          <a:p>
            <a:fld id="{5C1C2D77-D93C-4EA2-A6A6-B7B0F67235B9}" type="slidenum">
              <a:rPr lang="en-US" smtClean="0"/>
              <a:t>11</a:t>
            </a:fld>
            <a:endParaRPr lang="en-US" dirty="0"/>
          </a:p>
        </p:txBody>
      </p:sp>
    </p:spTree>
    <p:extLst>
      <p:ext uri="{BB962C8B-B14F-4D97-AF65-F5344CB8AC3E}">
        <p14:creationId xmlns:p14="http://schemas.microsoft.com/office/powerpoint/2010/main" val="185686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0" noProof="0" dirty="0"/>
              <a:t>Vous pouvez vous servir des plans d’accompagnements pour vous aider à amalgamer votre information. Le plan d’accompagnement est disponible dans le système là où vous téléchargez vos rapports des enfants. Les plans sont préalablement remplis avec l’information démographique de l’enfant et ses scores de domaines. Après avoir téléchargé le plan d’accompagnement, vous pouvez ajouter des détails sur l’enfant qui pourraient être utiles pour interpréter les résultats.</a:t>
            </a:r>
          </a:p>
          <a:p>
            <a:endParaRPr lang="en-CA" i="1"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764DB-2342-4846-8B68-51C5FCCA0EDA}" type="slidenum">
              <a:rPr kumimoji="0" lang="en-CA"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427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900" dirty="0"/>
          </a:p>
          <a:p>
            <a:r>
              <a:rPr lang="fr-FR" sz="1900" dirty="0"/>
              <a:t>Vous pouvez inclure de l’information sur quels supports vous planifiez donner à l’enfant en classe, quel membre du personnel peut aider, et les ressources et suggestions partagées avec la famille.</a:t>
            </a:r>
          </a:p>
          <a:p>
            <a:endParaRPr lang="fr-FR" sz="1900" dirty="0"/>
          </a:p>
          <a:p>
            <a:r>
              <a:rPr lang="fr-FR" sz="1900" dirty="0"/>
              <a:t>En partageant ce plan d’accompagnement et les résultats de l’ÉPE-AD avec votre administration, vous vous assurez que tout le monde travaille à partir de la même information.</a:t>
            </a:r>
          </a:p>
          <a:p>
            <a:endParaRPr lang="en-CA" sz="1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764DB-2342-4846-8B68-51C5FCCA0EDA}" type="slidenum">
              <a:rPr kumimoji="0" lang="en-CA"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931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Vous cherchez des stratégies pédagogiques à essayer en classe pour répondre aux résultats de l’ÉPE? Vous pourriez considérer ces deux stratégies :</a:t>
            </a:r>
          </a:p>
          <a:p>
            <a:endParaRPr lang="fr-FR" dirty="0"/>
          </a:p>
          <a:p>
            <a:r>
              <a:rPr lang="fr-FR" dirty="0"/>
              <a:t>1) Montrer et raconter (modeler)</a:t>
            </a:r>
          </a:p>
          <a:p>
            <a:r>
              <a:rPr lang="fr-FR" dirty="0"/>
              <a:t>Essayer une activité de type « bocal à poissons » :</a:t>
            </a:r>
          </a:p>
          <a:p>
            <a:r>
              <a:rPr lang="fr-FR" dirty="0"/>
              <a:t> Vous pouvez modeler votre processus de réflexion en réfléchissant à haute voix quand :</a:t>
            </a:r>
          </a:p>
          <a:p>
            <a:r>
              <a:rPr lang="fr-FR" dirty="0"/>
              <a:t>vous lisez un texte (prédire, essayer de comprendre le texte, etc.)</a:t>
            </a:r>
          </a:p>
          <a:p>
            <a:r>
              <a:rPr lang="fr-FR" dirty="0"/>
              <a:t>vous essayez de résoudre un problème</a:t>
            </a:r>
          </a:p>
          <a:p>
            <a:r>
              <a:rPr lang="fr-FR" dirty="0"/>
              <a:t>vous participez aux routines de classe quotidiennes</a:t>
            </a:r>
          </a:p>
          <a:p>
            <a:r>
              <a:rPr lang="fr-FR" dirty="0"/>
              <a:t> Un petit groupe d’enfant ou un enfant qui a une force particulière dans un domaine peut modeler une activité pour ses camarades de classe. </a:t>
            </a:r>
          </a:p>
          <a:p>
            <a:r>
              <a:rPr lang="fr-FR" dirty="0"/>
              <a:t> Recourir aux connaissances antérieures, guider les enfants et leur offrir des indices et des suggestions.</a:t>
            </a:r>
          </a:p>
          <a:p>
            <a:r>
              <a:rPr lang="fr-FR" dirty="0"/>
              <a:t>Cette stratégie aide à renforcer les habiletés langagières en particulier.</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14</a:t>
            </a:fld>
            <a:endParaRPr lang="en-US" dirty="0"/>
          </a:p>
        </p:txBody>
      </p:sp>
    </p:spTree>
    <p:extLst>
      <p:ext uri="{BB962C8B-B14F-4D97-AF65-F5344CB8AC3E}">
        <p14:creationId xmlns:p14="http://schemas.microsoft.com/office/powerpoint/2010/main" val="167460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2) Penser-apparier-partager </a:t>
            </a:r>
          </a:p>
          <a:p>
            <a:r>
              <a:rPr lang="fr-FR" dirty="0"/>
              <a:t>Cette approche est une stratégie pédagogique collaborative où les enfants travaillent ensemble pour résoudre des problèmes :</a:t>
            </a:r>
          </a:p>
          <a:p>
            <a:r>
              <a:rPr lang="fr-FR" dirty="0"/>
              <a:t>Penser : Donnez aux enfants l’occasion de recourir à leurs connaissances antérieures.  </a:t>
            </a:r>
          </a:p>
          <a:p>
            <a:r>
              <a:rPr lang="fr-FR" dirty="0"/>
              <a:t>Apparier : Les enfants partagent leurs idées, ce qui leur permet de renforcer leurs habiletés en langue et communication. </a:t>
            </a:r>
          </a:p>
          <a:p>
            <a:r>
              <a:rPr lang="fr-FR" dirty="0"/>
              <a:t>Partager : Confirmer les objectifs pédagogiques et célébrer les réussites.</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15</a:t>
            </a:fld>
            <a:endParaRPr lang="en-US" dirty="0"/>
          </a:p>
        </p:txBody>
      </p:sp>
    </p:spTree>
    <p:extLst>
      <p:ext uri="{BB962C8B-B14F-4D97-AF65-F5344CB8AC3E}">
        <p14:creationId xmlns:p14="http://schemas.microsoft.com/office/powerpoint/2010/main" val="344602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Servez-vous de résultats pour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identifier les domaines où les enfants / la classe entière ont besoin d’appui additionnels;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informer la pédagogie;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créer les plans d’accompagnement des enfants;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s’assurer que tous les éducatrices et membres de l’administration parlent la même ‘langue’ et travaillent à partir de la même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16</a:t>
            </a:fld>
            <a:endParaRPr lang="en-US" dirty="0"/>
          </a:p>
        </p:txBody>
      </p:sp>
    </p:spTree>
    <p:extLst>
      <p:ext uri="{BB962C8B-B14F-4D97-AF65-F5344CB8AC3E}">
        <p14:creationId xmlns:p14="http://schemas.microsoft.com/office/powerpoint/2010/main" val="293551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4148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Qu’allons-nous apprendre?</a:t>
            </a:r>
          </a:p>
          <a:p>
            <a:endParaRPr lang="fr-CA" noProof="0" dirty="0"/>
          </a:p>
          <a:p>
            <a:pPr marL="171450" indent="-171450">
              <a:buFont typeface="Arial" panose="020B0604020202020204" pitchFamily="34" charset="0"/>
              <a:buChar char="•"/>
            </a:pPr>
            <a:r>
              <a:rPr lang="fr-FR" dirty="0"/>
              <a:t>Revoir vos résultats de l’ÉPE-AD</a:t>
            </a:r>
          </a:p>
          <a:p>
            <a:pPr marL="171450" indent="-171450">
              <a:buFont typeface="Arial" panose="020B0604020202020204" pitchFamily="34" charset="0"/>
              <a:buChar char="•"/>
            </a:pPr>
            <a:r>
              <a:rPr lang="fr-FR" dirty="0"/>
              <a:t>Déterminer quels enfants ont besoin d’un appui supplémentaire</a:t>
            </a:r>
          </a:p>
          <a:p>
            <a:pPr marL="171450" indent="-171450">
              <a:buFont typeface="Arial" panose="020B0604020202020204" pitchFamily="34" charset="0"/>
              <a:buChar char="•"/>
            </a:pPr>
            <a:r>
              <a:rPr lang="fr-FR" dirty="0"/>
              <a:t>Discuter des stratégies qui vont vous aider à vous servir des données pour aider les enfants</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a:t>
            </a:fld>
            <a:endParaRPr lang="en-US"/>
          </a:p>
        </p:txBody>
      </p:sp>
    </p:spTree>
    <p:extLst>
      <p:ext uri="{BB962C8B-B14F-4D97-AF65-F5344CB8AC3E}">
        <p14:creationId xmlns:p14="http://schemas.microsoft.com/office/powerpoint/2010/main" val="105154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solidFill>
                <a:highlight>
                  <a:srgbClr val="FBFBFB"/>
                </a:highlight>
                <a:latin typeface="+mn-lt"/>
              </a:rPr>
              <a:t>Rappel : les scores des items pour chaque domaine sont moyennés et puis assignés à la catégorie de développement verte, jaune ou rouge, et ce, selon l’âge de l’enfant en date de l’évaluation. </a:t>
            </a:r>
            <a:endParaRPr lang="fr-CA" sz="1200" dirty="0">
              <a:highlight>
                <a:srgbClr val="FBFBFB"/>
              </a:highlight>
              <a:latin typeface="+mn-lt"/>
            </a:endParaRPr>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3</a:t>
            </a:fld>
            <a:endParaRPr lang="en-US"/>
          </a:p>
        </p:txBody>
      </p:sp>
    </p:spTree>
    <p:extLst>
      <p:ext uri="{BB962C8B-B14F-4D97-AF65-F5344CB8AC3E}">
        <p14:creationId xmlns:p14="http://schemas.microsoft.com/office/powerpoint/2010/main" val="242005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enfants avec des résultats de domaines jaunes ou rouges devraient idéalement recevoir un appui supplémentaire ciblé. Les résultats de l’ÉPE-AD peuvent servir à déterminer l’intensité de l’appui et/ou le type d’intervention pour un enfant. Le suivi peut se faire en salle de classe par l’éducatrice et le personnel de soutien, ou bien on peut demander de l’aide d’autres départements et organisations.</a:t>
            </a:r>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4</a:t>
            </a:fld>
            <a:endParaRPr lang="en-US"/>
          </a:p>
        </p:txBody>
      </p:sp>
    </p:spTree>
    <p:extLst>
      <p:ext uri="{BB962C8B-B14F-4D97-AF65-F5344CB8AC3E}">
        <p14:creationId xmlns:p14="http://schemas.microsoft.com/office/powerpoint/2010/main" val="48766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solidFill>
                <a:highlight>
                  <a:srgbClr val="FBFBFB"/>
                </a:highlight>
                <a:latin typeface="+mn-lt"/>
              </a:rPr>
              <a:t>En regardant à ce rapport de l’enfant, on voit qu’on devrait mettre l’emphase sur le renforcement de ses habiletés dans les domaines d’Habiletés cognitives et Langue et communication. Il serait avantageux pour l’enfant de prendre part à des activités dans ces deux domaines en classe ainsi qu’à la maison.</a:t>
            </a:r>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5</a:t>
            </a:fld>
            <a:endParaRPr lang="en-US"/>
          </a:p>
        </p:txBody>
      </p:sp>
    </p:spTree>
    <p:extLst>
      <p:ext uri="{BB962C8B-B14F-4D97-AF65-F5344CB8AC3E}">
        <p14:creationId xmlns:p14="http://schemas.microsoft.com/office/powerpoint/2010/main" val="413466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résultats de l’ÉPE-AD peuvent aussi servir au niveau de la classe entière. Lorsque vous planifiez vos petits groupes pour des activités en salle de classe, les rapports de l’ÉPE, y compris le fichier Excel peut vous aider à déterminer comment regrouper les enfants selon leurs résultats de domaines. Vous pouvez les regrouper selon leur niveau d’habiletés où les enfants avec des habiletés similaires travaillent ensemble. Vous pouvez aussi créer des groupes d’habiletés mixtes. </a:t>
            </a:r>
          </a:p>
          <a:p>
            <a:pPr marL="0" marR="0" lvl="0" indent="0" algn="l" defTabSz="914400" rtl="0" eaLnBrk="1" fontAlgn="auto" latinLnBrk="0" hangingPunct="1">
              <a:lnSpc>
                <a:spcPct val="100000"/>
              </a:lnSpc>
              <a:spcBef>
                <a:spcPts val="0"/>
              </a:spcBef>
              <a:spcAft>
                <a:spcPts val="0"/>
              </a:spcAft>
              <a:buClrTx/>
              <a:buSzTx/>
              <a:buFontTx/>
              <a:buNone/>
              <a:tabLst/>
              <a:defRPr/>
            </a:pPr>
            <a:br>
              <a:rPr lang="en-CA" sz="1200" dirty="0"/>
            </a:br>
            <a:br>
              <a:rPr lang="en-CA" sz="1200" dirty="0"/>
            </a:b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C00000"/>
                </a:solidFill>
              </a:rPr>
              <a:t> </a:t>
            </a:r>
            <a:endParaRPr lang="en-US" sz="1200" dirty="0">
              <a:solidFill>
                <a:srgbClr val="C00000"/>
              </a:solidFill>
            </a:endParaRP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6</a:t>
            </a:fld>
            <a:endParaRPr lang="en-US" dirty="0"/>
          </a:p>
        </p:txBody>
      </p:sp>
    </p:spTree>
    <p:extLst>
      <p:ext uri="{BB962C8B-B14F-4D97-AF65-F5344CB8AC3E}">
        <p14:creationId xmlns:p14="http://schemas.microsoft.com/office/powerpoint/2010/main" val="77620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solidFill>
                <a:highlight>
                  <a:srgbClr val="FBFBFB"/>
                </a:highlight>
                <a:latin typeface="+mn-lt"/>
              </a:rPr>
              <a:t>Par exemple, si vous faites une activité avec des chiffres, vous pourriez regarder au domaine d’Habiletés cognitives et créer des groupes selon les résultats. Cela vous permet de faire une différenciation pédagogique en salle de classe. Les enfants avec des résultats de domaine ‘verts’ pourraient recevoir une version plus exigeante d’une activité tandis que les enfants avec des résultats de domaine ‘rouges’ pourraient recevoir une version modifiée.</a:t>
            </a:r>
            <a:endParaRPr lang="en-CA"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CA" sz="1200" dirty="0"/>
            </a:br>
            <a:br>
              <a:rPr lang="en-CA" sz="1200" dirty="0"/>
            </a:b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C00000"/>
                </a:solidFill>
              </a:rPr>
              <a:t> </a:t>
            </a:r>
            <a:endParaRPr lang="en-US" sz="1200" dirty="0">
              <a:solidFill>
                <a:srgbClr val="C00000"/>
              </a:solidFill>
            </a:endParaRP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7</a:t>
            </a:fld>
            <a:endParaRPr lang="en-US" dirty="0"/>
          </a:p>
        </p:txBody>
      </p:sp>
    </p:spTree>
    <p:extLst>
      <p:ext uri="{BB962C8B-B14F-4D97-AF65-F5344CB8AC3E}">
        <p14:creationId xmlns:p14="http://schemas.microsoft.com/office/powerpoint/2010/main" val="282251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Considérez ces facteurs lorsque vous planifiez comment agir en fonction des résultats :</a:t>
            </a:r>
          </a:p>
          <a:p>
            <a:r>
              <a:rPr lang="fr-FR" dirty="0"/>
              <a:t>1) Résultats, information et stratégies</a:t>
            </a:r>
          </a:p>
          <a:p>
            <a:r>
              <a:rPr lang="fr-FR" dirty="0"/>
              <a:t>2) Appuis d’autres membres du personnel</a:t>
            </a:r>
          </a:p>
          <a:p>
            <a:r>
              <a:rPr lang="fr-FR" dirty="0"/>
              <a:t>3) Fournitures et environnement</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8</a:t>
            </a:fld>
            <a:endParaRPr lang="en-US" dirty="0"/>
          </a:p>
        </p:txBody>
      </p:sp>
    </p:spTree>
    <p:extLst>
      <p:ext uri="{BB962C8B-B14F-4D97-AF65-F5344CB8AC3E}">
        <p14:creationId xmlns:p14="http://schemas.microsoft.com/office/powerpoint/2010/main" val="81262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8000"/>
              </a:lnSpc>
              <a:spcBef>
                <a:spcPts val="1000"/>
              </a:spcBef>
            </a:pPr>
            <a:r>
              <a:rPr lang="fr-CA" sz="1200" b="0" dirty="0">
                <a:solidFill>
                  <a:schemeClr val="tx1"/>
                </a:solidFill>
                <a:highlight>
                  <a:srgbClr val="FBFBFB"/>
                </a:highlight>
                <a:latin typeface="+mn-lt"/>
              </a:rPr>
              <a:t>Questions à considérer :</a:t>
            </a:r>
          </a:p>
          <a:p>
            <a:pPr marL="342900" indent="-342900">
              <a:lnSpc>
                <a:spcPct val="108000"/>
              </a:lnSpc>
              <a:spcBef>
                <a:spcPts val="1000"/>
              </a:spcBef>
              <a:buFont typeface="Arial" panose="020B0604020202020204" pitchFamily="34" charset="0"/>
              <a:buChar char="•"/>
            </a:pPr>
            <a:r>
              <a:rPr lang="fr-CA" sz="1200" b="0" dirty="0">
                <a:solidFill>
                  <a:schemeClr val="tx1"/>
                </a:solidFill>
                <a:highlight>
                  <a:srgbClr val="FBFBFB"/>
                </a:highlight>
                <a:latin typeface="+mn-lt"/>
              </a:rPr>
              <a:t>Quelle </a:t>
            </a:r>
            <a:r>
              <a:rPr lang="fr-CA" sz="1200" dirty="0">
                <a:solidFill>
                  <a:schemeClr val="tx1"/>
                </a:solidFill>
                <a:highlight>
                  <a:srgbClr val="FBFBFB"/>
                </a:highlight>
                <a:latin typeface="+mn-lt"/>
              </a:rPr>
              <a:t>information additionnelle </a:t>
            </a:r>
            <a:r>
              <a:rPr lang="fr-CA" sz="1200" b="0" dirty="0">
                <a:solidFill>
                  <a:schemeClr val="tx1"/>
                </a:solidFill>
                <a:highlight>
                  <a:srgbClr val="FBFBFB"/>
                </a:highlight>
                <a:latin typeface="+mn-lt"/>
              </a:rPr>
              <a:t>est-ce que vous avez sur cette cohorte? Comment cela affecte votre plan? Par exemple, il se peut que vous ayez des classes pour des demi-journées seulement ou bien que vous ayez plusieurs enfants avec des besoins spéciaux. </a:t>
            </a:r>
          </a:p>
          <a:p>
            <a:pPr marL="342900" indent="-342900">
              <a:lnSpc>
                <a:spcPct val="108000"/>
              </a:lnSpc>
              <a:spcBef>
                <a:spcPts val="1000"/>
              </a:spcBef>
              <a:buFont typeface="Arial" panose="020B0604020202020204" pitchFamily="34" charset="0"/>
              <a:buChar char="•"/>
            </a:pPr>
            <a:r>
              <a:rPr lang="fr-CA" sz="1200" b="0" dirty="0">
                <a:solidFill>
                  <a:schemeClr val="tx1"/>
                </a:solidFill>
                <a:highlight>
                  <a:srgbClr val="FBFBFB"/>
                </a:highlight>
                <a:latin typeface="+mn-lt"/>
              </a:rPr>
              <a:t>Quel </a:t>
            </a:r>
            <a:r>
              <a:rPr lang="fr-CA" sz="1200" dirty="0">
                <a:solidFill>
                  <a:schemeClr val="tx1"/>
                </a:solidFill>
                <a:highlight>
                  <a:srgbClr val="FBFBFB"/>
                </a:highlight>
                <a:latin typeface="+mn-lt"/>
              </a:rPr>
              <a:t>niveau d’appui </a:t>
            </a:r>
            <a:r>
              <a:rPr lang="fr-CA" sz="1200" b="0" dirty="0">
                <a:solidFill>
                  <a:schemeClr val="tx1"/>
                </a:solidFill>
                <a:highlight>
                  <a:srgbClr val="FBFBFB"/>
                </a:highlight>
                <a:latin typeface="+mn-lt"/>
              </a:rPr>
              <a:t>est-ce que vos enfants requièrent (universel, ciblé ou spécialisé)?</a:t>
            </a:r>
          </a:p>
          <a:p>
            <a:pPr marL="342900" indent="-342900">
              <a:lnSpc>
                <a:spcPct val="108000"/>
              </a:lnSpc>
              <a:spcBef>
                <a:spcPts val="1000"/>
              </a:spcBef>
              <a:buFont typeface="Arial" panose="020B0604020202020204" pitchFamily="34" charset="0"/>
              <a:buChar char="•"/>
            </a:pPr>
            <a:r>
              <a:rPr lang="fr-CA" sz="1200" b="0" dirty="0">
                <a:solidFill>
                  <a:schemeClr val="tx1"/>
                </a:solidFill>
                <a:highlight>
                  <a:srgbClr val="FBFBFB"/>
                </a:highlight>
                <a:latin typeface="+mn-lt"/>
              </a:rPr>
              <a:t>Quel(s) domaine(s) vont nécessiter des </a:t>
            </a:r>
            <a:r>
              <a:rPr lang="fr-CA" sz="1200" dirty="0">
                <a:solidFill>
                  <a:schemeClr val="tx1"/>
                </a:solidFill>
                <a:highlight>
                  <a:srgbClr val="FBFBFB"/>
                </a:highlight>
                <a:latin typeface="+mn-lt"/>
              </a:rPr>
              <a:t>stratégies et une concentration intentionnelles</a:t>
            </a:r>
            <a:r>
              <a:rPr lang="fr-CA" sz="1200" b="0" dirty="0">
                <a:solidFill>
                  <a:schemeClr val="tx1"/>
                </a:solidFill>
                <a:highlight>
                  <a:srgbClr val="FBFBFB"/>
                </a:highlight>
                <a:latin typeface="+mn-lt"/>
              </a:rPr>
              <a:t>?</a:t>
            </a:r>
          </a:p>
          <a:p>
            <a:pPr marL="342900" indent="-342900">
              <a:lnSpc>
                <a:spcPct val="108000"/>
              </a:lnSpc>
              <a:spcBef>
                <a:spcPts val="1000"/>
              </a:spcBef>
              <a:buFont typeface="Arial" panose="020B0604020202020204" pitchFamily="34" charset="0"/>
              <a:buChar char="•"/>
            </a:pPr>
            <a:r>
              <a:rPr lang="fr-CA" sz="1200" b="0" dirty="0">
                <a:solidFill>
                  <a:schemeClr val="tx1"/>
                </a:solidFill>
                <a:highlight>
                  <a:srgbClr val="FBFBFB"/>
                </a:highlight>
                <a:latin typeface="+mn-lt"/>
              </a:rPr>
              <a:t>Comment </a:t>
            </a:r>
            <a:r>
              <a:rPr lang="fr-CA" sz="1200" dirty="0">
                <a:solidFill>
                  <a:schemeClr val="tx1"/>
                </a:solidFill>
                <a:highlight>
                  <a:srgbClr val="FBFBFB"/>
                </a:highlight>
                <a:latin typeface="+mn-lt"/>
              </a:rPr>
              <a:t>les forces des enfants pourront-elles les aider </a:t>
            </a:r>
            <a:r>
              <a:rPr lang="fr-CA" sz="1200" b="0" dirty="0">
                <a:solidFill>
                  <a:schemeClr val="tx1"/>
                </a:solidFill>
                <a:highlight>
                  <a:srgbClr val="FBFBFB"/>
                </a:highlight>
                <a:latin typeface="+mn-lt"/>
              </a:rPr>
              <a:t>dans d’autres domaines?</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9</a:t>
            </a:fld>
            <a:endParaRPr lang="en-US" dirty="0"/>
          </a:p>
        </p:txBody>
      </p:sp>
    </p:spTree>
    <p:extLst>
      <p:ext uri="{BB962C8B-B14F-4D97-AF65-F5344CB8AC3E}">
        <p14:creationId xmlns:p14="http://schemas.microsoft.com/office/powerpoint/2010/main" val="181590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421021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33D66-414C-4898-8CC2-A4C0ABEA960A}" type="datetimeFigureOut">
              <a:rPr lang="fr-CA" smtClean="0"/>
              <a:t>2022-09-01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86272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fld id="{98533D66-414C-4898-8CC2-A4C0ABEA960A}" type="datetimeFigureOut">
              <a:rPr lang="fr-CA" smtClean="0"/>
              <a:t>2022-09-01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1518455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98533D66-414C-4898-8CC2-A4C0ABEA960A}" type="datetimeFigureOut">
              <a:rPr lang="fr-CA" smtClean="0"/>
              <a:t>2022-09-01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351908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382940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defRPr>
                <a:solidFill>
                  <a:schemeClr val="accent1"/>
                </a:solidFill>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68407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4"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101117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163185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p>
            <a:r>
              <a:rPr lang="en-US"/>
              <a:t>Click icon to add picture</a:t>
            </a:r>
          </a:p>
        </p:txBody>
      </p:sp>
    </p:spTree>
    <p:extLst>
      <p:ext uri="{BB962C8B-B14F-4D97-AF65-F5344CB8AC3E}">
        <p14:creationId xmlns:p14="http://schemas.microsoft.com/office/powerpoint/2010/main" val="384069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userDrawn="1"/>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1213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Pag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56975"/>
            <a:ext cx="10363200" cy="1722017"/>
          </a:xfrm>
        </p:spPr>
        <p:txBody>
          <a:bodyPr anchor="b"/>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2471066"/>
            <a:ext cx="9144000" cy="798607"/>
          </a:xfrm>
        </p:spPr>
        <p:txBody>
          <a:bodyPr/>
          <a:lstStyle>
            <a:lvl1pPr marL="0" indent="0" algn="ctr">
              <a:buNone/>
              <a:defRPr sz="2800">
                <a:solidFill>
                  <a:schemeClr val="accent2"/>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155852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210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Layou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3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BEBA8EAE-BF5A-486C-A8C5-ECC9F3942E4B}">
                <a14:imgProps xmlns:a14="http://schemas.microsoft.com/office/drawing/2010/main">
                  <a14:imgLayer r:embed="rId16">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91293823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3" r:id="rId3"/>
    <p:sldLayoutId id="2147483665" r:id="rId4"/>
    <p:sldLayoutId id="2147483667" r:id="rId5"/>
    <p:sldLayoutId id="2147483668"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49544" y="2846133"/>
            <a:ext cx="8964807" cy="1459860"/>
          </a:xfrm>
        </p:spPr>
        <p:txBody>
          <a:bodyPr>
            <a:noAutofit/>
          </a:bodyPr>
          <a:lstStyle/>
          <a:p>
            <a:r>
              <a:rPr lang="fr-FR" sz="4800" dirty="0">
                <a:latin typeface="+mn-lt"/>
              </a:rPr>
              <a:t>Agir en fonction des résultats </a:t>
            </a:r>
            <a:br>
              <a:rPr lang="fr-FR" sz="4800" dirty="0">
                <a:latin typeface="+mn-lt"/>
              </a:rPr>
            </a:br>
            <a:r>
              <a:rPr lang="fr-FR" sz="4800" dirty="0">
                <a:latin typeface="+mn-lt"/>
              </a:rPr>
              <a:t>l’ÉPE-AD</a:t>
            </a:r>
            <a:br>
              <a:rPr lang="en-CA" dirty="0">
                <a:ea typeface="+mj-ea"/>
              </a:rPr>
            </a:br>
            <a:br>
              <a:rPr lang="en-CA" dirty="0">
                <a:ea typeface="+mj-ea"/>
              </a:rPr>
            </a:br>
            <a:endParaRPr lang="en-CA" dirty="0">
              <a:solidFill>
                <a:schemeClr val="accent2">
                  <a:lumMod val="75000"/>
                </a:schemeClr>
              </a:solidFill>
              <a:ea typeface="+mj-ea"/>
            </a:endParaRPr>
          </a:p>
        </p:txBody>
      </p:sp>
      <p:sp>
        <p:nvSpPr>
          <p:cNvPr id="5" name="TextBox 4">
            <a:extLst>
              <a:ext uri="{FF2B5EF4-FFF2-40B4-BE49-F238E27FC236}">
                <a16:creationId xmlns:a16="http://schemas.microsoft.com/office/drawing/2014/main" id="{48F77099-F69D-4415-AB6E-7CBC5FE828EF}"/>
              </a:ext>
            </a:extLst>
          </p:cNvPr>
          <p:cNvSpPr txBox="1"/>
          <p:nvPr>
            <p:custDataLst>
              <p:tags r:id="rId2"/>
            </p:custDataLst>
          </p:nvPr>
        </p:nvSpPr>
        <p:spPr>
          <a:xfrm>
            <a:off x="814388" y="1414463"/>
            <a:ext cx="3300412" cy="1014412"/>
          </a:xfrm>
          <a:prstGeom prst="rect">
            <a:avLst/>
          </a:prstGeom>
          <a:solidFill>
            <a:schemeClr val="bg1"/>
          </a:solidFill>
        </p:spPr>
        <p:txBody>
          <a:bodyPr wrap="square" rtlCol="0">
            <a:spAutoFit/>
          </a:bodyPr>
          <a:lstStyle/>
          <a:p>
            <a:endParaRPr lang="en-CA" dirty="0"/>
          </a:p>
        </p:txBody>
      </p:sp>
      <p:pic>
        <p:nvPicPr>
          <p:cNvPr id="7" name="Picture 6" descr="A picture containing clipart&#10;&#10;Description automatically generated">
            <a:extLst>
              <a:ext uri="{FF2B5EF4-FFF2-40B4-BE49-F238E27FC236}">
                <a16:creationId xmlns:a16="http://schemas.microsoft.com/office/drawing/2014/main" id="{41FED9FB-6282-4CA3-93EB-2FEB4107831A}"/>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949544" y="1348200"/>
            <a:ext cx="4008120" cy="859536"/>
          </a:xfrm>
          <a:prstGeom prst="rect">
            <a:avLst/>
          </a:prstGeom>
        </p:spPr>
      </p:pic>
    </p:spTree>
    <p:extLst>
      <p:ext uri="{BB962C8B-B14F-4D97-AF65-F5344CB8AC3E}">
        <p14:creationId xmlns:p14="http://schemas.microsoft.com/office/powerpoint/2010/main" val="413262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F861-8F29-40E5-9224-3FE08A9C21F1}"/>
              </a:ext>
            </a:extLst>
          </p:cNvPr>
          <p:cNvSpPr>
            <a:spLocks noGrp="1"/>
          </p:cNvSpPr>
          <p:nvPr>
            <p:ph type="title"/>
          </p:nvPr>
        </p:nvSpPr>
        <p:spPr>
          <a:xfrm>
            <a:off x="704850" y="552247"/>
            <a:ext cx="10185653" cy="703529"/>
          </a:xfrm>
        </p:spPr>
        <p:txBody>
          <a:bodyPr>
            <a:noAutofit/>
          </a:bodyPr>
          <a:lstStyle/>
          <a:p>
            <a:r>
              <a:rPr lang="fr-CA" dirty="0">
                <a:highlight>
                  <a:srgbClr val="FBFBFB"/>
                </a:highlight>
                <a:latin typeface="+mn-lt"/>
              </a:rPr>
              <a:t>Appuis d’autres membres du personnel</a:t>
            </a:r>
            <a:br>
              <a:rPr lang="fr-CA" sz="4000" dirty="0">
                <a:highlight>
                  <a:srgbClr val="FBFBFB"/>
                </a:highlight>
              </a:rPr>
            </a:br>
            <a:br>
              <a:rPr lang="fr-CA" dirty="0">
                <a:highlight>
                  <a:srgbClr val="FBFBFB"/>
                </a:highlight>
              </a:rPr>
            </a:br>
            <a:endParaRPr lang="fr-CA" dirty="0">
              <a:highlight>
                <a:srgbClr val="FBFBFB"/>
              </a:highlight>
            </a:endParaRPr>
          </a:p>
        </p:txBody>
      </p:sp>
      <p:sp>
        <p:nvSpPr>
          <p:cNvPr id="3" name="Content Placeholder 2">
            <a:extLst>
              <a:ext uri="{FF2B5EF4-FFF2-40B4-BE49-F238E27FC236}">
                <a16:creationId xmlns:a16="http://schemas.microsoft.com/office/drawing/2014/main" id="{5DA7C55A-48D9-4C25-A629-6A84293E6630}"/>
              </a:ext>
            </a:extLst>
          </p:cNvPr>
          <p:cNvSpPr>
            <a:spLocks noGrp="1"/>
          </p:cNvSpPr>
          <p:nvPr>
            <p:ph idx="1"/>
          </p:nvPr>
        </p:nvSpPr>
        <p:spPr>
          <a:xfrm>
            <a:off x="704850" y="1255776"/>
            <a:ext cx="11402687" cy="4170802"/>
          </a:xfrm>
        </p:spPr>
        <p:txBody>
          <a:bodyPr>
            <a:noAutofit/>
          </a:bodyPr>
          <a:lstStyle/>
          <a:p>
            <a:pPr marL="0" indent="0">
              <a:lnSpc>
                <a:spcPct val="150000"/>
              </a:lnSpc>
              <a:buNone/>
            </a:pPr>
            <a:r>
              <a:rPr lang="fr-CA" sz="3200" dirty="0">
                <a:solidFill>
                  <a:schemeClr val="tx1"/>
                </a:solidFill>
                <a:highlight>
                  <a:srgbClr val="FBFBFB"/>
                </a:highlight>
                <a:latin typeface="+mn-lt"/>
              </a:rPr>
              <a:t>Questions à considérer :</a:t>
            </a:r>
          </a:p>
          <a:p>
            <a:pPr>
              <a:lnSpc>
                <a:spcPct val="150000"/>
              </a:lnSpc>
            </a:pPr>
            <a:r>
              <a:rPr lang="fr-CA" sz="3200" dirty="0">
                <a:solidFill>
                  <a:schemeClr val="tx1"/>
                </a:solidFill>
                <a:highlight>
                  <a:srgbClr val="FBFBFB"/>
                </a:highlight>
                <a:latin typeface="+mn-lt"/>
              </a:rPr>
              <a:t>Est-ce qu’une </a:t>
            </a:r>
            <a:r>
              <a:rPr lang="fr-CA" sz="3200" b="1" dirty="0">
                <a:solidFill>
                  <a:schemeClr val="tx1"/>
                </a:solidFill>
                <a:highlight>
                  <a:srgbClr val="FBFBFB"/>
                </a:highlight>
                <a:latin typeface="+mn-lt"/>
              </a:rPr>
              <a:t>aide-enseignante</a:t>
            </a:r>
            <a:r>
              <a:rPr lang="fr-CA" sz="3200" dirty="0">
                <a:solidFill>
                  <a:schemeClr val="tx1"/>
                </a:solidFill>
                <a:highlight>
                  <a:srgbClr val="FBFBFB"/>
                </a:highlight>
                <a:latin typeface="+mn-lt"/>
              </a:rPr>
              <a:t> a été assignée à votre salle de classe ou à vos enfants?</a:t>
            </a:r>
          </a:p>
          <a:p>
            <a:pPr>
              <a:lnSpc>
                <a:spcPct val="150000"/>
              </a:lnSpc>
            </a:pPr>
            <a:r>
              <a:rPr lang="fr-CA" sz="3200" dirty="0">
                <a:solidFill>
                  <a:schemeClr val="tx1"/>
                </a:solidFill>
                <a:highlight>
                  <a:srgbClr val="FBFBFB"/>
                </a:highlight>
                <a:latin typeface="+mn-lt"/>
              </a:rPr>
              <a:t>Est-ce que vous avez </a:t>
            </a:r>
            <a:r>
              <a:rPr lang="fr-CA" sz="3200" b="1" dirty="0">
                <a:solidFill>
                  <a:schemeClr val="tx1"/>
                </a:solidFill>
                <a:highlight>
                  <a:srgbClr val="FBFBFB"/>
                </a:highlight>
                <a:latin typeface="+mn-lt"/>
              </a:rPr>
              <a:t>accès à des spécialistes</a:t>
            </a:r>
            <a:r>
              <a:rPr lang="fr-CA" sz="3200" dirty="0">
                <a:solidFill>
                  <a:schemeClr val="tx1"/>
                </a:solidFill>
                <a:highlight>
                  <a:srgbClr val="FBFBFB"/>
                </a:highlight>
                <a:latin typeface="+mn-lt"/>
              </a:rPr>
              <a:t>?</a:t>
            </a:r>
          </a:p>
          <a:p>
            <a:pPr>
              <a:lnSpc>
                <a:spcPct val="150000"/>
              </a:lnSpc>
            </a:pPr>
            <a:r>
              <a:rPr lang="fr-CA" sz="3200" dirty="0">
                <a:solidFill>
                  <a:schemeClr val="tx1"/>
                </a:solidFill>
                <a:highlight>
                  <a:srgbClr val="FBFBFB"/>
                </a:highlight>
                <a:latin typeface="+mn-lt"/>
              </a:rPr>
              <a:t>Est-ce qu’il y a des </a:t>
            </a:r>
            <a:r>
              <a:rPr lang="fr-CA" sz="3200" b="1" dirty="0">
                <a:solidFill>
                  <a:schemeClr val="tx1"/>
                </a:solidFill>
                <a:highlight>
                  <a:srgbClr val="FBFBFB"/>
                </a:highlight>
                <a:latin typeface="+mn-lt"/>
              </a:rPr>
              <a:t>bénévoles</a:t>
            </a:r>
            <a:r>
              <a:rPr lang="fr-CA" sz="3200" dirty="0">
                <a:solidFill>
                  <a:schemeClr val="tx1"/>
                </a:solidFill>
                <a:highlight>
                  <a:srgbClr val="FBFBFB"/>
                </a:highlight>
                <a:latin typeface="+mn-lt"/>
              </a:rPr>
              <a:t> disponibles pour appuyer les enfants?</a:t>
            </a:r>
          </a:p>
        </p:txBody>
      </p:sp>
    </p:spTree>
    <p:extLst>
      <p:ext uri="{BB962C8B-B14F-4D97-AF65-F5344CB8AC3E}">
        <p14:creationId xmlns:p14="http://schemas.microsoft.com/office/powerpoint/2010/main" val="142600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B762-1034-4D09-ACDF-852E91654AE1}"/>
              </a:ext>
            </a:extLst>
          </p:cNvPr>
          <p:cNvSpPr>
            <a:spLocks noGrp="1"/>
          </p:cNvSpPr>
          <p:nvPr>
            <p:ph type="title"/>
          </p:nvPr>
        </p:nvSpPr>
        <p:spPr>
          <a:xfrm>
            <a:off x="685800" y="512003"/>
            <a:ext cx="10180320" cy="817919"/>
          </a:xfrm>
        </p:spPr>
        <p:txBody>
          <a:bodyPr>
            <a:noAutofit/>
          </a:bodyPr>
          <a:lstStyle/>
          <a:p>
            <a:r>
              <a:rPr lang="fr-CA" dirty="0">
                <a:highlight>
                  <a:srgbClr val="FBFBFB"/>
                </a:highlight>
                <a:latin typeface="+mn-lt"/>
              </a:rPr>
              <a:t>Fournitures et environnement</a:t>
            </a:r>
            <a:endParaRPr lang="en-CA" sz="6000" dirty="0">
              <a:highlight>
                <a:srgbClr val="FBFBFB"/>
              </a:highlight>
              <a:latin typeface="+mn-lt"/>
            </a:endParaRPr>
          </a:p>
        </p:txBody>
      </p:sp>
      <p:sp>
        <p:nvSpPr>
          <p:cNvPr id="3" name="Content Placeholder 2">
            <a:extLst>
              <a:ext uri="{FF2B5EF4-FFF2-40B4-BE49-F238E27FC236}">
                <a16:creationId xmlns:a16="http://schemas.microsoft.com/office/drawing/2014/main" id="{F7AC3D38-123D-4B61-A5F7-E4ACF019A60F}"/>
              </a:ext>
            </a:extLst>
          </p:cNvPr>
          <p:cNvSpPr>
            <a:spLocks noGrp="1"/>
          </p:cNvSpPr>
          <p:nvPr>
            <p:ph idx="1"/>
          </p:nvPr>
        </p:nvSpPr>
        <p:spPr>
          <a:xfrm>
            <a:off x="685800" y="2035638"/>
            <a:ext cx="6109606" cy="4497363"/>
          </a:xfrm>
        </p:spPr>
        <p:txBody>
          <a:bodyPr>
            <a:normAutofit/>
          </a:bodyPr>
          <a:lstStyle/>
          <a:p>
            <a:pPr marL="0" indent="0">
              <a:buNone/>
            </a:pPr>
            <a:r>
              <a:rPr lang="fr-CA" sz="3200" dirty="0">
                <a:solidFill>
                  <a:schemeClr val="tx1"/>
                </a:solidFill>
                <a:highlight>
                  <a:srgbClr val="FBFBFB"/>
                </a:highlight>
                <a:latin typeface="+mn-lt"/>
              </a:rPr>
              <a:t>Questions à considérer </a:t>
            </a:r>
            <a:r>
              <a:rPr lang="en-CA" sz="3200" dirty="0">
                <a:solidFill>
                  <a:schemeClr val="tx1"/>
                </a:solidFill>
                <a:highlight>
                  <a:srgbClr val="FBFBFB"/>
                </a:highlight>
                <a:latin typeface="+mn-lt"/>
              </a:rPr>
              <a:t>:</a:t>
            </a:r>
          </a:p>
          <a:p>
            <a:r>
              <a:rPr lang="fr-CA" sz="3200" dirty="0">
                <a:solidFill>
                  <a:schemeClr val="tx1"/>
                </a:solidFill>
                <a:highlight>
                  <a:srgbClr val="FBFBFB"/>
                </a:highlight>
                <a:latin typeface="+mn-lt"/>
              </a:rPr>
              <a:t>Est-ce qu’il y a des </a:t>
            </a:r>
            <a:r>
              <a:rPr lang="fr-CA" sz="3200" b="1" dirty="0">
                <a:solidFill>
                  <a:schemeClr val="tx1"/>
                </a:solidFill>
                <a:highlight>
                  <a:srgbClr val="FBFBFB"/>
                </a:highlight>
                <a:latin typeface="+mn-lt"/>
              </a:rPr>
              <a:t>fournitures et ressources </a:t>
            </a:r>
            <a:r>
              <a:rPr lang="fr-CA" sz="3200" dirty="0">
                <a:solidFill>
                  <a:schemeClr val="tx1"/>
                </a:solidFill>
                <a:highlight>
                  <a:srgbClr val="FBFBFB"/>
                </a:highlight>
                <a:latin typeface="+mn-lt"/>
              </a:rPr>
              <a:t>additionnelles requises dans l’environnement pédagogique? </a:t>
            </a:r>
          </a:p>
          <a:p>
            <a:r>
              <a:rPr lang="fr-CA" sz="3200" dirty="0">
                <a:solidFill>
                  <a:schemeClr val="tx1"/>
                </a:solidFill>
                <a:highlight>
                  <a:srgbClr val="FBFBFB"/>
                </a:highlight>
                <a:latin typeface="+mn-lt"/>
              </a:rPr>
              <a:t>Est-ce qu’il y a quelque chose qui devrait être </a:t>
            </a:r>
            <a:r>
              <a:rPr lang="fr-CA" sz="3200" b="1" dirty="0">
                <a:solidFill>
                  <a:schemeClr val="tx1"/>
                </a:solidFill>
                <a:highlight>
                  <a:srgbClr val="FBFBFB"/>
                </a:highlight>
                <a:latin typeface="+mn-lt"/>
              </a:rPr>
              <a:t>modifié dans l’environnement</a:t>
            </a:r>
            <a:r>
              <a:rPr lang="fr-CA" sz="3200" dirty="0">
                <a:solidFill>
                  <a:schemeClr val="tx1"/>
                </a:solidFill>
                <a:highlight>
                  <a:srgbClr val="FBFBFB"/>
                </a:highlight>
                <a:latin typeface="+mn-lt"/>
              </a:rPr>
              <a:t>? </a:t>
            </a:r>
          </a:p>
          <a:p>
            <a:endParaRPr lang="en-CA" dirty="0">
              <a:solidFill>
                <a:schemeClr val="tx1"/>
              </a:solidFill>
            </a:endParaRPr>
          </a:p>
          <a:p>
            <a:endParaRPr lang="en-CA" dirty="0"/>
          </a:p>
        </p:txBody>
      </p:sp>
      <p:pic>
        <p:nvPicPr>
          <p:cNvPr id="5" name="Picture 4">
            <a:extLst>
              <a:ext uri="{FF2B5EF4-FFF2-40B4-BE49-F238E27FC236}">
                <a16:creationId xmlns:a16="http://schemas.microsoft.com/office/drawing/2014/main" id="{4D7722ED-9E7D-44AD-91D7-69639A96D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7255" y="2035638"/>
            <a:ext cx="4710794" cy="3140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040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33" y="401588"/>
            <a:ext cx="9980076" cy="1325563"/>
          </a:xfrm>
        </p:spPr>
        <p:txBody>
          <a:bodyPr>
            <a:noAutofit/>
          </a:bodyPr>
          <a:lstStyle/>
          <a:p>
            <a:r>
              <a:rPr lang="fr-CA" b="0" dirty="0">
                <a:highlight>
                  <a:srgbClr val="FBFBFB"/>
                </a:highlight>
                <a:latin typeface="+mn-lt"/>
              </a:rPr>
              <a:t>Plan d’accompagnement des enfants</a:t>
            </a:r>
            <a:endParaRPr lang="fr-CA" b="0" dirty="0">
              <a:solidFill>
                <a:srgbClr val="FF0000"/>
              </a:solidFill>
              <a:highlight>
                <a:srgbClr val="FBFBFB"/>
              </a:highlight>
              <a:latin typeface="+mn-lt"/>
            </a:endParaRPr>
          </a:p>
        </p:txBody>
      </p:sp>
      <p:sp>
        <p:nvSpPr>
          <p:cNvPr id="4" name="TextBox 3">
            <a:extLst>
              <a:ext uri="{FF2B5EF4-FFF2-40B4-BE49-F238E27FC236}">
                <a16:creationId xmlns:a16="http://schemas.microsoft.com/office/drawing/2014/main" id="{D7F2B18D-A33D-407B-980B-21F010E1253F}"/>
              </a:ext>
            </a:extLst>
          </p:cNvPr>
          <p:cNvSpPr txBox="1"/>
          <p:nvPr/>
        </p:nvSpPr>
        <p:spPr>
          <a:xfrm>
            <a:off x="607133" y="1727151"/>
            <a:ext cx="5748553" cy="4031873"/>
          </a:xfrm>
          <a:prstGeom prst="rect">
            <a:avLst/>
          </a:prstGeom>
          <a:noFill/>
        </p:spPr>
        <p:txBody>
          <a:bodyPr wrap="square" rtlCol="0">
            <a:spAutoFit/>
          </a:bodyPr>
          <a:lstStyle/>
          <a:p>
            <a:r>
              <a:rPr lang="fr-CA" sz="3200" dirty="0">
                <a:highlight>
                  <a:srgbClr val="FBFBFB"/>
                </a:highlight>
              </a:rPr>
              <a:t>Vous pouvez vous servir des plans d’accompagnements pour vous aider à amalgamer votre information. Le plan d’accompagnement est disponible dans le système là où vous téléchargez vos rapports des enfants. </a:t>
            </a:r>
            <a:endParaRPr lang="en-CA" sz="3200" dirty="0"/>
          </a:p>
        </p:txBody>
      </p:sp>
      <p:pic>
        <p:nvPicPr>
          <p:cNvPr id="5" name="Picture 4">
            <a:extLst>
              <a:ext uri="{FF2B5EF4-FFF2-40B4-BE49-F238E27FC236}">
                <a16:creationId xmlns:a16="http://schemas.microsoft.com/office/drawing/2014/main" id="{CFA7C97A-3CDD-495C-8569-42BB3EFBBE51}"/>
              </a:ext>
            </a:extLst>
          </p:cNvPr>
          <p:cNvPicPr>
            <a:picLocks noChangeAspect="1"/>
          </p:cNvPicPr>
          <p:nvPr/>
        </p:nvPicPr>
        <p:blipFill>
          <a:blip r:embed="rId3"/>
          <a:stretch>
            <a:fillRect/>
          </a:stretch>
        </p:blipFill>
        <p:spPr>
          <a:xfrm>
            <a:off x="6470045" y="1727151"/>
            <a:ext cx="5114822" cy="3954173"/>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866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3BC7CDE-0300-4ECA-A076-A072E8DA51A7}"/>
              </a:ext>
            </a:extLst>
          </p:cNvPr>
          <p:cNvSpPr txBox="1"/>
          <p:nvPr/>
        </p:nvSpPr>
        <p:spPr>
          <a:xfrm>
            <a:off x="711636" y="1727151"/>
            <a:ext cx="4652844" cy="4678204"/>
          </a:xfrm>
          <a:prstGeom prst="rect">
            <a:avLst/>
          </a:prstGeom>
          <a:noFill/>
        </p:spPr>
        <p:txBody>
          <a:bodyPr wrap="square" rtlCol="0">
            <a:spAutoFit/>
          </a:bodyPr>
          <a:lstStyle/>
          <a:p>
            <a:r>
              <a:rPr lang="fr-CA" sz="3200" dirty="0">
                <a:highlight>
                  <a:srgbClr val="FBFBFB"/>
                </a:highlight>
              </a:rPr>
              <a:t>Vous pouvez inclure de l’information sur quels supports vous planifiez donner à l’enfant en classe, quel membre du personnel peut aider, et les ressources et suggestions partagées avec la famille.</a:t>
            </a:r>
          </a:p>
          <a:p>
            <a:endParaRPr lang="fr-CA" sz="1000" dirty="0">
              <a:highlight>
                <a:srgbClr val="FBFBFB"/>
              </a:highlight>
            </a:endParaRPr>
          </a:p>
        </p:txBody>
      </p:sp>
      <p:sp>
        <p:nvSpPr>
          <p:cNvPr id="13" name="Arrow: Right 12">
            <a:extLst>
              <a:ext uri="{FF2B5EF4-FFF2-40B4-BE49-F238E27FC236}">
                <a16:creationId xmlns:a16="http://schemas.microsoft.com/office/drawing/2014/main" id="{66F90600-D462-4890-925F-AD50F7736233}"/>
              </a:ext>
            </a:extLst>
          </p:cNvPr>
          <p:cNvSpPr/>
          <p:nvPr/>
        </p:nvSpPr>
        <p:spPr>
          <a:xfrm>
            <a:off x="5364480" y="3066488"/>
            <a:ext cx="731520" cy="3149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Arrow: Right 13">
            <a:extLst>
              <a:ext uri="{FF2B5EF4-FFF2-40B4-BE49-F238E27FC236}">
                <a16:creationId xmlns:a16="http://schemas.microsoft.com/office/drawing/2014/main" id="{11B26EA9-3594-40A1-8520-81A384992475}"/>
              </a:ext>
            </a:extLst>
          </p:cNvPr>
          <p:cNvSpPr/>
          <p:nvPr/>
        </p:nvSpPr>
        <p:spPr>
          <a:xfrm>
            <a:off x="5364480" y="4402491"/>
            <a:ext cx="731520" cy="3149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itle 1">
            <a:extLst>
              <a:ext uri="{FF2B5EF4-FFF2-40B4-BE49-F238E27FC236}">
                <a16:creationId xmlns:a16="http://schemas.microsoft.com/office/drawing/2014/main" id="{8EA4CAD0-7CA6-4E4E-B186-A1F40A5C1DA5}"/>
              </a:ext>
            </a:extLst>
          </p:cNvPr>
          <p:cNvSpPr txBox="1">
            <a:spLocks/>
          </p:cNvSpPr>
          <p:nvPr/>
        </p:nvSpPr>
        <p:spPr>
          <a:xfrm>
            <a:off x="607132" y="401588"/>
            <a:ext cx="10519903"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fr-CA" dirty="0">
                <a:highlight>
                  <a:srgbClr val="FBFBFB"/>
                </a:highlight>
                <a:latin typeface="+mn-lt"/>
              </a:rPr>
              <a:t>Plan d’accompagnement des enfants</a:t>
            </a:r>
            <a:endParaRPr lang="fr-CA" dirty="0">
              <a:solidFill>
                <a:srgbClr val="FF0000"/>
              </a:solidFill>
              <a:highlight>
                <a:srgbClr val="FBFBFB"/>
              </a:highlight>
              <a:latin typeface="+mn-lt"/>
            </a:endParaRPr>
          </a:p>
        </p:txBody>
      </p:sp>
      <p:pic>
        <p:nvPicPr>
          <p:cNvPr id="6" name="Picture 5">
            <a:extLst>
              <a:ext uri="{FF2B5EF4-FFF2-40B4-BE49-F238E27FC236}">
                <a16:creationId xmlns:a16="http://schemas.microsoft.com/office/drawing/2014/main" id="{AAF3343B-B84D-4A09-AAC3-986CA3FABDD0}"/>
              </a:ext>
            </a:extLst>
          </p:cNvPr>
          <p:cNvPicPr>
            <a:picLocks noChangeAspect="1"/>
          </p:cNvPicPr>
          <p:nvPr/>
        </p:nvPicPr>
        <p:blipFill>
          <a:blip r:embed="rId3"/>
          <a:stretch>
            <a:fillRect/>
          </a:stretch>
        </p:blipFill>
        <p:spPr>
          <a:xfrm>
            <a:off x="6278880" y="1729592"/>
            <a:ext cx="5565624" cy="3853124"/>
          </a:xfrm>
          <a:prstGeom prst="rect">
            <a:avLst/>
          </a:prstGeom>
          <a:effectLst>
            <a:outerShdw blurRad="63500" sx="102000" sy="102000" algn="ctr" rotWithShape="0">
              <a:prstClr val="black">
                <a:alpha val="40000"/>
              </a:prstClr>
            </a:outerShdw>
          </a:effectLst>
        </p:spPr>
      </p:pic>
      <p:sp>
        <p:nvSpPr>
          <p:cNvPr id="12" name="Arrow: Right 11">
            <a:extLst>
              <a:ext uri="{FF2B5EF4-FFF2-40B4-BE49-F238E27FC236}">
                <a16:creationId xmlns:a16="http://schemas.microsoft.com/office/drawing/2014/main" id="{1205D7F5-EF8A-4F06-A9C0-8297B176159E}"/>
              </a:ext>
            </a:extLst>
          </p:cNvPr>
          <p:cNvSpPr/>
          <p:nvPr/>
        </p:nvSpPr>
        <p:spPr>
          <a:xfrm>
            <a:off x="5364480" y="5098933"/>
            <a:ext cx="731520" cy="3149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4946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A804-C223-4AE8-8221-AB1DD15AD2C6}"/>
              </a:ext>
            </a:extLst>
          </p:cNvPr>
          <p:cNvSpPr>
            <a:spLocks noGrp="1"/>
          </p:cNvSpPr>
          <p:nvPr>
            <p:ph type="title"/>
          </p:nvPr>
        </p:nvSpPr>
        <p:spPr>
          <a:xfrm>
            <a:off x="558217" y="383737"/>
            <a:ext cx="10515600" cy="777988"/>
          </a:xfrm>
        </p:spPr>
        <p:txBody>
          <a:bodyPr>
            <a:normAutofit/>
          </a:bodyPr>
          <a:lstStyle/>
          <a:p>
            <a:r>
              <a:rPr lang="fr-CA" noProof="0" dirty="0">
                <a:highlight>
                  <a:srgbClr val="FBFBFB"/>
                </a:highlight>
                <a:latin typeface="+mn-lt"/>
              </a:rPr>
              <a:t>Stratégies </a:t>
            </a:r>
            <a:r>
              <a:rPr lang="fr-CA" dirty="0">
                <a:highlight>
                  <a:srgbClr val="FBFBFB"/>
                </a:highlight>
                <a:latin typeface="+mn-lt"/>
              </a:rPr>
              <a:t>pédagogiques</a:t>
            </a:r>
            <a:endParaRPr lang="en-CA" noProof="0" dirty="0">
              <a:highlight>
                <a:srgbClr val="FBFBFB"/>
              </a:highlight>
            </a:endParaRPr>
          </a:p>
        </p:txBody>
      </p:sp>
      <p:sp>
        <p:nvSpPr>
          <p:cNvPr id="3" name="Content Placeholder 2">
            <a:extLst>
              <a:ext uri="{FF2B5EF4-FFF2-40B4-BE49-F238E27FC236}">
                <a16:creationId xmlns:a16="http://schemas.microsoft.com/office/drawing/2014/main" id="{DF968BE2-48B2-4AF5-80EB-6ED26FEB1FDB}"/>
              </a:ext>
            </a:extLst>
          </p:cNvPr>
          <p:cNvSpPr>
            <a:spLocks noGrp="1"/>
          </p:cNvSpPr>
          <p:nvPr>
            <p:ph idx="1"/>
          </p:nvPr>
        </p:nvSpPr>
        <p:spPr>
          <a:xfrm>
            <a:off x="558217" y="1292353"/>
            <a:ext cx="11242486" cy="5051282"/>
          </a:xfrm>
        </p:spPr>
        <p:txBody>
          <a:bodyPr>
            <a:normAutofit fontScale="70000" lnSpcReduction="20000"/>
          </a:bodyPr>
          <a:lstStyle/>
          <a:p>
            <a:pPr marL="0" indent="0">
              <a:buNone/>
            </a:pPr>
            <a:r>
              <a:rPr lang="fr-CA" sz="3700" dirty="0">
                <a:solidFill>
                  <a:schemeClr val="tx1"/>
                </a:solidFill>
                <a:highlight>
                  <a:srgbClr val="FBFBFB"/>
                </a:highlight>
                <a:latin typeface="+mn-lt"/>
              </a:rPr>
              <a:t>Vous cherchez des stratégies pédagogiques à essayer en classe pour répondre aux résultats de l’ÉPE? Vous pourriez considérer ces deux stratégies :</a:t>
            </a:r>
          </a:p>
          <a:p>
            <a:pPr marL="0" indent="0">
              <a:buNone/>
            </a:pPr>
            <a:endParaRPr lang="fr-CA" sz="3700" dirty="0">
              <a:solidFill>
                <a:schemeClr val="tx1"/>
              </a:solidFill>
              <a:highlight>
                <a:srgbClr val="FBFBFB"/>
              </a:highlight>
              <a:latin typeface="+mn-lt"/>
            </a:endParaRPr>
          </a:p>
          <a:p>
            <a:pPr marL="0" indent="0">
              <a:buNone/>
            </a:pPr>
            <a:r>
              <a:rPr lang="en-CA" sz="3700" b="1" noProof="0" dirty="0">
                <a:solidFill>
                  <a:schemeClr val="tx1"/>
                </a:solidFill>
                <a:highlight>
                  <a:srgbClr val="FBFBFB"/>
                </a:highlight>
                <a:latin typeface="+mn-lt"/>
              </a:rPr>
              <a:t>1) </a:t>
            </a:r>
            <a:r>
              <a:rPr lang="fr-CA" sz="3700" b="1" noProof="0" dirty="0">
                <a:solidFill>
                  <a:schemeClr val="tx1"/>
                </a:solidFill>
                <a:highlight>
                  <a:srgbClr val="FBFBFB"/>
                </a:highlight>
                <a:latin typeface="+mn-lt"/>
              </a:rPr>
              <a:t>Montrer et raconter</a:t>
            </a:r>
            <a:r>
              <a:rPr lang="fr-CA" sz="3700" b="1" dirty="0">
                <a:solidFill>
                  <a:schemeClr val="tx1"/>
                </a:solidFill>
                <a:highlight>
                  <a:srgbClr val="FBFBFB"/>
                </a:highlight>
                <a:latin typeface="+mn-lt"/>
              </a:rPr>
              <a:t> (modeler)</a:t>
            </a:r>
          </a:p>
          <a:p>
            <a:pPr marL="0" indent="0">
              <a:buNone/>
            </a:pPr>
            <a:r>
              <a:rPr lang="fr-CA" sz="3700" noProof="0" dirty="0">
                <a:solidFill>
                  <a:schemeClr val="tx1"/>
                </a:solidFill>
                <a:highlight>
                  <a:srgbClr val="FBFBFB"/>
                </a:highlight>
                <a:latin typeface="+mn-lt"/>
              </a:rPr>
              <a:t>Essayer une activité de type « bocal à poissons » :</a:t>
            </a:r>
          </a:p>
          <a:p>
            <a:pPr indent="46038"/>
            <a:r>
              <a:rPr lang="fr-CA" sz="3700" dirty="0">
                <a:solidFill>
                  <a:schemeClr val="tx1"/>
                </a:solidFill>
                <a:highlight>
                  <a:srgbClr val="FBFBFB"/>
                </a:highlight>
                <a:latin typeface="+mn-lt"/>
              </a:rPr>
              <a:t> Vous pouvez modeler votre processus de réflexion en réfléchissant à haute voix quand :</a:t>
            </a:r>
          </a:p>
          <a:p>
            <a:pPr marL="914400" lvl="1" indent="-457200">
              <a:buFontTx/>
              <a:buChar char="-"/>
            </a:pPr>
            <a:r>
              <a:rPr lang="fr-CA" sz="3700" dirty="0">
                <a:solidFill>
                  <a:schemeClr val="tx1"/>
                </a:solidFill>
                <a:highlight>
                  <a:srgbClr val="FBFBFB"/>
                </a:highlight>
                <a:latin typeface="+mn-lt"/>
              </a:rPr>
              <a:t>vous lisez un texte (prédire, essayer de comprendre le texte, etc.)</a:t>
            </a:r>
          </a:p>
          <a:p>
            <a:pPr marL="914400" lvl="1" indent="-457200">
              <a:buFontTx/>
              <a:buChar char="-"/>
            </a:pPr>
            <a:r>
              <a:rPr lang="fr-CA" sz="3700" dirty="0">
                <a:solidFill>
                  <a:schemeClr val="tx1"/>
                </a:solidFill>
                <a:highlight>
                  <a:srgbClr val="FBFBFB"/>
                </a:highlight>
                <a:latin typeface="+mn-lt"/>
              </a:rPr>
              <a:t>vous essayez de résoudre un problème</a:t>
            </a:r>
          </a:p>
          <a:p>
            <a:pPr marL="914400" lvl="1" indent="-457200">
              <a:buFontTx/>
              <a:buChar char="-"/>
            </a:pPr>
            <a:r>
              <a:rPr lang="fr-CA" sz="3700" dirty="0">
                <a:solidFill>
                  <a:schemeClr val="tx1"/>
                </a:solidFill>
                <a:highlight>
                  <a:srgbClr val="FBFBFB"/>
                </a:highlight>
                <a:latin typeface="+mn-lt"/>
              </a:rPr>
              <a:t>vous participez aux routines de classe quotidiennes</a:t>
            </a:r>
          </a:p>
          <a:p>
            <a:pPr indent="46038"/>
            <a:r>
              <a:rPr lang="fr-CA" sz="3700" noProof="0" dirty="0">
                <a:solidFill>
                  <a:schemeClr val="tx1"/>
                </a:solidFill>
                <a:highlight>
                  <a:srgbClr val="FBFBFB"/>
                </a:highlight>
                <a:latin typeface="+mn-lt"/>
              </a:rPr>
              <a:t> Un petit groupe d’enfant ou un enfant qui a une force particulière dans un domaine </a:t>
            </a:r>
            <a:r>
              <a:rPr lang="fr-CA" sz="3700" dirty="0">
                <a:solidFill>
                  <a:schemeClr val="tx1"/>
                </a:solidFill>
                <a:highlight>
                  <a:srgbClr val="FBFBFB"/>
                </a:highlight>
                <a:latin typeface="+mn-lt"/>
              </a:rPr>
              <a:t>peut modeler une activité pour ses camarades de classe. </a:t>
            </a:r>
          </a:p>
          <a:p>
            <a:pPr indent="46038"/>
            <a:r>
              <a:rPr lang="fr-CA" sz="3700" noProof="0" dirty="0">
                <a:solidFill>
                  <a:schemeClr val="tx1"/>
                </a:solidFill>
                <a:highlight>
                  <a:srgbClr val="FBFBFB"/>
                </a:highlight>
                <a:latin typeface="+mn-lt"/>
              </a:rPr>
              <a:t> Recourir aux connaissances </a:t>
            </a:r>
            <a:r>
              <a:rPr lang="fr-CA" sz="3700" dirty="0">
                <a:solidFill>
                  <a:schemeClr val="tx1"/>
                </a:solidFill>
                <a:highlight>
                  <a:srgbClr val="FBFBFB"/>
                </a:highlight>
                <a:latin typeface="+mn-lt"/>
              </a:rPr>
              <a:t>antérieures, guider les enfants et leur offrir des indices et des suggestions.</a:t>
            </a:r>
            <a:endParaRPr lang="fr-CA" sz="3700" noProof="0" dirty="0">
              <a:solidFill>
                <a:schemeClr val="tx1"/>
              </a:solidFill>
              <a:highlight>
                <a:srgbClr val="FBFBFB"/>
              </a:highlight>
              <a:latin typeface="+mn-lt"/>
            </a:endParaRPr>
          </a:p>
          <a:p>
            <a:pPr lvl="1"/>
            <a:endParaRPr lang="en-CA" noProof="0" dirty="0"/>
          </a:p>
        </p:txBody>
      </p:sp>
    </p:spTree>
    <p:extLst>
      <p:ext uri="{BB962C8B-B14F-4D97-AF65-F5344CB8AC3E}">
        <p14:creationId xmlns:p14="http://schemas.microsoft.com/office/powerpoint/2010/main" val="188935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EF400C-38DA-4170-9516-E2B29B22D31B}"/>
              </a:ext>
            </a:extLst>
          </p:cNvPr>
          <p:cNvSpPr>
            <a:spLocks noGrp="1"/>
          </p:cNvSpPr>
          <p:nvPr>
            <p:ph idx="1"/>
          </p:nvPr>
        </p:nvSpPr>
        <p:spPr>
          <a:xfrm>
            <a:off x="666750" y="1409700"/>
            <a:ext cx="10602141" cy="4767263"/>
          </a:xfrm>
        </p:spPr>
        <p:txBody>
          <a:bodyPr>
            <a:noAutofit/>
          </a:bodyPr>
          <a:lstStyle/>
          <a:p>
            <a:pPr marL="0" indent="0">
              <a:buNone/>
            </a:pPr>
            <a:r>
              <a:rPr lang="fr-CA" sz="3200" b="1" dirty="0">
                <a:solidFill>
                  <a:schemeClr val="tx1"/>
                </a:solidFill>
                <a:highlight>
                  <a:srgbClr val="FBFBFB"/>
                </a:highlight>
                <a:latin typeface="+mn-lt"/>
              </a:rPr>
              <a:t>2) Penser-apparier-partager</a:t>
            </a:r>
            <a:r>
              <a:rPr lang="fr-CA" sz="3200" dirty="0">
                <a:solidFill>
                  <a:schemeClr val="tx1"/>
                </a:solidFill>
                <a:highlight>
                  <a:srgbClr val="FBFBFB"/>
                </a:highlight>
                <a:latin typeface="+mn-lt"/>
              </a:rPr>
              <a:t> </a:t>
            </a:r>
          </a:p>
          <a:p>
            <a:pPr marL="0" indent="0">
              <a:buNone/>
            </a:pPr>
            <a:r>
              <a:rPr lang="fr-CA" sz="3200" dirty="0">
                <a:solidFill>
                  <a:schemeClr val="tx1"/>
                </a:solidFill>
                <a:highlight>
                  <a:srgbClr val="FBFBFB"/>
                </a:highlight>
                <a:latin typeface="+mn-lt"/>
              </a:rPr>
              <a:t>Cette approche est une stratégie pédagogique collaborative où les enfants travaillent ensemble pour résoudre des problèmes :</a:t>
            </a:r>
          </a:p>
          <a:p>
            <a:pPr marL="446088" indent="-446088"/>
            <a:r>
              <a:rPr lang="fr-CA" sz="3200" b="1" dirty="0">
                <a:solidFill>
                  <a:schemeClr val="tx1"/>
                </a:solidFill>
                <a:highlight>
                  <a:srgbClr val="FBFBFB"/>
                </a:highlight>
                <a:latin typeface="+mn-lt"/>
              </a:rPr>
              <a:t>Penser </a:t>
            </a:r>
            <a:r>
              <a:rPr lang="fr-CA" sz="3200" dirty="0">
                <a:solidFill>
                  <a:schemeClr val="tx1"/>
                </a:solidFill>
                <a:highlight>
                  <a:srgbClr val="FBFBFB"/>
                </a:highlight>
                <a:latin typeface="+mn-lt"/>
              </a:rPr>
              <a:t>: Donnez aux enfants l’occasion de recourir à leurs connaissances antérieures.  </a:t>
            </a:r>
          </a:p>
          <a:p>
            <a:pPr marL="446088" indent="-446088"/>
            <a:r>
              <a:rPr lang="fr-CA" sz="3200" b="1" dirty="0">
                <a:solidFill>
                  <a:schemeClr val="tx1"/>
                </a:solidFill>
                <a:highlight>
                  <a:srgbClr val="FBFBFB"/>
                </a:highlight>
                <a:latin typeface="+mn-lt"/>
              </a:rPr>
              <a:t>Apparier :</a:t>
            </a:r>
            <a:r>
              <a:rPr lang="fr-CA" sz="3200" dirty="0">
                <a:solidFill>
                  <a:schemeClr val="tx1"/>
                </a:solidFill>
                <a:highlight>
                  <a:srgbClr val="FBFBFB"/>
                </a:highlight>
                <a:latin typeface="+mn-lt"/>
              </a:rPr>
              <a:t> Les enfants partagent leurs idées, ce qui leur permet de renforcer leurs habiletés en langue et communication. </a:t>
            </a:r>
          </a:p>
          <a:p>
            <a:pPr marL="446088" indent="-446088"/>
            <a:r>
              <a:rPr lang="fr-CA" sz="3200" b="1" dirty="0">
                <a:solidFill>
                  <a:schemeClr val="tx1"/>
                </a:solidFill>
                <a:highlight>
                  <a:srgbClr val="FBFBFB"/>
                </a:highlight>
                <a:latin typeface="+mn-lt"/>
              </a:rPr>
              <a:t>Partager </a:t>
            </a:r>
            <a:r>
              <a:rPr lang="fr-CA" sz="3200" dirty="0">
                <a:solidFill>
                  <a:schemeClr val="tx1"/>
                </a:solidFill>
                <a:highlight>
                  <a:srgbClr val="FBFBFB"/>
                </a:highlight>
                <a:latin typeface="+mn-lt"/>
              </a:rPr>
              <a:t>: Confirmer les objectifs pédagogiques et célébrer les réussites.</a:t>
            </a:r>
          </a:p>
        </p:txBody>
      </p:sp>
      <p:sp>
        <p:nvSpPr>
          <p:cNvPr id="6" name="Title 1">
            <a:extLst>
              <a:ext uri="{FF2B5EF4-FFF2-40B4-BE49-F238E27FC236}">
                <a16:creationId xmlns:a16="http://schemas.microsoft.com/office/drawing/2014/main" id="{B6393BD3-50E6-41A9-AE15-4B0CA49181E5}"/>
              </a:ext>
            </a:extLst>
          </p:cNvPr>
          <p:cNvSpPr txBox="1">
            <a:spLocks/>
          </p:cNvSpPr>
          <p:nvPr/>
        </p:nvSpPr>
        <p:spPr>
          <a:xfrm>
            <a:off x="558218" y="514365"/>
            <a:ext cx="10515600" cy="7779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fr-CA" dirty="0">
                <a:highlight>
                  <a:srgbClr val="FBFBFB"/>
                </a:highlight>
                <a:latin typeface="+mn-lt"/>
              </a:rPr>
              <a:t>Stratégies pédagogiques</a:t>
            </a:r>
            <a:endParaRPr lang="en-CA" dirty="0">
              <a:highlight>
                <a:srgbClr val="FBFBFB"/>
              </a:highlight>
            </a:endParaRPr>
          </a:p>
        </p:txBody>
      </p:sp>
    </p:spTree>
    <p:extLst>
      <p:ext uri="{BB962C8B-B14F-4D97-AF65-F5344CB8AC3E}">
        <p14:creationId xmlns:p14="http://schemas.microsoft.com/office/powerpoint/2010/main" val="133895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F9AA-F789-4787-AE8C-E0B4E41AED44}"/>
              </a:ext>
            </a:extLst>
          </p:cNvPr>
          <p:cNvSpPr>
            <a:spLocks noGrp="1"/>
          </p:cNvSpPr>
          <p:nvPr>
            <p:ph type="title"/>
          </p:nvPr>
        </p:nvSpPr>
        <p:spPr>
          <a:xfrm>
            <a:off x="704850" y="401588"/>
            <a:ext cx="10648950" cy="1325563"/>
          </a:xfrm>
        </p:spPr>
        <p:txBody>
          <a:bodyPr>
            <a:normAutofit/>
          </a:bodyPr>
          <a:lstStyle/>
          <a:p>
            <a:r>
              <a:rPr lang="fr-CA" dirty="0">
                <a:highlight>
                  <a:srgbClr val="FBFBFB"/>
                </a:highlight>
                <a:latin typeface="+mn-lt"/>
              </a:rPr>
              <a:t>Points clés</a:t>
            </a:r>
          </a:p>
        </p:txBody>
      </p:sp>
      <p:sp>
        <p:nvSpPr>
          <p:cNvPr id="3" name="Content Placeholder 2">
            <a:extLst>
              <a:ext uri="{FF2B5EF4-FFF2-40B4-BE49-F238E27FC236}">
                <a16:creationId xmlns:a16="http://schemas.microsoft.com/office/drawing/2014/main" id="{E7F52519-C4D0-401E-AFEF-BE7E7B0D801E}"/>
              </a:ext>
            </a:extLst>
          </p:cNvPr>
          <p:cNvSpPr>
            <a:spLocks noGrp="1"/>
          </p:cNvSpPr>
          <p:nvPr>
            <p:ph idx="1"/>
          </p:nvPr>
        </p:nvSpPr>
        <p:spPr>
          <a:xfrm>
            <a:off x="704849" y="1198604"/>
            <a:ext cx="7021401" cy="5523472"/>
          </a:xfrm>
        </p:spPr>
        <p:txBody>
          <a:bodyPr>
            <a:normAutofit/>
          </a:bodyPr>
          <a:lstStyle/>
          <a:p>
            <a:pPr marL="0" indent="0">
              <a:buNone/>
            </a:pPr>
            <a:r>
              <a:rPr lang="fr-CA" sz="3200" noProof="0" dirty="0">
                <a:solidFill>
                  <a:schemeClr val="tx1"/>
                </a:solidFill>
                <a:highlight>
                  <a:srgbClr val="FBFBFB"/>
                </a:highlight>
                <a:latin typeface="+mn-lt"/>
              </a:rPr>
              <a:t>Servez-vous de résultats pour :</a:t>
            </a:r>
          </a:p>
          <a:p>
            <a:pPr marL="715963" indent="-273050"/>
            <a:r>
              <a:rPr lang="fr-CA" sz="3200" dirty="0">
                <a:solidFill>
                  <a:schemeClr val="tx1"/>
                </a:solidFill>
                <a:highlight>
                  <a:srgbClr val="FBFBFB"/>
                </a:highlight>
                <a:latin typeface="+mn-lt"/>
              </a:rPr>
              <a:t>i</a:t>
            </a:r>
            <a:r>
              <a:rPr lang="fr-CA" sz="3200" noProof="0" dirty="0" err="1">
                <a:solidFill>
                  <a:schemeClr val="tx1"/>
                </a:solidFill>
                <a:highlight>
                  <a:srgbClr val="FBFBFB"/>
                </a:highlight>
                <a:latin typeface="+mn-lt"/>
              </a:rPr>
              <a:t>dentifier</a:t>
            </a:r>
            <a:r>
              <a:rPr lang="fr-CA" sz="3200" noProof="0" dirty="0">
                <a:solidFill>
                  <a:schemeClr val="tx1"/>
                </a:solidFill>
                <a:highlight>
                  <a:srgbClr val="FBFBFB"/>
                </a:highlight>
                <a:latin typeface="+mn-lt"/>
              </a:rPr>
              <a:t> les domaines où les enfants / la classe entière ont besoin d’appui additionnels;</a:t>
            </a:r>
          </a:p>
          <a:p>
            <a:pPr marL="715963" indent="-273050"/>
            <a:r>
              <a:rPr lang="fr-CA" sz="3200" dirty="0">
                <a:solidFill>
                  <a:schemeClr val="tx1"/>
                </a:solidFill>
                <a:highlight>
                  <a:srgbClr val="FBFBFB"/>
                </a:highlight>
                <a:latin typeface="+mn-lt"/>
              </a:rPr>
              <a:t>i</a:t>
            </a:r>
            <a:r>
              <a:rPr lang="fr-CA" sz="3200" noProof="0" dirty="0" err="1">
                <a:solidFill>
                  <a:schemeClr val="tx1"/>
                </a:solidFill>
                <a:highlight>
                  <a:srgbClr val="FBFBFB"/>
                </a:highlight>
                <a:latin typeface="+mn-lt"/>
              </a:rPr>
              <a:t>nformer</a:t>
            </a:r>
            <a:r>
              <a:rPr lang="fr-CA" sz="3200" noProof="0" dirty="0">
                <a:solidFill>
                  <a:schemeClr val="tx1"/>
                </a:solidFill>
                <a:highlight>
                  <a:srgbClr val="FBFBFB"/>
                </a:highlight>
                <a:latin typeface="+mn-lt"/>
              </a:rPr>
              <a:t> la pédagogie;</a:t>
            </a:r>
          </a:p>
          <a:p>
            <a:pPr marL="715963" indent="-273050"/>
            <a:r>
              <a:rPr lang="fr-CA" sz="3200" dirty="0">
                <a:solidFill>
                  <a:schemeClr val="tx1"/>
                </a:solidFill>
                <a:highlight>
                  <a:srgbClr val="FBFBFB"/>
                </a:highlight>
                <a:latin typeface="+mn-lt"/>
              </a:rPr>
              <a:t>c</a:t>
            </a:r>
            <a:r>
              <a:rPr lang="fr-CA" sz="3200" noProof="0" dirty="0">
                <a:solidFill>
                  <a:schemeClr val="tx1"/>
                </a:solidFill>
                <a:highlight>
                  <a:srgbClr val="FBFBFB"/>
                </a:highlight>
                <a:latin typeface="+mn-lt"/>
              </a:rPr>
              <a:t>réer les plans d’accompagnement des enfants;</a:t>
            </a:r>
          </a:p>
          <a:p>
            <a:pPr marL="715963" indent="-273050"/>
            <a:r>
              <a:rPr lang="fr-CA" sz="3200" dirty="0">
                <a:solidFill>
                  <a:schemeClr val="tx1"/>
                </a:solidFill>
                <a:highlight>
                  <a:srgbClr val="FBFBFB"/>
                </a:highlight>
                <a:latin typeface="+mn-lt"/>
              </a:rPr>
              <a:t>s</a:t>
            </a:r>
            <a:r>
              <a:rPr lang="fr-CA" sz="3200" noProof="0" dirty="0">
                <a:solidFill>
                  <a:schemeClr val="tx1"/>
                </a:solidFill>
                <a:highlight>
                  <a:srgbClr val="FBFBFB"/>
                </a:highlight>
                <a:latin typeface="+mn-lt"/>
              </a:rPr>
              <a:t>’assurer que tous les éducatrices et membres de l’administration parlent la même ‘langue’ et travaillent à partir de la même information.</a:t>
            </a:r>
          </a:p>
          <a:p>
            <a:endParaRPr lang="en-CA" noProof="0" dirty="0"/>
          </a:p>
          <a:p>
            <a:endParaRPr lang="en-CA" noProof="0" dirty="0"/>
          </a:p>
        </p:txBody>
      </p:sp>
      <p:pic>
        <p:nvPicPr>
          <p:cNvPr id="4" name="Picture 3">
            <a:extLst>
              <a:ext uri="{FF2B5EF4-FFF2-40B4-BE49-F238E27FC236}">
                <a16:creationId xmlns:a16="http://schemas.microsoft.com/office/drawing/2014/main" id="{28AA7495-362D-4E6E-94F8-1D09DD47DB3B}"/>
              </a:ext>
            </a:extLst>
          </p:cNvPr>
          <p:cNvPicPr>
            <a:picLocks noChangeAspect="1"/>
          </p:cNvPicPr>
          <p:nvPr/>
        </p:nvPicPr>
        <p:blipFill>
          <a:blip r:embed="rId3"/>
          <a:stretch>
            <a:fillRect/>
          </a:stretch>
        </p:blipFill>
        <p:spPr>
          <a:xfrm>
            <a:off x="7726250" y="2698231"/>
            <a:ext cx="3760901" cy="1949769"/>
          </a:xfrm>
          <a:prstGeom prst="rect">
            <a:avLst/>
          </a:prstGeom>
        </p:spPr>
      </p:pic>
    </p:spTree>
    <p:extLst>
      <p:ext uri="{BB962C8B-B14F-4D97-AF65-F5344CB8AC3E}">
        <p14:creationId xmlns:p14="http://schemas.microsoft.com/office/powerpoint/2010/main" val="76399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11" name="Shape 294"/>
          <p:cNvSpPr txBox="1">
            <a:spLocks noGrp="1"/>
          </p:cNvSpPr>
          <p:nvPr>
            <p:ph type="title"/>
            <p:custDataLst>
              <p:tags r:id="rId1"/>
            </p:custDataLst>
          </p:nvPr>
        </p:nvSpPr>
        <p:spPr>
          <a:xfrm>
            <a:off x="1248002" y="1953825"/>
            <a:ext cx="8616800" cy="1143000"/>
          </a:xfrm>
          <a:prstGeom prst="rect">
            <a:avLst/>
          </a:prstGeom>
        </p:spPr>
        <p:txBody>
          <a:bodyPr lIns="91425" tIns="91425" rIns="91425" bIns="91425" anchor="b" anchorCtr="0">
            <a:noAutofit/>
          </a:bodyPr>
          <a:lstStyle/>
          <a:p>
            <a:r>
              <a:rPr lang="fr-CA" sz="8000" dirty="0">
                <a:latin typeface="+mn-lt"/>
              </a:rPr>
              <a:t>Merci</a:t>
            </a:r>
            <a:r>
              <a:rPr lang="en-CA" sz="8000" dirty="0">
                <a:latin typeface="+mn-lt"/>
              </a:rPr>
              <a:t>!</a:t>
            </a:r>
            <a:endParaRPr lang="en" sz="8000" dirty="0">
              <a:latin typeface="+mn-lt"/>
            </a:endParaRPr>
          </a:p>
        </p:txBody>
      </p:sp>
      <p:pic>
        <p:nvPicPr>
          <p:cNvPr id="15" name="Picture Placeholder 4"/>
          <p:cNvPicPr>
            <a:picLocks noGrp="1" noChangeAspect="1"/>
          </p:cNvPicPr>
          <p:nvPr>
            <p:ph type="pic" sz="quarter" idx="4294967295"/>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162475" y="5805488"/>
            <a:ext cx="2438400" cy="528637"/>
          </a:xfrm>
        </p:spPr>
      </p:pic>
      <p:pic>
        <p:nvPicPr>
          <p:cNvPr id="6" name="Picture 5" descr="A picture containing clipart&#10;&#10;Description automatically generated">
            <a:extLst>
              <a:ext uri="{FF2B5EF4-FFF2-40B4-BE49-F238E27FC236}">
                <a16:creationId xmlns:a16="http://schemas.microsoft.com/office/drawing/2014/main" id="{DA7B55A2-AA36-465F-83EE-C595B8AAADFC}"/>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737134" y="2044742"/>
            <a:ext cx="4008120" cy="859536"/>
          </a:xfrm>
          <a:prstGeom prst="rect">
            <a:avLst/>
          </a:prstGeom>
        </p:spPr>
      </p:pic>
      <p:sp>
        <p:nvSpPr>
          <p:cNvPr id="5" name="TextBox 4">
            <a:extLst>
              <a:ext uri="{FF2B5EF4-FFF2-40B4-BE49-F238E27FC236}">
                <a16:creationId xmlns:a16="http://schemas.microsoft.com/office/drawing/2014/main" id="{B3D02EC8-D2B9-4F9E-A8D3-91090A82E2F0}"/>
              </a:ext>
            </a:extLst>
          </p:cNvPr>
          <p:cNvSpPr txBox="1"/>
          <p:nvPr>
            <p:custDataLst>
              <p:tags r:id="rId4"/>
            </p:custDataLst>
          </p:nvPr>
        </p:nvSpPr>
        <p:spPr>
          <a:xfrm>
            <a:off x="5959077" y="3429000"/>
            <a:ext cx="5924366" cy="2419124"/>
          </a:xfrm>
          <a:prstGeom prst="rect">
            <a:avLst/>
          </a:prstGeom>
          <a:noFill/>
        </p:spPr>
        <p:txBody>
          <a:bodyPr wrap="square" rtlCol="0">
            <a:spAutoFit/>
          </a:bodyPr>
          <a:lstStyle/>
          <a:p>
            <a:pPr algn="r"/>
            <a:r>
              <a:rPr lang="en-US" sz="2800" dirty="0">
                <a:solidFill>
                  <a:schemeClr val="tx2"/>
                </a:solidFill>
              </a:rPr>
              <a:t>eye-support@thelearningbar.com</a:t>
            </a:r>
          </a:p>
          <a:p>
            <a:pPr algn="r"/>
            <a:r>
              <a:rPr lang="en-US" sz="4000" dirty="0">
                <a:solidFill>
                  <a:schemeClr val="accent1"/>
                </a:solidFill>
              </a:rPr>
              <a:t>506-458-9311</a:t>
            </a:r>
          </a:p>
          <a:p>
            <a:pPr algn="r"/>
            <a:r>
              <a:rPr lang="en-US" sz="4000" dirty="0">
                <a:solidFill>
                  <a:schemeClr val="accent1"/>
                </a:solidFill>
              </a:rPr>
              <a:t>1 877 840 2424</a:t>
            </a:r>
          </a:p>
          <a:p>
            <a:pPr algn="r"/>
            <a:endParaRPr lang="en-US" sz="4000" dirty="0">
              <a:solidFill>
                <a:schemeClr val="accent1"/>
              </a:solidFill>
              <a:latin typeface="+mj-lt"/>
            </a:endParaRPr>
          </a:p>
        </p:txBody>
      </p:sp>
    </p:spTree>
    <p:extLst>
      <p:ext uri="{BB962C8B-B14F-4D97-AF65-F5344CB8AC3E}">
        <p14:creationId xmlns:p14="http://schemas.microsoft.com/office/powerpoint/2010/main" val="344390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1F01C70-CFC5-4833-A3B1-F22FCEB659B2}"/>
              </a:ext>
            </a:extLst>
          </p:cNvPr>
          <p:cNvSpPr txBox="1">
            <a:spLocks/>
          </p:cNvSpPr>
          <p:nvPr/>
        </p:nvSpPr>
        <p:spPr>
          <a:xfrm>
            <a:off x="704850" y="410400"/>
            <a:ext cx="1064955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b="0" i="0" u="none" strike="noStrike" kern="1200" cap="none" spc="0" normalizeH="0" baseline="0" noProof="0" dirty="0">
                <a:ln>
                  <a:noFill/>
                </a:ln>
                <a:solidFill>
                  <a:srgbClr val="57A445"/>
                </a:solidFill>
                <a:effectLst/>
                <a:uLnTx/>
                <a:uFillTx/>
                <a:latin typeface="Calibri" panose="020F0502020204030204"/>
                <a:ea typeface="+mj-ea"/>
                <a:cs typeface="+mj-cs"/>
              </a:rPr>
              <a:t>Qu’allons-nous apprendre</a:t>
            </a:r>
            <a:r>
              <a:rPr lang="fr-CA" dirty="0">
                <a:solidFill>
                  <a:srgbClr val="57A445"/>
                </a:solidFill>
                <a:latin typeface="Calibri" panose="020F0502020204030204"/>
              </a:rPr>
              <a:t>?</a:t>
            </a:r>
            <a:endParaRPr kumimoji="0" lang="fr-CA" b="0" i="0" u="none" strike="noStrike" kern="1200" cap="none" spc="0" normalizeH="0" baseline="0" noProof="0" dirty="0">
              <a:ln>
                <a:noFill/>
              </a:ln>
              <a:solidFill>
                <a:srgbClr val="008FBE"/>
              </a:solidFill>
              <a:effectLst/>
              <a:uLnTx/>
              <a:uFillTx/>
              <a:latin typeface="Calibri" panose="020F0502020204030204"/>
              <a:ea typeface="+mj-ea"/>
              <a:cs typeface="+mj-cs"/>
            </a:endParaRPr>
          </a:p>
        </p:txBody>
      </p:sp>
      <p:sp>
        <p:nvSpPr>
          <p:cNvPr id="4" name="Text Placeholder 2">
            <a:extLst>
              <a:ext uri="{FF2B5EF4-FFF2-40B4-BE49-F238E27FC236}">
                <a16:creationId xmlns:a16="http://schemas.microsoft.com/office/drawing/2014/main" id="{D16EB3ED-5B23-41AA-89DD-9A5ECFF1A5ED}"/>
              </a:ext>
            </a:extLst>
          </p:cNvPr>
          <p:cNvSpPr txBox="1">
            <a:spLocks/>
          </p:cNvSpPr>
          <p:nvPr/>
        </p:nvSpPr>
        <p:spPr>
          <a:xfrm>
            <a:off x="704850" y="1958400"/>
            <a:ext cx="10649550" cy="3936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fr-CA" sz="3200" dirty="0">
                <a:solidFill>
                  <a:schemeClr val="tx1"/>
                </a:solidFill>
                <a:highlight>
                  <a:srgbClr val="FBFBFB"/>
                </a:highlight>
                <a:latin typeface="+mn-lt"/>
              </a:rPr>
              <a:t>Revoir vos résultats de l’ÉPE-AD.</a:t>
            </a:r>
          </a:p>
          <a:p>
            <a:pPr>
              <a:lnSpc>
                <a:spcPct val="100000"/>
              </a:lnSpc>
              <a:spcBef>
                <a:spcPts val="0"/>
              </a:spcBef>
              <a:spcAft>
                <a:spcPts val="1200"/>
              </a:spcAft>
            </a:pPr>
            <a:r>
              <a:rPr lang="fr-CA" sz="3200" dirty="0">
                <a:solidFill>
                  <a:schemeClr val="tx1"/>
                </a:solidFill>
                <a:highlight>
                  <a:srgbClr val="FBFBFB"/>
                </a:highlight>
                <a:latin typeface="+mn-lt"/>
              </a:rPr>
              <a:t>Déterminer quels enfants ont besoin d’un appui supplémentaire.</a:t>
            </a:r>
          </a:p>
          <a:p>
            <a:pPr>
              <a:lnSpc>
                <a:spcPct val="100000"/>
              </a:lnSpc>
              <a:spcBef>
                <a:spcPts val="0"/>
              </a:spcBef>
              <a:spcAft>
                <a:spcPts val="1200"/>
              </a:spcAft>
            </a:pPr>
            <a:r>
              <a:rPr lang="fr-CA" sz="3200" dirty="0">
                <a:solidFill>
                  <a:schemeClr val="tx1"/>
                </a:solidFill>
                <a:highlight>
                  <a:srgbClr val="FBFBFB"/>
                </a:highlight>
                <a:latin typeface="+mn-lt"/>
              </a:rPr>
              <a:t>Discuter des stratégies qui vont vous aider à vous servir des données pour aider les enfants.</a:t>
            </a:r>
          </a:p>
          <a:p>
            <a:pPr>
              <a:lnSpc>
                <a:spcPct val="100000"/>
              </a:lnSpc>
            </a:pPr>
            <a:endParaRPr lang="fr-CA" sz="2800" dirty="0">
              <a:solidFill>
                <a:srgbClr val="636466"/>
              </a:solidFill>
              <a:highlight>
                <a:srgbClr val="FBFBFB"/>
              </a:highlight>
              <a:latin typeface="+mn-lt"/>
            </a:endParaRPr>
          </a:p>
        </p:txBody>
      </p:sp>
    </p:spTree>
    <p:extLst>
      <p:ext uri="{BB962C8B-B14F-4D97-AF65-F5344CB8AC3E}">
        <p14:creationId xmlns:p14="http://schemas.microsoft.com/office/powerpoint/2010/main" val="247183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D16E-D795-4B89-95F7-68AB27BE1FD6}"/>
              </a:ext>
            </a:extLst>
          </p:cNvPr>
          <p:cNvSpPr>
            <a:spLocks noGrp="1"/>
          </p:cNvSpPr>
          <p:nvPr>
            <p:ph type="title"/>
          </p:nvPr>
        </p:nvSpPr>
        <p:spPr>
          <a:xfrm>
            <a:off x="704850" y="401588"/>
            <a:ext cx="10648950" cy="1325563"/>
          </a:xfrm>
        </p:spPr>
        <p:txBody>
          <a:bodyPr>
            <a:normAutofit/>
          </a:bodyPr>
          <a:lstStyle/>
          <a:p>
            <a:r>
              <a:rPr lang="fr-CA" dirty="0">
                <a:highlight>
                  <a:srgbClr val="FBFBFB"/>
                </a:highlight>
                <a:latin typeface="+mn-lt"/>
              </a:rPr>
              <a:t>Calcul des scores</a:t>
            </a:r>
          </a:p>
        </p:txBody>
      </p:sp>
      <p:sp>
        <p:nvSpPr>
          <p:cNvPr id="3" name="Content Placeholder 2">
            <a:extLst>
              <a:ext uri="{FF2B5EF4-FFF2-40B4-BE49-F238E27FC236}">
                <a16:creationId xmlns:a16="http://schemas.microsoft.com/office/drawing/2014/main" id="{E59C6CFB-C932-4E12-B3EB-20104CD6E623}"/>
              </a:ext>
            </a:extLst>
          </p:cNvPr>
          <p:cNvSpPr>
            <a:spLocks noGrp="1"/>
          </p:cNvSpPr>
          <p:nvPr>
            <p:ph idx="1"/>
          </p:nvPr>
        </p:nvSpPr>
        <p:spPr>
          <a:xfrm>
            <a:off x="704850" y="1752829"/>
            <a:ext cx="4926405" cy="3352342"/>
          </a:xfrm>
        </p:spPr>
        <p:txBody>
          <a:bodyPr>
            <a:noAutofit/>
          </a:bodyPr>
          <a:lstStyle/>
          <a:p>
            <a:pPr marL="0" indent="0">
              <a:buNone/>
            </a:pPr>
            <a:r>
              <a:rPr lang="fr-CA" sz="3200" dirty="0">
                <a:solidFill>
                  <a:schemeClr val="tx1"/>
                </a:solidFill>
                <a:highlight>
                  <a:srgbClr val="FBFBFB"/>
                </a:highlight>
                <a:latin typeface="+mn-lt"/>
              </a:rPr>
              <a:t>Rappel : les scores des items pour chaque domaine sont moyennés et puis assignés à la catégorie de développement verte, jaune ou rouge, et ce, selon l’âge de l’enfant en date de l’évaluation. </a:t>
            </a:r>
            <a:endParaRPr lang="fr-CA" sz="3200" dirty="0">
              <a:highlight>
                <a:srgbClr val="FBFBFB"/>
              </a:highlight>
              <a:latin typeface="+mn-lt"/>
            </a:endParaRPr>
          </a:p>
        </p:txBody>
      </p:sp>
      <p:pic>
        <p:nvPicPr>
          <p:cNvPr id="5" name="Picture 4">
            <a:extLst>
              <a:ext uri="{FF2B5EF4-FFF2-40B4-BE49-F238E27FC236}">
                <a16:creationId xmlns:a16="http://schemas.microsoft.com/office/drawing/2014/main" id="{1B71ABAF-6924-4B66-9DBF-9D73CE98A443}"/>
              </a:ext>
            </a:extLst>
          </p:cNvPr>
          <p:cNvPicPr>
            <a:picLocks noChangeAspect="1"/>
          </p:cNvPicPr>
          <p:nvPr/>
        </p:nvPicPr>
        <p:blipFill>
          <a:blip r:embed="rId3"/>
          <a:stretch>
            <a:fillRect/>
          </a:stretch>
        </p:blipFill>
        <p:spPr>
          <a:xfrm>
            <a:off x="6763156" y="837625"/>
            <a:ext cx="4102964" cy="5352752"/>
          </a:xfrm>
          <a:prstGeom prst="rect">
            <a:avLst/>
          </a:prstGeom>
        </p:spPr>
      </p:pic>
    </p:spTree>
    <p:extLst>
      <p:ext uri="{BB962C8B-B14F-4D97-AF65-F5344CB8AC3E}">
        <p14:creationId xmlns:p14="http://schemas.microsoft.com/office/powerpoint/2010/main" val="236669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D16E-D795-4B89-95F7-68AB27BE1FD6}"/>
              </a:ext>
            </a:extLst>
          </p:cNvPr>
          <p:cNvSpPr>
            <a:spLocks noGrp="1"/>
          </p:cNvSpPr>
          <p:nvPr>
            <p:ph type="title"/>
          </p:nvPr>
        </p:nvSpPr>
        <p:spPr>
          <a:xfrm>
            <a:off x="685799" y="401588"/>
            <a:ext cx="11135299" cy="1325563"/>
          </a:xfrm>
        </p:spPr>
        <p:txBody>
          <a:bodyPr>
            <a:noAutofit/>
          </a:bodyPr>
          <a:lstStyle/>
          <a:p>
            <a:r>
              <a:rPr lang="fr-CA" dirty="0">
                <a:highlight>
                  <a:srgbClr val="FBFBFB"/>
                </a:highlight>
                <a:latin typeface="+mn-lt"/>
              </a:rPr>
              <a:t>Appuis à offrir selon les résultats des enfants</a:t>
            </a:r>
          </a:p>
        </p:txBody>
      </p:sp>
      <p:sp>
        <p:nvSpPr>
          <p:cNvPr id="3" name="Content Placeholder 2">
            <a:extLst>
              <a:ext uri="{FF2B5EF4-FFF2-40B4-BE49-F238E27FC236}">
                <a16:creationId xmlns:a16="http://schemas.microsoft.com/office/drawing/2014/main" id="{E59C6CFB-C932-4E12-B3EB-20104CD6E623}"/>
              </a:ext>
            </a:extLst>
          </p:cNvPr>
          <p:cNvSpPr>
            <a:spLocks noGrp="1"/>
          </p:cNvSpPr>
          <p:nvPr>
            <p:ph idx="1"/>
          </p:nvPr>
        </p:nvSpPr>
        <p:spPr>
          <a:xfrm>
            <a:off x="685799" y="2432704"/>
            <a:ext cx="10210155" cy="2011854"/>
          </a:xfrm>
        </p:spPr>
        <p:txBody>
          <a:bodyPr>
            <a:normAutofit/>
          </a:bodyPr>
          <a:lstStyle/>
          <a:p>
            <a:pPr marL="0" indent="0">
              <a:buNone/>
            </a:pPr>
            <a:r>
              <a:rPr lang="fr-CA" sz="3200" dirty="0">
                <a:solidFill>
                  <a:schemeClr val="tx1"/>
                </a:solidFill>
                <a:highlight>
                  <a:srgbClr val="FBFBFB"/>
                </a:highlight>
                <a:latin typeface="+mn-lt"/>
              </a:rPr>
              <a:t>Les résultats de l’ÉPE-AD peuvent servir à déterminer l’intensité de l’appui et/ou le type d’intervention pour un enfant. </a:t>
            </a:r>
          </a:p>
        </p:txBody>
      </p:sp>
      <p:pic>
        <p:nvPicPr>
          <p:cNvPr id="4" name="Picture 3">
            <a:extLst>
              <a:ext uri="{FF2B5EF4-FFF2-40B4-BE49-F238E27FC236}">
                <a16:creationId xmlns:a16="http://schemas.microsoft.com/office/drawing/2014/main" id="{7A1A6DDA-6D95-48E6-915D-0F1DE3774B0C}"/>
              </a:ext>
            </a:extLst>
          </p:cNvPr>
          <p:cNvPicPr>
            <a:picLocks noChangeAspect="1"/>
          </p:cNvPicPr>
          <p:nvPr/>
        </p:nvPicPr>
        <p:blipFill>
          <a:blip r:embed="rId3"/>
          <a:stretch>
            <a:fillRect/>
          </a:stretch>
        </p:blipFill>
        <p:spPr>
          <a:xfrm>
            <a:off x="926793" y="4348537"/>
            <a:ext cx="9728166" cy="2107875"/>
          </a:xfrm>
          <a:prstGeom prst="rect">
            <a:avLst/>
          </a:prstGeom>
        </p:spPr>
      </p:pic>
    </p:spTree>
    <p:extLst>
      <p:ext uri="{BB962C8B-B14F-4D97-AF65-F5344CB8AC3E}">
        <p14:creationId xmlns:p14="http://schemas.microsoft.com/office/powerpoint/2010/main" val="193134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D16E-D795-4B89-95F7-68AB27BE1FD6}"/>
              </a:ext>
            </a:extLst>
          </p:cNvPr>
          <p:cNvSpPr>
            <a:spLocks noGrp="1"/>
          </p:cNvSpPr>
          <p:nvPr>
            <p:ph type="title"/>
          </p:nvPr>
        </p:nvSpPr>
        <p:spPr>
          <a:xfrm>
            <a:off x="685800" y="401588"/>
            <a:ext cx="10668000" cy="1325563"/>
          </a:xfrm>
        </p:spPr>
        <p:txBody>
          <a:bodyPr>
            <a:normAutofit/>
          </a:bodyPr>
          <a:lstStyle/>
          <a:p>
            <a:r>
              <a:rPr lang="fr-CA" dirty="0">
                <a:highlight>
                  <a:srgbClr val="FBFBFB"/>
                </a:highlight>
                <a:latin typeface="+mn-lt"/>
              </a:rPr>
              <a:t>Appui axé sur les résultats de l’enfant</a:t>
            </a:r>
          </a:p>
        </p:txBody>
      </p:sp>
      <p:sp>
        <p:nvSpPr>
          <p:cNvPr id="3" name="Content Placeholder 2">
            <a:extLst>
              <a:ext uri="{FF2B5EF4-FFF2-40B4-BE49-F238E27FC236}">
                <a16:creationId xmlns:a16="http://schemas.microsoft.com/office/drawing/2014/main" id="{E59C6CFB-C932-4E12-B3EB-20104CD6E623}"/>
              </a:ext>
            </a:extLst>
          </p:cNvPr>
          <p:cNvSpPr>
            <a:spLocks noGrp="1"/>
          </p:cNvSpPr>
          <p:nvPr>
            <p:ph idx="1"/>
          </p:nvPr>
        </p:nvSpPr>
        <p:spPr>
          <a:xfrm>
            <a:off x="6096000" y="1995579"/>
            <a:ext cx="5455221" cy="3433108"/>
          </a:xfrm>
        </p:spPr>
        <p:txBody>
          <a:bodyPr>
            <a:noAutofit/>
          </a:bodyPr>
          <a:lstStyle/>
          <a:p>
            <a:pPr marL="0" indent="0">
              <a:buNone/>
            </a:pPr>
            <a:r>
              <a:rPr lang="fr-CA" sz="3200" dirty="0">
                <a:solidFill>
                  <a:schemeClr val="tx1"/>
                </a:solidFill>
                <a:highlight>
                  <a:srgbClr val="FBFBFB"/>
                </a:highlight>
                <a:latin typeface="+mn-lt"/>
              </a:rPr>
              <a:t>En regardant à ce rapport de l’enfant, on voit qu’on devrait mettre l’emphase sur le renforcement de ses habiletés dans les domaines d’Habiletés cognitives et Langue et communication. </a:t>
            </a:r>
          </a:p>
        </p:txBody>
      </p:sp>
      <p:pic>
        <p:nvPicPr>
          <p:cNvPr id="6" name="Picture 5">
            <a:extLst>
              <a:ext uri="{FF2B5EF4-FFF2-40B4-BE49-F238E27FC236}">
                <a16:creationId xmlns:a16="http://schemas.microsoft.com/office/drawing/2014/main" id="{3081EE70-E17C-44E3-8180-AF0313FF2F44}"/>
              </a:ext>
            </a:extLst>
          </p:cNvPr>
          <p:cNvPicPr>
            <a:picLocks noChangeAspect="1"/>
          </p:cNvPicPr>
          <p:nvPr/>
        </p:nvPicPr>
        <p:blipFill>
          <a:blip r:embed="rId3"/>
          <a:stretch>
            <a:fillRect/>
          </a:stretch>
        </p:blipFill>
        <p:spPr>
          <a:xfrm>
            <a:off x="1302665" y="1236957"/>
            <a:ext cx="4006734" cy="5219455"/>
          </a:xfrm>
          <a:prstGeom prst="rect">
            <a:avLst/>
          </a:prstGeom>
        </p:spPr>
      </p:pic>
      <p:sp>
        <p:nvSpPr>
          <p:cNvPr id="5" name="Rectangle: Rounded Corners 4">
            <a:extLst>
              <a:ext uri="{FF2B5EF4-FFF2-40B4-BE49-F238E27FC236}">
                <a16:creationId xmlns:a16="http://schemas.microsoft.com/office/drawing/2014/main" id="{D37AE690-5096-4BCA-A42C-923AEE255765}"/>
              </a:ext>
            </a:extLst>
          </p:cNvPr>
          <p:cNvSpPr/>
          <p:nvPr/>
        </p:nvSpPr>
        <p:spPr>
          <a:xfrm>
            <a:off x="4387836" y="3167846"/>
            <a:ext cx="574430" cy="10885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8766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CA8D-1FC2-4829-A9D3-6167046AFEA8}"/>
              </a:ext>
            </a:extLst>
          </p:cNvPr>
          <p:cNvSpPr>
            <a:spLocks noGrp="1"/>
          </p:cNvSpPr>
          <p:nvPr>
            <p:ph type="title"/>
          </p:nvPr>
        </p:nvSpPr>
        <p:spPr>
          <a:xfrm>
            <a:off x="752475" y="275601"/>
            <a:ext cx="11072942" cy="1145426"/>
          </a:xfrm>
        </p:spPr>
        <p:txBody>
          <a:bodyPr>
            <a:noAutofit/>
          </a:bodyPr>
          <a:lstStyle/>
          <a:p>
            <a:r>
              <a:rPr lang="fr-CA" sz="4400" dirty="0">
                <a:highlight>
                  <a:srgbClr val="FBFBFB"/>
                </a:highlight>
                <a:latin typeface="+mn-lt"/>
              </a:rPr>
              <a:t>Le regroupement pour la différenciation pédagogique</a:t>
            </a:r>
            <a:endParaRPr lang="en-CA" sz="4400" dirty="0"/>
          </a:p>
        </p:txBody>
      </p:sp>
      <p:sp>
        <p:nvSpPr>
          <p:cNvPr id="3" name="Content Placeholder 2">
            <a:extLst>
              <a:ext uri="{FF2B5EF4-FFF2-40B4-BE49-F238E27FC236}">
                <a16:creationId xmlns:a16="http://schemas.microsoft.com/office/drawing/2014/main" id="{2E669643-E4B1-4A06-9A22-7FD12040AB7F}"/>
              </a:ext>
            </a:extLst>
          </p:cNvPr>
          <p:cNvSpPr>
            <a:spLocks noGrp="1"/>
          </p:cNvSpPr>
          <p:nvPr>
            <p:ph idx="1"/>
          </p:nvPr>
        </p:nvSpPr>
        <p:spPr>
          <a:xfrm>
            <a:off x="752475" y="1531345"/>
            <a:ext cx="10687050" cy="4204085"/>
          </a:xfrm>
        </p:spPr>
        <p:txBody>
          <a:bodyPr>
            <a:normAutofit/>
          </a:bodyPr>
          <a:lstStyle/>
          <a:p>
            <a:pPr marL="0" indent="0">
              <a:buNone/>
            </a:pPr>
            <a:r>
              <a:rPr lang="fr-CA" sz="3200" dirty="0">
                <a:solidFill>
                  <a:schemeClr val="tx1"/>
                </a:solidFill>
                <a:highlight>
                  <a:srgbClr val="FBFBFB"/>
                </a:highlight>
                <a:latin typeface="+mn-lt"/>
              </a:rPr>
              <a:t>Les résultats de l’ÉPE-AD peuvent aussi servir au niveau de la classe entière. Lorsque vous planifiez vos petits groupes pour des activités en salle de classe, les rapports de l’ÉPE, y compris le fichier Excel peut vous aider à déterminer comment regrouper les enfants selon leurs résultats de domaines. </a:t>
            </a:r>
          </a:p>
        </p:txBody>
      </p:sp>
      <p:pic>
        <p:nvPicPr>
          <p:cNvPr id="4" name="Picture 3">
            <a:extLst>
              <a:ext uri="{FF2B5EF4-FFF2-40B4-BE49-F238E27FC236}">
                <a16:creationId xmlns:a16="http://schemas.microsoft.com/office/drawing/2014/main" id="{20E79C1B-97B3-47AD-96A2-EE27822DBAC3}"/>
              </a:ext>
            </a:extLst>
          </p:cNvPr>
          <p:cNvPicPr>
            <a:picLocks noChangeAspect="1"/>
          </p:cNvPicPr>
          <p:nvPr/>
        </p:nvPicPr>
        <p:blipFill>
          <a:blip r:embed="rId3"/>
          <a:stretch>
            <a:fillRect/>
          </a:stretch>
        </p:blipFill>
        <p:spPr>
          <a:xfrm>
            <a:off x="2094784" y="4017900"/>
            <a:ext cx="8002431" cy="26175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789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CA8D-1FC2-4829-A9D3-6167046AFEA8}"/>
              </a:ext>
            </a:extLst>
          </p:cNvPr>
          <p:cNvSpPr>
            <a:spLocks noGrp="1"/>
          </p:cNvSpPr>
          <p:nvPr>
            <p:ph type="title"/>
          </p:nvPr>
        </p:nvSpPr>
        <p:spPr>
          <a:xfrm>
            <a:off x="666750" y="401588"/>
            <a:ext cx="11341636" cy="1140773"/>
          </a:xfrm>
        </p:spPr>
        <p:txBody>
          <a:bodyPr>
            <a:normAutofit fontScale="90000"/>
          </a:bodyPr>
          <a:lstStyle/>
          <a:p>
            <a:r>
              <a:rPr lang="fr-CA" sz="4900" dirty="0">
                <a:highlight>
                  <a:srgbClr val="FBFBFB"/>
                </a:highlight>
                <a:latin typeface="+mn-lt"/>
              </a:rPr>
              <a:t>Le regroupement pour la différenciation pédagogique</a:t>
            </a:r>
            <a:r>
              <a:rPr lang="fr-CA" sz="4400" dirty="0"/>
              <a:t>	</a:t>
            </a:r>
          </a:p>
        </p:txBody>
      </p:sp>
      <p:sp>
        <p:nvSpPr>
          <p:cNvPr id="3" name="Content Placeholder 2">
            <a:extLst>
              <a:ext uri="{FF2B5EF4-FFF2-40B4-BE49-F238E27FC236}">
                <a16:creationId xmlns:a16="http://schemas.microsoft.com/office/drawing/2014/main" id="{2E669643-E4B1-4A06-9A22-7FD12040AB7F}"/>
              </a:ext>
            </a:extLst>
          </p:cNvPr>
          <p:cNvSpPr>
            <a:spLocks noGrp="1"/>
          </p:cNvSpPr>
          <p:nvPr>
            <p:ph idx="1"/>
          </p:nvPr>
        </p:nvSpPr>
        <p:spPr>
          <a:xfrm>
            <a:off x="666750" y="1754659"/>
            <a:ext cx="10687050" cy="3850010"/>
          </a:xfrm>
        </p:spPr>
        <p:txBody>
          <a:bodyPr>
            <a:normAutofit/>
          </a:bodyPr>
          <a:lstStyle/>
          <a:p>
            <a:pPr marL="0" indent="0">
              <a:buNone/>
            </a:pPr>
            <a:r>
              <a:rPr lang="fr-CA" sz="3200" dirty="0">
                <a:solidFill>
                  <a:schemeClr val="tx1"/>
                </a:solidFill>
                <a:highlight>
                  <a:srgbClr val="FBFBFB"/>
                </a:highlight>
                <a:latin typeface="+mn-lt"/>
              </a:rPr>
              <a:t>Par exemple, si vous faites une activité avec des chiffres, vous pourriez regarder au domaine d’Habiletés cognitives et créer des groupes selon les résultats. Cela vous permet de faire une différenciation pédagogique en salle de classe. </a:t>
            </a:r>
            <a:endParaRPr lang="en-CA" sz="3200" dirty="0">
              <a:solidFill>
                <a:schemeClr val="tx1"/>
              </a:solidFill>
            </a:endParaRPr>
          </a:p>
        </p:txBody>
      </p:sp>
      <p:pic>
        <p:nvPicPr>
          <p:cNvPr id="4" name="Picture 3">
            <a:extLst>
              <a:ext uri="{FF2B5EF4-FFF2-40B4-BE49-F238E27FC236}">
                <a16:creationId xmlns:a16="http://schemas.microsoft.com/office/drawing/2014/main" id="{110B8F7C-8CB4-41D5-A495-683B3EBB6E84}"/>
              </a:ext>
            </a:extLst>
          </p:cNvPr>
          <p:cNvPicPr>
            <a:picLocks noChangeAspect="1"/>
          </p:cNvPicPr>
          <p:nvPr/>
        </p:nvPicPr>
        <p:blipFill>
          <a:blip r:embed="rId3"/>
          <a:stretch>
            <a:fillRect/>
          </a:stretch>
        </p:blipFill>
        <p:spPr>
          <a:xfrm>
            <a:off x="1817101" y="3958795"/>
            <a:ext cx="8461981" cy="2767824"/>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9EA13E8C-868C-4320-B724-57EAC2F11714}"/>
              </a:ext>
            </a:extLst>
          </p:cNvPr>
          <p:cNvSpPr/>
          <p:nvPr/>
        </p:nvSpPr>
        <p:spPr>
          <a:xfrm>
            <a:off x="7083721" y="3958795"/>
            <a:ext cx="785446" cy="2767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7096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B1AE5C-5E1D-4CD1-961E-71E8DE83F582}"/>
              </a:ext>
            </a:extLst>
          </p:cNvPr>
          <p:cNvSpPr>
            <a:spLocks noGrp="1"/>
          </p:cNvSpPr>
          <p:nvPr>
            <p:ph type="title"/>
          </p:nvPr>
        </p:nvSpPr>
        <p:spPr>
          <a:xfrm>
            <a:off x="682868" y="401588"/>
            <a:ext cx="10670931" cy="782443"/>
          </a:xfrm>
        </p:spPr>
        <p:txBody>
          <a:bodyPr>
            <a:normAutofit fontScale="90000"/>
          </a:bodyPr>
          <a:lstStyle/>
          <a:p>
            <a:r>
              <a:rPr lang="fr-CA" sz="5300" dirty="0">
                <a:highlight>
                  <a:srgbClr val="FBFBFB"/>
                </a:highlight>
                <a:latin typeface="+mn-lt"/>
              </a:rPr>
              <a:t>Agir en fonction des résultats</a:t>
            </a:r>
            <a:br>
              <a:rPr lang="fr-CA" dirty="0">
                <a:solidFill>
                  <a:schemeClr val="accent6">
                    <a:lumMod val="75000"/>
                  </a:schemeClr>
                </a:solidFill>
              </a:rPr>
            </a:br>
            <a:endParaRPr lang="fr-CA" dirty="0"/>
          </a:p>
        </p:txBody>
      </p:sp>
      <p:sp>
        <p:nvSpPr>
          <p:cNvPr id="4" name="Content Placeholder 3">
            <a:extLst>
              <a:ext uri="{FF2B5EF4-FFF2-40B4-BE49-F238E27FC236}">
                <a16:creationId xmlns:a16="http://schemas.microsoft.com/office/drawing/2014/main" id="{0B60C5D0-D09C-4A48-BEDF-FFAEBC98994A}"/>
              </a:ext>
            </a:extLst>
          </p:cNvPr>
          <p:cNvSpPr>
            <a:spLocks noGrp="1"/>
          </p:cNvSpPr>
          <p:nvPr>
            <p:ph idx="1"/>
          </p:nvPr>
        </p:nvSpPr>
        <p:spPr>
          <a:xfrm>
            <a:off x="682868" y="1708394"/>
            <a:ext cx="5640813" cy="4351338"/>
          </a:xfrm>
        </p:spPr>
        <p:txBody>
          <a:bodyPr>
            <a:normAutofit/>
          </a:bodyPr>
          <a:lstStyle/>
          <a:p>
            <a:pPr marL="0" indent="0">
              <a:lnSpc>
                <a:spcPct val="100000"/>
              </a:lnSpc>
              <a:buNone/>
            </a:pPr>
            <a:r>
              <a:rPr lang="fr-CA" sz="3200" dirty="0">
                <a:solidFill>
                  <a:schemeClr val="tx1"/>
                </a:solidFill>
                <a:highlight>
                  <a:srgbClr val="FBFBFB"/>
                </a:highlight>
                <a:latin typeface="+mn-lt"/>
              </a:rPr>
              <a:t>Considérez ces facteurs lorsque vous planifiez comment agir en fonction des résultats :</a:t>
            </a:r>
          </a:p>
          <a:p>
            <a:pPr marL="0" indent="0">
              <a:buNone/>
            </a:pPr>
            <a:r>
              <a:rPr lang="fr-CA" sz="3200" dirty="0">
                <a:solidFill>
                  <a:schemeClr val="tx1"/>
                </a:solidFill>
                <a:highlight>
                  <a:srgbClr val="FBFBFB"/>
                </a:highlight>
                <a:latin typeface="+mn-lt"/>
              </a:rPr>
              <a:t>1) Résultats, information et stratégies</a:t>
            </a:r>
          </a:p>
          <a:p>
            <a:pPr marL="0" indent="0">
              <a:buNone/>
            </a:pPr>
            <a:r>
              <a:rPr lang="fr-CA" sz="3200" dirty="0">
                <a:solidFill>
                  <a:schemeClr val="tx1"/>
                </a:solidFill>
                <a:highlight>
                  <a:srgbClr val="FBFBFB"/>
                </a:highlight>
                <a:latin typeface="+mn-lt"/>
              </a:rPr>
              <a:t>2) Appuis d’autres membres du personnel</a:t>
            </a:r>
          </a:p>
          <a:p>
            <a:pPr marL="0" indent="0">
              <a:buNone/>
            </a:pPr>
            <a:r>
              <a:rPr lang="fr-CA" sz="3200" dirty="0">
                <a:solidFill>
                  <a:schemeClr val="tx1"/>
                </a:solidFill>
                <a:highlight>
                  <a:srgbClr val="FBFBFB"/>
                </a:highlight>
                <a:latin typeface="+mn-lt"/>
              </a:rPr>
              <a:t>3) Fournitures et environnement</a:t>
            </a:r>
            <a:endParaRPr lang="fr-CA" sz="3200" b="1" dirty="0">
              <a:solidFill>
                <a:schemeClr val="tx1"/>
              </a:solidFill>
              <a:highlight>
                <a:srgbClr val="FBFBFB"/>
              </a:highlight>
              <a:latin typeface="+mn-lt"/>
            </a:endParaRPr>
          </a:p>
          <a:p>
            <a:endParaRPr lang="en-CA" dirty="0"/>
          </a:p>
        </p:txBody>
      </p:sp>
      <p:pic>
        <p:nvPicPr>
          <p:cNvPr id="2" name="Picture 1">
            <a:extLst>
              <a:ext uri="{FF2B5EF4-FFF2-40B4-BE49-F238E27FC236}">
                <a16:creationId xmlns:a16="http://schemas.microsoft.com/office/drawing/2014/main" id="{A1386373-96AA-490E-BF5E-5D4CDFFC5F13}"/>
              </a:ext>
            </a:extLst>
          </p:cNvPr>
          <p:cNvPicPr>
            <a:picLocks noChangeAspect="1"/>
          </p:cNvPicPr>
          <p:nvPr/>
        </p:nvPicPr>
        <p:blipFill>
          <a:blip r:embed="rId3"/>
          <a:stretch>
            <a:fillRect/>
          </a:stretch>
        </p:blipFill>
        <p:spPr>
          <a:xfrm>
            <a:off x="6448326" y="1918458"/>
            <a:ext cx="5413131" cy="3608754"/>
          </a:xfrm>
          <a:prstGeom prst="rect">
            <a:avLst/>
          </a:prstGeom>
        </p:spPr>
      </p:pic>
    </p:spTree>
    <p:extLst>
      <p:ext uri="{BB962C8B-B14F-4D97-AF65-F5344CB8AC3E}">
        <p14:creationId xmlns:p14="http://schemas.microsoft.com/office/powerpoint/2010/main" val="231907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1"/>
          <p:cNvSpPr txBox="1">
            <a:spLocks/>
          </p:cNvSpPr>
          <p:nvPr/>
        </p:nvSpPr>
        <p:spPr>
          <a:xfrm>
            <a:off x="704850" y="539261"/>
            <a:ext cx="10361734" cy="732443"/>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endParaRPr lang="en-US" dirty="0"/>
          </a:p>
          <a:p>
            <a:pPr>
              <a:lnSpc>
                <a:spcPct val="102000"/>
              </a:lnSpc>
            </a:pPr>
            <a:r>
              <a:rPr lang="fr-CA" dirty="0">
                <a:solidFill>
                  <a:schemeClr val="accent1"/>
                </a:solidFill>
                <a:highlight>
                  <a:srgbClr val="FBFBFB"/>
                </a:highlight>
                <a:latin typeface="+mn-lt"/>
              </a:rPr>
              <a:t>Résultats, information et stratégies</a:t>
            </a:r>
            <a:endParaRPr lang="fr-CA" sz="4000" dirty="0">
              <a:solidFill>
                <a:schemeClr val="accent1"/>
              </a:solidFill>
              <a:highlight>
                <a:srgbClr val="FBFBFB"/>
              </a:highlight>
              <a:latin typeface="+mn-lt"/>
            </a:endParaRPr>
          </a:p>
        </p:txBody>
      </p:sp>
      <p:sp>
        <p:nvSpPr>
          <p:cNvPr id="10" name="Shape 258"/>
          <p:cNvSpPr/>
          <p:nvPr/>
        </p:nvSpPr>
        <p:spPr>
          <a:xfrm>
            <a:off x="800330" y="1490973"/>
            <a:ext cx="11391670" cy="4819846"/>
          </a:xfrm>
          <a:prstGeom prst="rect">
            <a:avLst/>
          </a:prstGeom>
          <a:ln w="12700">
            <a:miter lim="400000"/>
          </a:ln>
          <a:extLst>
            <a:ext uri="{C572A759-6A51-4108-AA02-DFA0A04FC94B}">
              <ma14:wrappingTextBoxFlag xmlns:ma14="http://schemas.microsoft.com/office/mac/drawingml/2011/main" xmlns=""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r>
              <a:rPr lang="fr-CA" sz="3200" b="0" dirty="0">
                <a:solidFill>
                  <a:schemeClr val="tx1"/>
                </a:solidFill>
                <a:highlight>
                  <a:srgbClr val="FBFBFB"/>
                </a:highlight>
                <a:latin typeface="+mn-lt"/>
              </a:rPr>
              <a:t>Questions à considérer :</a:t>
            </a:r>
          </a:p>
          <a:p>
            <a:pPr marL="342900" indent="-342900">
              <a:lnSpc>
                <a:spcPct val="108000"/>
              </a:lnSpc>
              <a:spcBef>
                <a:spcPts val="1000"/>
              </a:spcBef>
              <a:buFont typeface="Arial" panose="020B0604020202020204" pitchFamily="34" charset="0"/>
              <a:buChar char="•"/>
            </a:pPr>
            <a:r>
              <a:rPr lang="fr-CA" sz="3200" b="0" dirty="0">
                <a:solidFill>
                  <a:schemeClr val="tx1"/>
                </a:solidFill>
                <a:highlight>
                  <a:srgbClr val="FBFBFB"/>
                </a:highlight>
                <a:latin typeface="+mn-lt"/>
              </a:rPr>
              <a:t>Quelle </a:t>
            </a:r>
            <a:r>
              <a:rPr lang="fr-CA" sz="3200" dirty="0">
                <a:solidFill>
                  <a:schemeClr val="tx1"/>
                </a:solidFill>
                <a:highlight>
                  <a:srgbClr val="FBFBFB"/>
                </a:highlight>
                <a:latin typeface="+mn-lt"/>
              </a:rPr>
              <a:t>information additionnelle </a:t>
            </a:r>
            <a:r>
              <a:rPr lang="fr-CA" sz="3200" b="0" dirty="0">
                <a:solidFill>
                  <a:schemeClr val="tx1"/>
                </a:solidFill>
                <a:highlight>
                  <a:srgbClr val="FBFBFB"/>
                </a:highlight>
                <a:latin typeface="+mn-lt"/>
              </a:rPr>
              <a:t>est-ce que vous avez sur cette cohorte?</a:t>
            </a:r>
          </a:p>
          <a:p>
            <a:pPr marL="342900" indent="-342900">
              <a:lnSpc>
                <a:spcPct val="108000"/>
              </a:lnSpc>
              <a:spcBef>
                <a:spcPts val="1000"/>
              </a:spcBef>
              <a:buFont typeface="Arial" panose="020B0604020202020204" pitchFamily="34" charset="0"/>
              <a:buChar char="•"/>
            </a:pPr>
            <a:r>
              <a:rPr lang="fr-CA" sz="3200" b="0" dirty="0">
                <a:solidFill>
                  <a:schemeClr val="tx1"/>
                </a:solidFill>
                <a:highlight>
                  <a:srgbClr val="FBFBFB"/>
                </a:highlight>
                <a:latin typeface="+mn-lt"/>
              </a:rPr>
              <a:t>Quel </a:t>
            </a:r>
            <a:r>
              <a:rPr lang="fr-CA" sz="3200" dirty="0">
                <a:solidFill>
                  <a:schemeClr val="tx1"/>
                </a:solidFill>
                <a:highlight>
                  <a:srgbClr val="FBFBFB"/>
                </a:highlight>
                <a:latin typeface="+mn-lt"/>
              </a:rPr>
              <a:t>niveau d’appui </a:t>
            </a:r>
            <a:r>
              <a:rPr lang="fr-CA" sz="3200" b="0" dirty="0">
                <a:solidFill>
                  <a:schemeClr val="tx1"/>
                </a:solidFill>
                <a:highlight>
                  <a:srgbClr val="FBFBFB"/>
                </a:highlight>
                <a:latin typeface="+mn-lt"/>
              </a:rPr>
              <a:t>est-ce que vos enfants requièrent?</a:t>
            </a:r>
          </a:p>
          <a:p>
            <a:pPr marL="342900" indent="-342900">
              <a:lnSpc>
                <a:spcPct val="108000"/>
              </a:lnSpc>
              <a:spcBef>
                <a:spcPts val="1000"/>
              </a:spcBef>
              <a:buFont typeface="Arial" panose="020B0604020202020204" pitchFamily="34" charset="0"/>
              <a:buChar char="•"/>
            </a:pPr>
            <a:r>
              <a:rPr lang="fr-CA" sz="3200" b="0" dirty="0">
                <a:solidFill>
                  <a:schemeClr val="tx1"/>
                </a:solidFill>
                <a:highlight>
                  <a:srgbClr val="FBFBFB"/>
                </a:highlight>
                <a:latin typeface="+mn-lt"/>
              </a:rPr>
              <a:t>Quel(s) domaine(s) vont nécessiter des </a:t>
            </a:r>
            <a:r>
              <a:rPr lang="fr-CA" sz="3200" dirty="0">
                <a:solidFill>
                  <a:schemeClr val="tx1"/>
                </a:solidFill>
                <a:highlight>
                  <a:srgbClr val="FBFBFB"/>
                </a:highlight>
                <a:latin typeface="+mn-lt"/>
              </a:rPr>
              <a:t>stratégies et une concentration intentionnelles</a:t>
            </a:r>
            <a:r>
              <a:rPr lang="fr-CA" sz="3200" b="0" dirty="0">
                <a:solidFill>
                  <a:schemeClr val="tx1"/>
                </a:solidFill>
                <a:highlight>
                  <a:srgbClr val="FBFBFB"/>
                </a:highlight>
                <a:latin typeface="+mn-lt"/>
              </a:rPr>
              <a:t>?</a:t>
            </a:r>
          </a:p>
          <a:p>
            <a:pPr marL="342900" indent="-342900">
              <a:lnSpc>
                <a:spcPct val="108000"/>
              </a:lnSpc>
              <a:spcBef>
                <a:spcPts val="1000"/>
              </a:spcBef>
              <a:buFont typeface="Arial" panose="020B0604020202020204" pitchFamily="34" charset="0"/>
              <a:buChar char="•"/>
            </a:pPr>
            <a:r>
              <a:rPr lang="fr-CA" sz="3200" b="0" dirty="0">
                <a:solidFill>
                  <a:schemeClr val="tx1"/>
                </a:solidFill>
                <a:highlight>
                  <a:srgbClr val="FBFBFB"/>
                </a:highlight>
                <a:latin typeface="+mn-lt"/>
              </a:rPr>
              <a:t>Comment </a:t>
            </a:r>
            <a:r>
              <a:rPr lang="fr-CA" sz="3200" dirty="0">
                <a:solidFill>
                  <a:schemeClr val="tx1"/>
                </a:solidFill>
                <a:highlight>
                  <a:srgbClr val="FBFBFB"/>
                </a:highlight>
                <a:latin typeface="+mn-lt"/>
              </a:rPr>
              <a:t>les forces des enfants pourront-elles les aider </a:t>
            </a:r>
            <a:r>
              <a:rPr lang="fr-CA" sz="3200" b="0" dirty="0">
                <a:solidFill>
                  <a:schemeClr val="tx1"/>
                </a:solidFill>
                <a:highlight>
                  <a:srgbClr val="FBFBFB"/>
                </a:highlight>
                <a:latin typeface="+mn-lt"/>
              </a:rPr>
              <a:t>dans d’autres domaines?</a:t>
            </a:r>
          </a:p>
        </p:txBody>
      </p:sp>
    </p:spTree>
    <p:extLst>
      <p:ext uri="{BB962C8B-B14F-4D97-AF65-F5344CB8AC3E}">
        <p14:creationId xmlns:p14="http://schemas.microsoft.com/office/powerpoint/2010/main" val="818804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6986188C-F28B-47F1-A05A-994D3EA8593A}" vid="{C4FCD4B9-EDA5-4304-8E6C-4598BB9331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4830</TotalTime>
  <Words>1849</Words>
  <Application>Microsoft Office PowerPoint</Application>
  <PresentationFormat>Widescreen</PresentationFormat>
  <Paragraphs>146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Agir en fonction des résultats  l’ÉPE-AD  </vt:lpstr>
      <vt:lpstr>PowerPoint Presentation</vt:lpstr>
      <vt:lpstr>Calcul des scores</vt:lpstr>
      <vt:lpstr>Appuis à offrir selon les résultats des enfants</vt:lpstr>
      <vt:lpstr>Appui axé sur les résultats de l’enfant</vt:lpstr>
      <vt:lpstr>Le regroupement pour la différenciation pédagogique</vt:lpstr>
      <vt:lpstr>Le regroupement pour la différenciation pédagogique </vt:lpstr>
      <vt:lpstr>Agir en fonction des résultats </vt:lpstr>
      <vt:lpstr>PowerPoint Presentation</vt:lpstr>
      <vt:lpstr>Appuis d’autres membres du personnel  </vt:lpstr>
      <vt:lpstr>Fournitures et environnement</vt:lpstr>
      <vt:lpstr>Plan d’accompagnement des enfants</vt:lpstr>
      <vt:lpstr>PowerPoint Presentation</vt:lpstr>
      <vt:lpstr>Stratégies pédagogiques</vt:lpstr>
      <vt:lpstr>PowerPoint Presentation</vt:lpstr>
      <vt:lpstr>Points clés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Years Evaluation Direct Assessment (EYE-DA)</dc:title>
  <dc:creator>Stephanie Guignion</dc:creator>
  <cp:lastModifiedBy>Stephanie Guignion</cp:lastModifiedBy>
  <cp:revision>190</cp:revision>
  <dcterms:created xsi:type="dcterms:W3CDTF">2018-11-09T17:29:32Z</dcterms:created>
  <dcterms:modified xsi:type="dcterms:W3CDTF">2022-09-01T14:00:26Z</dcterms:modified>
</cp:coreProperties>
</file>