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20"/>
  </p:notesMasterIdLst>
  <p:sldIdLst>
    <p:sldId id="1618" r:id="rId5"/>
    <p:sldId id="331" r:id="rId6"/>
    <p:sldId id="1261" r:id="rId7"/>
    <p:sldId id="1614" r:id="rId8"/>
    <p:sldId id="1615" r:id="rId9"/>
    <p:sldId id="1616" r:id="rId10"/>
    <p:sldId id="1619" r:id="rId11"/>
    <p:sldId id="1602" r:id="rId12"/>
    <p:sldId id="1304" r:id="rId13"/>
    <p:sldId id="1601" r:id="rId14"/>
    <p:sldId id="1603" r:id="rId15"/>
    <p:sldId id="1617" r:id="rId16"/>
    <p:sldId id="1612" r:id="rId17"/>
    <p:sldId id="1613" r:id="rId18"/>
    <p:sldId id="39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Guignion" initials="SG" lastIdx="9" clrIdx="0">
    <p:extLst>
      <p:ext uri="{19B8F6BF-5375-455C-9EA6-DF929625EA0E}">
        <p15:presenceInfo xmlns:p15="http://schemas.microsoft.com/office/powerpoint/2012/main" userId="Stephanie Guigni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445"/>
    <a:srgbClr val="FF0000"/>
    <a:srgbClr val="FEC116"/>
    <a:srgbClr val="D4D828"/>
    <a:srgbClr val="FFFF00"/>
    <a:srgbClr val="0066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0508" autoAdjust="0"/>
  </p:normalViewPr>
  <p:slideViewPr>
    <p:cSldViewPr snapToGrid="0">
      <p:cViewPr varScale="1">
        <p:scale>
          <a:sx n="89" d="100"/>
          <a:sy n="89" d="100"/>
        </p:scale>
        <p:origin x="1260" y="84"/>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7AAF8-295C-4C91-97E1-0696F86232BB}" type="datetimeFigureOut">
              <a:rPr lang="en-CA" smtClean="0"/>
              <a:t>2026-01-05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6CF4B-5407-4BFC-AE0E-D28A4C53881C}" type="slidenum">
              <a:rPr lang="en-CA" smtClean="0"/>
              <a:t>‹#›</a:t>
            </a:fld>
            <a:endParaRPr lang="en-CA"/>
          </a:p>
        </p:txBody>
      </p:sp>
    </p:spTree>
    <p:extLst>
      <p:ext uri="{BB962C8B-B14F-4D97-AF65-F5344CB8AC3E}">
        <p14:creationId xmlns:p14="http://schemas.microsoft.com/office/powerpoint/2010/main" val="348370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a:t>
            </a:r>
            <a:r>
              <a:rPr lang="fr-FR" baseline="0" dirty="0"/>
              <a:t>ienvenue à c</a:t>
            </a:r>
            <a:r>
              <a:rPr lang="fr-FR" dirty="0"/>
              <a:t>ette formation</a:t>
            </a:r>
            <a:r>
              <a:rPr lang="fr-FR" baseline="0" dirty="0"/>
              <a:t> </a:t>
            </a:r>
            <a:r>
              <a:rPr lang="fr-FR" dirty="0"/>
              <a:t>sur</a:t>
            </a:r>
            <a:r>
              <a:rPr lang="fr-FR" baseline="0" dirty="0"/>
              <a:t> l’Évaluation de la petite enfance- Appréciation directe.</a:t>
            </a:r>
            <a:endParaRPr lang="en-US"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764DB-2342-4846-8B68-51C5FCCA0ED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876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Nous avons adopté la métaphore de feux de circulation pour aider aux enseignantes comme vous et les familles à bien comprendre le sens des résultats </a:t>
            </a:r>
            <a:r>
              <a:rPr lang="fr-FR" noProof="0" dirty="0" err="1"/>
              <a:t>chromocodés</a:t>
            </a:r>
            <a:r>
              <a:rPr lang="fr-FR" noProof="0" dirty="0"/>
              <a:t>. </a:t>
            </a:r>
          </a:p>
          <a:p>
            <a:endParaRPr lang="en-CA" noProof="0" dirty="0"/>
          </a:p>
        </p:txBody>
      </p:sp>
      <p:sp>
        <p:nvSpPr>
          <p:cNvPr id="4" name="Slide Number Placeholder 3"/>
          <p:cNvSpPr>
            <a:spLocks noGrp="1"/>
          </p:cNvSpPr>
          <p:nvPr>
            <p:ph type="sldNum" sz="quarter" idx="5"/>
          </p:nvPr>
        </p:nvSpPr>
        <p:spPr/>
        <p:txBody>
          <a:bodyPr/>
          <a:lstStyle/>
          <a:p>
            <a:fld id="{AFF764DB-2342-4846-8B68-51C5FCCA0EDA}" type="slidenum">
              <a:rPr lang="en-CA" smtClean="0"/>
              <a:t>10</a:t>
            </a:fld>
            <a:endParaRPr lang="en-CA"/>
          </a:p>
        </p:txBody>
      </p:sp>
    </p:spTree>
    <p:extLst>
      <p:ext uri="{BB962C8B-B14F-4D97-AF65-F5344CB8AC3E}">
        <p14:creationId xmlns:p14="http://schemas.microsoft.com/office/powerpoint/2010/main" val="1619939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buFont typeface="Arial" panose="020B0604020202020204" pitchFamily="34" charset="0"/>
              <a:buNone/>
            </a:pPr>
            <a:r>
              <a:rPr lang="fr-CA" sz="1200" dirty="0">
                <a:solidFill>
                  <a:schemeClr val="tx1"/>
                </a:solidFill>
                <a:latin typeface="+mn-lt"/>
              </a:rPr>
              <a:t>Des diagrammes circulaires, graphiques à barres et fichiers Excel sont aussi disponibles pour chaque classe dans la section </a:t>
            </a:r>
            <a:r>
              <a:rPr lang="fr-CA" sz="1200" b="1" dirty="0">
                <a:solidFill>
                  <a:schemeClr val="tx1"/>
                </a:solidFill>
                <a:latin typeface="+mn-lt"/>
              </a:rPr>
              <a:t>Affichage des résultats</a:t>
            </a:r>
            <a:r>
              <a:rPr lang="fr-CA" sz="1200" dirty="0">
                <a:solidFill>
                  <a:schemeClr val="tx1"/>
                </a:solidFill>
                <a:latin typeface="+mn-lt"/>
              </a:rPr>
              <a:t> du site de saisie des données.</a:t>
            </a:r>
          </a:p>
          <a:p>
            <a:pPr marL="0" indent="0">
              <a:spcBef>
                <a:spcPts val="0"/>
              </a:spcBef>
              <a:spcAft>
                <a:spcPts val="1200"/>
              </a:spcAft>
              <a:buFont typeface="Arial" panose="020B0604020202020204" pitchFamily="34" charset="0"/>
              <a:buNone/>
            </a:pPr>
            <a:r>
              <a:rPr lang="fr-CA" sz="1200" dirty="0"/>
              <a:t>Ces rapports sont mis à jour en temps réel; aussitôt que vous ajoutez des données au niveau des enfants et que les rapports sont générés, ces graphiques et tableaux sont mis à jour dans le système aussi. Ils peuvent être sauvegardés, téléchargés et imprimés.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noProof="0" dirty="0">
              <a:solidFill>
                <a:srgbClr val="6B6B6B"/>
              </a:solidFill>
              <a:latin typeface="Calibri" panose="020F0502020204030204" pitchFamily="34" charset="0"/>
              <a:ea typeface="+mn-ea"/>
              <a:cs typeface="Calibri" panose="020F0502020204030204" pitchFamily="34" charset="0"/>
              <a:sym typeface="Calibri"/>
            </a:endParaRPr>
          </a:p>
        </p:txBody>
      </p:sp>
      <p:sp>
        <p:nvSpPr>
          <p:cNvPr id="4" name="Slide Number Placeholder 3"/>
          <p:cNvSpPr>
            <a:spLocks noGrp="1"/>
          </p:cNvSpPr>
          <p:nvPr>
            <p:ph type="sldNum" sz="quarter" idx="5"/>
          </p:nvPr>
        </p:nvSpPr>
        <p:spPr/>
        <p:txBody>
          <a:bodyPr/>
          <a:lstStyle/>
          <a:p>
            <a:fld id="{AFF764DB-2342-4846-8B68-51C5FCCA0EDA}" type="slidenum">
              <a:rPr lang="en-CA" smtClean="0"/>
              <a:t>11</a:t>
            </a:fld>
            <a:endParaRPr lang="en-CA"/>
          </a:p>
        </p:txBody>
      </p:sp>
    </p:spTree>
    <p:extLst>
      <p:ext uri="{BB962C8B-B14F-4D97-AF65-F5344CB8AC3E}">
        <p14:creationId xmlns:p14="http://schemas.microsoft.com/office/powerpoint/2010/main" val="159135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dirty="0"/>
              <a:t>Ce graphique vous permet de voir les résultats pour la classe entière et de rapidement identifier les forces et les vulnérabilités de la classe, en gros.</a:t>
            </a:r>
          </a:p>
          <a:p>
            <a:endParaRPr lang="fr-CA" sz="1200" dirty="0"/>
          </a:p>
          <a:p>
            <a:r>
              <a:rPr lang="fr-CA" sz="1200" dirty="0"/>
              <a:t>Si on regarde aux résultats du graphique à barre qui figure ici, nous voyons qu’en général, le domaine de motricité globale est une force pour la classe mais que plusieurs enfants de cette classe bénéficieraient davantage d’expériences dans les trois premiers domaines.</a:t>
            </a:r>
          </a:p>
          <a:p>
            <a:endParaRPr lang="en-CA" dirty="0"/>
          </a:p>
        </p:txBody>
      </p:sp>
      <p:sp>
        <p:nvSpPr>
          <p:cNvPr id="4" name="Slide Number Placeholder 3"/>
          <p:cNvSpPr>
            <a:spLocks noGrp="1"/>
          </p:cNvSpPr>
          <p:nvPr>
            <p:ph type="sldNum" sz="quarter" idx="5"/>
          </p:nvPr>
        </p:nvSpPr>
        <p:spPr/>
        <p:txBody>
          <a:bodyPr/>
          <a:lstStyle/>
          <a:p>
            <a:fld id="{F226CF4B-5407-4BFC-AE0E-D28A4C53881C}" type="slidenum">
              <a:rPr lang="en-CA" smtClean="0"/>
              <a:t>12</a:t>
            </a:fld>
            <a:endParaRPr lang="en-CA"/>
          </a:p>
        </p:txBody>
      </p:sp>
    </p:spTree>
    <p:extLst>
      <p:ext uri="{BB962C8B-B14F-4D97-AF65-F5344CB8AC3E}">
        <p14:creationId xmlns:p14="http://schemas.microsoft.com/office/powerpoint/2010/main" val="838049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dirty="0"/>
              <a:t>Les diagrammes circulaires présentent la même information que les graphiques à barres, mais en pourcentages. </a:t>
            </a:r>
          </a:p>
          <a:p>
            <a:endParaRPr lang="fr-CA" sz="1200" dirty="0"/>
          </a:p>
          <a:p>
            <a:r>
              <a:rPr lang="fr-CA" sz="1200" dirty="0"/>
              <a:t>En regardant à ces diagrammes, on voit qu’on devra surtout travailler sur les trois premiers domaines avec les enfants.</a:t>
            </a:r>
          </a:p>
          <a:p>
            <a:endParaRPr lang="en-CA" dirty="0"/>
          </a:p>
        </p:txBody>
      </p:sp>
      <p:sp>
        <p:nvSpPr>
          <p:cNvPr id="4" name="Slide Number Placeholder 3"/>
          <p:cNvSpPr>
            <a:spLocks noGrp="1"/>
          </p:cNvSpPr>
          <p:nvPr>
            <p:ph type="sldNum" sz="quarter" idx="5"/>
          </p:nvPr>
        </p:nvSpPr>
        <p:spPr/>
        <p:txBody>
          <a:bodyPr/>
          <a:lstStyle/>
          <a:p>
            <a:fld id="{F226CF4B-5407-4BFC-AE0E-D28A4C53881C}" type="slidenum">
              <a:rPr lang="en-CA" smtClean="0"/>
              <a:t>13</a:t>
            </a:fld>
            <a:endParaRPr lang="en-CA"/>
          </a:p>
        </p:txBody>
      </p:sp>
    </p:spTree>
    <p:extLst>
      <p:ext uri="{BB962C8B-B14F-4D97-AF65-F5344CB8AC3E}">
        <p14:creationId xmlns:p14="http://schemas.microsoft.com/office/powerpoint/2010/main" val="1888355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226CF4B-5407-4BFC-AE0E-D28A4C53881C}" type="slidenum">
              <a:rPr lang="en-CA" smtClean="0"/>
              <a:t>14</a:t>
            </a:fld>
            <a:endParaRPr lang="en-CA"/>
          </a:p>
        </p:txBody>
      </p:sp>
    </p:spTree>
    <p:extLst>
      <p:ext uri="{BB962C8B-B14F-4D97-AF65-F5344CB8AC3E}">
        <p14:creationId xmlns:p14="http://schemas.microsoft.com/office/powerpoint/2010/main" val="562124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141484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Qu’allons-nous apprendre?</a:t>
            </a:r>
          </a:p>
          <a:p>
            <a:endParaRPr lang="fr-FR" dirty="0"/>
          </a:p>
          <a:p>
            <a:pPr marL="171450" indent="-171450">
              <a:buFont typeface="Arial" panose="020B0604020202020204" pitchFamily="34" charset="0"/>
              <a:buChar char="•"/>
            </a:pPr>
            <a:r>
              <a:rPr lang="fr-FR" dirty="0"/>
              <a:t>Comment interpréter les résultats de l’ÉPE-AD</a:t>
            </a:r>
          </a:p>
          <a:p>
            <a:pPr marL="171450" indent="-171450">
              <a:buFont typeface="Arial" panose="020B0604020202020204" pitchFamily="34" charset="0"/>
              <a:buChar char="•"/>
            </a:pPr>
            <a:r>
              <a:rPr lang="fr-FR" dirty="0"/>
              <a:t>Comment les scores des domaines sont calculés</a:t>
            </a:r>
          </a:p>
          <a:p>
            <a:pPr marL="171450" indent="-171450">
              <a:buFont typeface="Arial" panose="020B0604020202020204" pitchFamily="34" charset="0"/>
              <a:buChar char="•"/>
            </a:pPr>
            <a:r>
              <a:rPr lang="fr-FR" dirty="0"/>
              <a:t>Caractéristiques des rapports des enfants</a:t>
            </a:r>
          </a:p>
          <a:p>
            <a:pPr marL="171450" indent="-171450">
              <a:buFont typeface="Arial" panose="020B0604020202020204" pitchFamily="34" charset="0"/>
              <a:buChar char="•"/>
            </a:pPr>
            <a:r>
              <a:rPr lang="fr-FR" dirty="0"/>
              <a:t>Survol des diagrammes circulaires, des graphiques à barres et des fichiers Excel</a:t>
            </a:r>
          </a:p>
          <a:p>
            <a:endParaRPr lang="en-CA" dirty="0"/>
          </a:p>
        </p:txBody>
      </p:sp>
      <p:sp>
        <p:nvSpPr>
          <p:cNvPr id="4" name="Slide Number Placeholder 3"/>
          <p:cNvSpPr>
            <a:spLocks noGrp="1"/>
          </p:cNvSpPr>
          <p:nvPr>
            <p:ph type="sldNum" sz="quarter" idx="10"/>
          </p:nvPr>
        </p:nvSpPr>
        <p:spPr/>
        <p:txBody>
          <a:bodyPr/>
          <a:lstStyle/>
          <a:p>
            <a:fld id="{5C1C2D77-D93C-4EA2-A6A6-B7B0F67235B9}" type="slidenum">
              <a:rPr lang="en-US" smtClean="0"/>
              <a:t>2</a:t>
            </a:fld>
            <a:endParaRPr lang="en-US"/>
          </a:p>
        </p:txBody>
      </p:sp>
    </p:spTree>
    <p:extLst>
      <p:ext uri="{BB962C8B-B14F-4D97-AF65-F5344CB8AC3E}">
        <p14:creationId xmlns:p14="http://schemas.microsoft.com/office/powerpoint/2010/main" val="105154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52946" fontAlgn="base">
              <a:lnSpc>
                <a:spcPct val="90000"/>
              </a:lnSpc>
              <a:spcBef>
                <a:spcPts val="600"/>
              </a:spcBef>
              <a:spcAft>
                <a:spcPct val="0"/>
              </a:spcAft>
              <a:defRPr/>
            </a:pPr>
            <a:r>
              <a:rPr lang="fr-FR" sz="1900" dirty="0">
                <a:solidFill>
                  <a:srgbClr val="333333"/>
                </a:solidFill>
              </a:rPr>
              <a:t>L’ÉPE-AD évalue des aspects du développement chez les jeunes enfants dans quatre domaines étroitement liés au habiletés précoces de lecture et à la réussite des enfants en milieu scolaire.</a:t>
            </a:r>
          </a:p>
          <a:p>
            <a:pPr defTabSz="1752946" fontAlgn="base">
              <a:lnSpc>
                <a:spcPct val="90000"/>
              </a:lnSpc>
              <a:spcBef>
                <a:spcPts val="600"/>
              </a:spcBef>
              <a:spcAft>
                <a:spcPct val="0"/>
              </a:spcAft>
              <a:defRPr/>
            </a:pPr>
            <a:r>
              <a:rPr lang="fr-FR" sz="1900" dirty="0">
                <a:solidFill>
                  <a:srgbClr val="333333"/>
                </a:solidFill>
              </a:rPr>
              <a:t>Conscience de soi et de son environnement</a:t>
            </a:r>
          </a:p>
          <a:p>
            <a:pPr defTabSz="1752946" fontAlgn="base">
              <a:lnSpc>
                <a:spcPct val="90000"/>
              </a:lnSpc>
              <a:spcBef>
                <a:spcPts val="600"/>
              </a:spcBef>
              <a:spcAft>
                <a:spcPct val="0"/>
              </a:spcAft>
              <a:defRPr/>
            </a:pPr>
            <a:r>
              <a:rPr lang="fr-FR" sz="1900" dirty="0">
                <a:solidFill>
                  <a:srgbClr val="333333"/>
                </a:solidFill>
              </a:rPr>
              <a:t>Habiletés cognitives</a:t>
            </a:r>
          </a:p>
          <a:p>
            <a:pPr defTabSz="1752946" fontAlgn="base">
              <a:lnSpc>
                <a:spcPct val="90000"/>
              </a:lnSpc>
              <a:spcBef>
                <a:spcPts val="600"/>
              </a:spcBef>
              <a:spcAft>
                <a:spcPct val="0"/>
              </a:spcAft>
              <a:defRPr/>
            </a:pPr>
            <a:r>
              <a:rPr lang="fr-FR" sz="1900" dirty="0">
                <a:solidFill>
                  <a:srgbClr val="333333"/>
                </a:solidFill>
              </a:rPr>
              <a:t>Langue et communication</a:t>
            </a:r>
          </a:p>
          <a:p>
            <a:pPr defTabSz="1752946" fontAlgn="base">
              <a:lnSpc>
                <a:spcPct val="90000"/>
              </a:lnSpc>
              <a:spcBef>
                <a:spcPts val="600"/>
              </a:spcBef>
              <a:spcAft>
                <a:spcPct val="0"/>
              </a:spcAft>
              <a:defRPr/>
            </a:pPr>
            <a:r>
              <a:rPr lang="fr-FR" sz="1900" dirty="0">
                <a:solidFill>
                  <a:srgbClr val="333333"/>
                </a:solidFill>
              </a:rPr>
              <a:t>Développement physique</a:t>
            </a:r>
          </a:p>
          <a:p>
            <a:pPr defTabSz="1752946" fontAlgn="base">
              <a:lnSpc>
                <a:spcPct val="90000"/>
              </a:lnSpc>
              <a:spcBef>
                <a:spcPts val="600"/>
              </a:spcBef>
              <a:spcAft>
                <a:spcPct val="0"/>
              </a:spcAft>
              <a:defRPr/>
            </a:pPr>
            <a:endParaRPr lang="en-US" sz="1900" dirty="0">
              <a:solidFill>
                <a:srgbClr val="333333"/>
              </a:solidFill>
            </a:endParaRPr>
          </a:p>
          <a:p>
            <a:pPr marL="337808" indent="-337808" defTabSz="1752946" fontAlgn="base">
              <a:lnSpc>
                <a:spcPct val="90000"/>
              </a:lnSpc>
              <a:spcBef>
                <a:spcPts val="600"/>
              </a:spcBef>
              <a:spcAft>
                <a:spcPct val="0"/>
              </a:spcAft>
              <a:buFont typeface="Arial" panose="020B0604020202020204" pitchFamily="34" charset="0"/>
              <a:buChar char="•"/>
              <a:defRPr/>
            </a:pPr>
            <a:endParaRPr lang="en-US" dirty="0">
              <a:solidFill>
                <a:srgbClr val="333333"/>
              </a:solidFill>
            </a:endParaRPr>
          </a:p>
        </p:txBody>
      </p:sp>
      <p:sp>
        <p:nvSpPr>
          <p:cNvPr id="4" name="Slide Number Placeholder 3"/>
          <p:cNvSpPr>
            <a:spLocks noGrp="1"/>
          </p:cNvSpPr>
          <p:nvPr>
            <p:ph type="sldNum" sz="quarter" idx="10"/>
          </p:nvPr>
        </p:nvSpPr>
        <p:spPr/>
        <p:txBody>
          <a:bodyPr/>
          <a:lstStyle/>
          <a:p>
            <a:pPr defTabSz="1752946">
              <a:defRPr/>
            </a:pPr>
            <a:fld id="{AEB014AA-E7B7-43B1-85C5-82B90081F3EA}" type="slidenum">
              <a:rPr lang="fr-CA">
                <a:solidFill>
                  <a:prstClr val="black"/>
                </a:solidFill>
                <a:latin typeface="Calibri"/>
              </a:rPr>
              <a:pPr defTabSz="1752946">
                <a:defRPr/>
              </a:pPr>
              <a:t>3</a:t>
            </a:fld>
            <a:endParaRPr lang="fr-CA">
              <a:solidFill>
                <a:prstClr val="black"/>
              </a:solidFill>
              <a:latin typeface="Calibri"/>
            </a:endParaRPr>
          </a:p>
        </p:txBody>
      </p:sp>
    </p:spTree>
    <p:extLst>
      <p:ext uri="{BB962C8B-B14F-4D97-AF65-F5344CB8AC3E}">
        <p14:creationId xmlns:p14="http://schemas.microsoft.com/office/powerpoint/2010/main" val="343734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discussions avec les familles des enfants et votre équipe multidisciplinaire sont alimentées par les infos qu’on recueille sur les forces, habiletés et domaines qui nécessitent plus d’expériences. Cela vous permet de planifier des activités de niveau de développement approprié pour promouvoir un apprentissage plus approfondi.</a:t>
            </a:r>
          </a:p>
          <a:p>
            <a:endParaRPr lang="en-CA" dirty="0"/>
          </a:p>
        </p:txBody>
      </p:sp>
      <p:sp>
        <p:nvSpPr>
          <p:cNvPr id="4" name="Slide Number Placeholder 3"/>
          <p:cNvSpPr>
            <a:spLocks noGrp="1"/>
          </p:cNvSpPr>
          <p:nvPr>
            <p:ph type="sldNum" sz="quarter" idx="5"/>
          </p:nvPr>
        </p:nvSpPr>
        <p:spPr/>
        <p:txBody>
          <a:bodyPr/>
          <a:lstStyle/>
          <a:p>
            <a:fld id="{F226CF4B-5407-4BFC-AE0E-D28A4C53881C}" type="slidenum">
              <a:rPr lang="en-CA" smtClean="0"/>
              <a:t>4</a:t>
            </a:fld>
            <a:endParaRPr lang="en-CA"/>
          </a:p>
        </p:txBody>
      </p:sp>
    </p:spTree>
    <p:extLst>
      <p:ext uri="{BB962C8B-B14F-4D97-AF65-F5344CB8AC3E}">
        <p14:creationId xmlns:p14="http://schemas.microsoft.com/office/powerpoint/2010/main" val="1884322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CA" b="1" dirty="0"/>
              <a:t>Comment est-ce que les scores verts, jaunes et rouges sont déterminés? </a:t>
            </a:r>
          </a:p>
          <a:p>
            <a:pPr marL="0" indent="0">
              <a:buNone/>
            </a:pPr>
            <a:r>
              <a:rPr lang="fr-CA" dirty="0">
                <a:solidFill>
                  <a:schemeClr val="tx1"/>
                </a:solidFill>
              </a:rPr>
              <a:t>On calcule premièrement la moyenne des scores pour chaque domaine, puis ensuite, on accorde un symbole </a:t>
            </a:r>
            <a:r>
              <a:rPr lang="fr-CA" dirty="0" err="1">
                <a:solidFill>
                  <a:schemeClr val="tx1"/>
                </a:solidFill>
              </a:rPr>
              <a:t>chromocodé</a:t>
            </a:r>
            <a:r>
              <a:rPr lang="fr-CA" dirty="0">
                <a:solidFill>
                  <a:schemeClr val="tx1"/>
                </a:solidFill>
              </a:rPr>
              <a:t> de développement vert, jaune ou rouge en fonction de l’âge de l’enfant et ce, en date de l’évaluation. </a:t>
            </a:r>
          </a:p>
          <a:p>
            <a:pPr marL="0" indent="0">
              <a:buNone/>
            </a:pPr>
            <a:r>
              <a:rPr lang="fr-CA" dirty="0">
                <a:solidFill>
                  <a:schemeClr val="tx1"/>
                </a:solidFill>
              </a:rPr>
              <a:t>Chaque domaine a des seuils ou catégories en fonction de l’âge de l’enfant. Ces seuils servent à déterminer si l’enfant est à un niveau approprié, s’il éprouve quelques difficultés ou s’il éprouve des difficultés importantes. </a:t>
            </a:r>
          </a:p>
          <a:p>
            <a:endParaRPr lang="en-CA" dirty="0"/>
          </a:p>
        </p:txBody>
      </p:sp>
      <p:sp>
        <p:nvSpPr>
          <p:cNvPr id="4" name="Slide Number Placeholder 3"/>
          <p:cNvSpPr>
            <a:spLocks noGrp="1"/>
          </p:cNvSpPr>
          <p:nvPr>
            <p:ph type="sldNum" sz="quarter" idx="5"/>
          </p:nvPr>
        </p:nvSpPr>
        <p:spPr/>
        <p:txBody>
          <a:bodyPr/>
          <a:lstStyle/>
          <a:p>
            <a:fld id="{F226CF4B-5407-4BFC-AE0E-D28A4C53881C}" type="slidenum">
              <a:rPr lang="en-CA" smtClean="0"/>
              <a:t>5</a:t>
            </a:fld>
            <a:endParaRPr lang="en-CA"/>
          </a:p>
        </p:txBody>
      </p:sp>
    </p:spTree>
    <p:extLst>
      <p:ext uri="{BB962C8B-B14F-4D97-AF65-F5344CB8AC3E}">
        <p14:creationId xmlns:p14="http://schemas.microsoft.com/office/powerpoint/2010/main" val="123794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CA" b="1" dirty="0">
                <a:solidFill>
                  <a:schemeClr val="tx1"/>
                </a:solidFill>
              </a:rPr>
              <a:t>Comment est-ce que l’âge d’un enfant affecte les résultats?</a:t>
            </a:r>
          </a:p>
          <a:p>
            <a:pPr marL="0" indent="0">
              <a:buNone/>
            </a:pPr>
            <a:r>
              <a:rPr lang="fr-CA" dirty="0">
                <a:solidFill>
                  <a:schemeClr val="tx1"/>
                </a:solidFill>
              </a:rPr>
              <a:t>Des normes basées sur l’âge (pour les enfants de trois à six ans) servent à déterminer les habiletés de lecture précoces pour les quatre domaines de développement. Les normes sont basées sur des tâches adaptées à l’âge tirées de maintes études canadiennes et américaines et alignées avec les résultats d’évaluations internationales. Notre échelle de normalisation se fit sur un échantillon de plus de 6 000 enfants. </a:t>
            </a:r>
          </a:p>
          <a:p>
            <a:endParaRPr lang="en-CA" dirty="0"/>
          </a:p>
        </p:txBody>
      </p:sp>
      <p:sp>
        <p:nvSpPr>
          <p:cNvPr id="4" name="Slide Number Placeholder 3"/>
          <p:cNvSpPr>
            <a:spLocks noGrp="1"/>
          </p:cNvSpPr>
          <p:nvPr>
            <p:ph type="sldNum" sz="quarter" idx="5"/>
          </p:nvPr>
        </p:nvSpPr>
        <p:spPr/>
        <p:txBody>
          <a:bodyPr/>
          <a:lstStyle/>
          <a:p>
            <a:fld id="{F226CF4B-5407-4BFC-AE0E-D28A4C53881C}" type="slidenum">
              <a:rPr lang="en-CA" smtClean="0"/>
              <a:t>6</a:t>
            </a:fld>
            <a:endParaRPr lang="en-CA"/>
          </a:p>
        </p:txBody>
      </p:sp>
    </p:spTree>
    <p:extLst>
      <p:ext uri="{BB962C8B-B14F-4D97-AF65-F5344CB8AC3E}">
        <p14:creationId xmlns:p14="http://schemas.microsoft.com/office/powerpoint/2010/main" val="214869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CA" b="1" dirty="0">
                <a:solidFill>
                  <a:schemeClr val="tx1"/>
                </a:solidFill>
              </a:rPr>
              <a:t>Comment est-ce que l’âge d’un enfant affecte les résultats?</a:t>
            </a:r>
          </a:p>
          <a:p>
            <a:pPr marL="0" indent="0">
              <a:buNone/>
            </a:pPr>
            <a:r>
              <a:rPr lang="fr-CA" dirty="0">
                <a:solidFill>
                  <a:schemeClr val="tx1"/>
                </a:solidFill>
              </a:rPr>
              <a:t>Un enfant plus jeune a des seuils plus bas qu’un enfant plus vieux lorsqu’on détermine si ses scores de domaines sont verts, jaunes ou rouges. En bref, nous avons différents niveaux d’attentes pour les enfants dépendant de leur âge, avec des attentes moins élevées pour les enfants plus jeunes et des attentes plus élevées pour les enfants plus âgés.</a:t>
            </a:r>
          </a:p>
          <a:p>
            <a:endParaRPr lang="en-CA" dirty="0"/>
          </a:p>
        </p:txBody>
      </p:sp>
      <p:sp>
        <p:nvSpPr>
          <p:cNvPr id="4" name="Slide Number Placeholder 3"/>
          <p:cNvSpPr>
            <a:spLocks noGrp="1"/>
          </p:cNvSpPr>
          <p:nvPr>
            <p:ph type="sldNum" sz="quarter" idx="5"/>
          </p:nvPr>
        </p:nvSpPr>
        <p:spPr/>
        <p:txBody>
          <a:bodyPr/>
          <a:lstStyle/>
          <a:p>
            <a:fld id="{F226CF4B-5407-4BFC-AE0E-D28A4C53881C}" type="slidenum">
              <a:rPr lang="en-CA" smtClean="0"/>
              <a:t>7</a:t>
            </a:fld>
            <a:endParaRPr lang="en-CA"/>
          </a:p>
        </p:txBody>
      </p:sp>
    </p:spTree>
    <p:extLst>
      <p:ext uri="{BB962C8B-B14F-4D97-AF65-F5344CB8AC3E}">
        <p14:creationId xmlns:p14="http://schemas.microsoft.com/office/powerpoint/2010/main" val="785862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Les rapports des enfants sont disponibles immédiatement après avoir cliqué sur Générez un rapport sur le site de saisie des données en ligne.</a:t>
            </a:r>
          </a:p>
          <a:p>
            <a:r>
              <a:rPr lang="fr-FR" b="0" dirty="0"/>
              <a:t>Pour chacun des domaines, on a inclus :</a:t>
            </a:r>
          </a:p>
          <a:p>
            <a:r>
              <a:rPr lang="fr-FR" b="0" dirty="0"/>
              <a:t>une photo descriptive;</a:t>
            </a:r>
          </a:p>
          <a:p>
            <a:r>
              <a:rPr lang="fr-FR" b="0" dirty="0"/>
              <a:t>une explication du domaine et des exemples d’habiletés applicables et </a:t>
            </a:r>
          </a:p>
          <a:p>
            <a:r>
              <a:rPr lang="fr-FR" b="0" dirty="0"/>
              <a:t>un résultat </a:t>
            </a:r>
            <a:r>
              <a:rPr lang="fr-FR" b="0" dirty="0" err="1"/>
              <a:t>chromocodé</a:t>
            </a:r>
            <a:r>
              <a:rPr lang="fr-FR" b="0" dirty="0"/>
              <a:t>.</a:t>
            </a:r>
          </a:p>
          <a:p>
            <a:r>
              <a:rPr lang="fr-FR" b="0" dirty="0"/>
              <a:t>Une explication des résultats </a:t>
            </a:r>
            <a:r>
              <a:rPr lang="fr-FR" b="0" dirty="0" err="1"/>
              <a:t>chromocodés</a:t>
            </a:r>
            <a:r>
              <a:rPr lang="fr-FR" b="0" dirty="0"/>
              <a:t> figure au bas de la page.</a:t>
            </a:r>
          </a:p>
          <a:p>
            <a:endParaRPr lang="en-CA" b="0" dirty="0"/>
          </a:p>
        </p:txBody>
      </p:sp>
      <p:sp>
        <p:nvSpPr>
          <p:cNvPr id="4" name="Slide Number Placeholder 3"/>
          <p:cNvSpPr>
            <a:spLocks noGrp="1"/>
          </p:cNvSpPr>
          <p:nvPr>
            <p:ph type="sldNum" sz="quarter" idx="5"/>
          </p:nvPr>
        </p:nvSpPr>
        <p:spPr/>
        <p:txBody>
          <a:bodyPr/>
          <a:lstStyle/>
          <a:p>
            <a:fld id="{AFF764DB-2342-4846-8B68-51C5FCCA0EDA}" type="slidenum">
              <a:rPr lang="en-CA" smtClean="0"/>
              <a:t>8</a:t>
            </a:fld>
            <a:endParaRPr lang="en-CA"/>
          </a:p>
        </p:txBody>
      </p:sp>
    </p:spTree>
    <p:extLst>
      <p:ext uri="{BB962C8B-B14F-4D97-AF65-F5344CB8AC3E}">
        <p14:creationId xmlns:p14="http://schemas.microsoft.com/office/powerpoint/2010/main" val="2936322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20261">
              <a:defRPr/>
            </a:pPr>
            <a:r>
              <a:rPr lang="fr-FR" sz="1900" dirty="0"/>
              <a:t>Les rapports des enfants sont parfaits pour partager avec les familles, les autres enseignantes et les membres de votre équipe multidisciplinaire. </a:t>
            </a:r>
          </a:p>
          <a:p>
            <a:pPr defTabSz="1720261">
              <a:defRPr/>
            </a:pPr>
            <a:r>
              <a:rPr lang="fr-FR" sz="1900" dirty="0"/>
              <a:t>Les rapports de classe sont disponibles en plus de 20 langues. Cela permet à la plupart des familles, qu’importe leur niveau de littératie en français, d’aisément interpréter les résultats des enfants.</a:t>
            </a:r>
          </a:p>
          <a:p>
            <a:pPr defTabSz="1720261">
              <a:defRPr/>
            </a:pPr>
            <a:endParaRPr lang="en-CA" sz="1900" dirty="0"/>
          </a:p>
        </p:txBody>
      </p:sp>
      <p:sp>
        <p:nvSpPr>
          <p:cNvPr id="4" name="Slide Number Placeholder 3"/>
          <p:cNvSpPr>
            <a:spLocks noGrp="1"/>
          </p:cNvSpPr>
          <p:nvPr>
            <p:ph type="sldNum" sz="quarter" idx="10"/>
          </p:nvPr>
        </p:nvSpPr>
        <p:spPr/>
        <p:txBody>
          <a:bodyPr/>
          <a:lstStyle/>
          <a:p>
            <a:pPr defTabSz="1752946">
              <a:defRPr/>
            </a:pPr>
            <a:fld id="{AFF764DB-2342-4846-8B68-51C5FCCA0EDA}" type="slidenum">
              <a:rPr lang="en-CA">
                <a:solidFill>
                  <a:prstClr val="black"/>
                </a:solidFill>
                <a:latin typeface="Calibri"/>
              </a:rPr>
              <a:pPr defTabSz="1752946">
                <a:defRPr/>
              </a:pPr>
              <a:t>9</a:t>
            </a:fld>
            <a:endParaRPr lang="en-CA">
              <a:solidFill>
                <a:prstClr val="black"/>
              </a:solidFill>
              <a:latin typeface="Calibri"/>
            </a:endParaRPr>
          </a:p>
        </p:txBody>
      </p:sp>
    </p:spTree>
    <p:extLst>
      <p:ext uri="{BB962C8B-B14F-4D97-AF65-F5344CB8AC3E}">
        <p14:creationId xmlns:p14="http://schemas.microsoft.com/office/powerpoint/2010/main" val="3807792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p:spTree>
      <p:nvGrpSpPr>
        <p:cNvPr id="1" name="Shape 8"/>
        <p:cNvGrpSpPr/>
        <p:nvPr/>
      </p:nvGrpSpPr>
      <p:grpSpPr>
        <a:xfrm>
          <a:off x="0" y="0"/>
          <a:ext cx="0" cy="0"/>
          <a:chOff x="0" y="0"/>
          <a:chExt cx="0" cy="0"/>
        </a:xfrm>
      </p:grpSpPr>
      <p:sp>
        <p:nvSpPr>
          <p:cNvPr id="9" name="Shape 9"/>
          <p:cNvSpPr txBox="1">
            <a:spLocks noGrp="1"/>
          </p:cNvSpPr>
          <p:nvPr>
            <p:ph type="ctrTitle" hasCustomPrompt="1"/>
          </p:nvPr>
        </p:nvSpPr>
        <p:spPr>
          <a:xfrm>
            <a:off x="949544" y="2846133"/>
            <a:ext cx="8964807" cy="786415"/>
          </a:xfrm>
          <a:prstGeom prst="rect">
            <a:avLst/>
          </a:prstGeom>
        </p:spPr>
        <p:txBody>
          <a:bodyPr lIns="91425" tIns="91425" rIns="91425" bIns="91425" anchor="t" anchorCtr="0"/>
          <a:lstStyle>
            <a:lvl1pPr lvl="0">
              <a:spcBef>
                <a:spcPts val="0"/>
              </a:spcBef>
              <a:buClr>
                <a:srgbClr val="2185C5"/>
              </a:buClr>
              <a:buSzPct val="100000"/>
              <a:defRPr sz="4800">
                <a:solidFill>
                  <a:schemeClr val="accent1"/>
                </a:solidFill>
                <a:latin typeface="+mn-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Presentation Title Page</a:t>
            </a:r>
            <a:endParaRPr dirty="0"/>
          </a:p>
        </p:txBody>
      </p:sp>
      <p:pic>
        <p:nvPicPr>
          <p:cNvPr id="4" name="Picture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0201" y="5869859"/>
            <a:ext cx="2696913" cy="584332"/>
          </a:xfrm>
          <a:prstGeom prst="rect">
            <a:avLst/>
          </a:prstGeom>
        </p:spPr>
      </p:pic>
      <p:sp>
        <p:nvSpPr>
          <p:cNvPr id="6" name="Text Placeholder 5"/>
          <p:cNvSpPr>
            <a:spLocks noGrp="1"/>
          </p:cNvSpPr>
          <p:nvPr>
            <p:ph type="body" sz="quarter" idx="10" hasCustomPrompt="1"/>
          </p:nvPr>
        </p:nvSpPr>
        <p:spPr>
          <a:xfrm>
            <a:off x="949543" y="3711739"/>
            <a:ext cx="8964807" cy="501650"/>
          </a:xfrm>
        </p:spPr>
        <p:txBody>
          <a:bodyPr/>
          <a:lstStyle>
            <a:lvl1pPr marL="0" indent="0">
              <a:buNone/>
              <a:defRPr sz="3200">
                <a:solidFill>
                  <a:srgbClr val="474747"/>
                </a:solidFill>
                <a:latin typeface="+mn-lt"/>
              </a:defRPr>
            </a:lvl1pPr>
            <a:lvl2pPr>
              <a:defRPr/>
            </a:lvl2pPr>
          </a:lstStyle>
          <a:p>
            <a:pPr lvl="0"/>
            <a:r>
              <a:rPr lang="en-CA" dirty="0"/>
              <a:t>Subtitle</a:t>
            </a:r>
          </a:p>
        </p:txBody>
      </p:sp>
      <p:sp>
        <p:nvSpPr>
          <p:cNvPr id="7" name="Shape 31"/>
          <p:cNvSpPr/>
          <p:nvPr/>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2"/>
          <p:cNvSpPr/>
          <p:nvPr/>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0" name="Shape 34"/>
          <p:cNvSpPr/>
          <p:nvPr/>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pic>
        <p:nvPicPr>
          <p:cNvPr id="3" name="Picture 2">
            <a:extLst>
              <a:ext uri="{FF2B5EF4-FFF2-40B4-BE49-F238E27FC236}">
                <a16:creationId xmlns:a16="http://schemas.microsoft.com/office/drawing/2014/main" id="{1C450966-D1EA-47E2-A425-252D7F9ED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43" y="1439992"/>
            <a:ext cx="2871854" cy="837124"/>
          </a:xfrm>
          <a:prstGeom prst="rect">
            <a:avLst/>
          </a:prstGeom>
        </p:spPr>
      </p:pic>
    </p:spTree>
    <p:extLst>
      <p:ext uri="{BB962C8B-B14F-4D97-AF65-F5344CB8AC3E}">
        <p14:creationId xmlns:p14="http://schemas.microsoft.com/office/powerpoint/2010/main" val="388175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Shape 9"/>
          <p:cNvSpPr txBox="1">
            <a:spLocks noGrp="1"/>
          </p:cNvSpPr>
          <p:nvPr>
            <p:ph type="ctrTitle" hasCustomPrompt="1"/>
          </p:nvPr>
        </p:nvSpPr>
        <p:spPr>
          <a:xfrm>
            <a:off x="886837" y="2304789"/>
            <a:ext cx="6955599" cy="1796890"/>
          </a:xfrm>
          <a:prstGeom prst="rect">
            <a:avLst/>
          </a:prstGeom>
        </p:spPr>
        <p:txBody>
          <a:bodyPr lIns="91425" tIns="91425" rIns="91425" bIns="91425" anchor="ctr" anchorCtr="0"/>
          <a:lstStyle>
            <a:lvl1pPr lvl="0">
              <a:lnSpc>
                <a:spcPct val="102000"/>
              </a:lnSpc>
              <a:spcBef>
                <a:spcPts val="0"/>
              </a:spcBef>
              <a:buClr>
                <a:srgbClr val="2185C5"/>
              </a:buClr>
              <a:buSzPct val="100000"/>
              <a:defRPr sz="4800">
                <a:solidFill>
                  <a:schemeClr val="accent1"/>
                </a:solidFill>
                <a:latin typeface="+mn-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Chapter Header</a:t>
            </a:r>
            <a:endParaRPr dirty="0"/>
          </a:p>
        </p:txBody>
      </p:sp>
      <p:grpSp>
        <p:nvGrpSpPr>
          <p:cNvPr id="5" name="Group 4"/>
          <p:cNvGrpSpPr/>
          <p:nvPr/>
        </p:nvGrpSpPr>
        <p:grpSpPr>
          <a:xfrm>
            <a:off x="0" y="4101679"/>
            <a:ext cx="7842436" cy="102899"/>
            <a:chOff x="4349578" y="3579414"/>
            <a:chExt cx="7842436" cy="102899"/>
          </a:xfrm>
        </p:grpSpPr>
        <p:sp>
          <p:nvSpPr>
            <p:cNvPr id="6" name="Shape 31"/>
            <p:cNvSpPr/>
            <p:nvPr/>
          </p:nvSpPr>
          <p:spPr>
            <a:xfrm>
              <a:off x="980848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grpSp>
      <p:grpSp>
        <p:nvGrpSpPr>
          <p:cNvPr id="9" name="Group 8">
            <a:extLst>
              <a:ext uri="{FF2B5EF4-FFF2-40B4-BE49-F238E27FC236}">
                <a16:creationId xmlns:a16="http://schemas.microsoft.com/office/drawing/2014/main" id="{68FB771B-1399-4959-A8AE-AC20B3A7BAC9}"/>
              </a:ext>
            </a:extLst>
          </p:cNvPr>
          <p:cNvGrpSpPr/>
          <p:nvPr userDrawn="1"/>
        </p:nvGrpSpPr>
        <p:grpSpPr>
          <a:xfrm>
            <a:off x="0" y="4101679"/>
            <a:ext cx="7842436" cy="102899"/>
            <a:chOff x="4349578" y="3579414"/>
            <a:chExt cx="7842436" cy="102899"/>
          </a:xfrm>
        </p:grpSpPr>
        <p:sp>
          <p:nvSpPr>
            <p:cNvPr id="10" name="Shape 31">
              <a:extLst>
                <a:ext uri="{FF2B5EF4-FFF2-40B4-BE49-F238E27FC236}">
                  <a16:creationId xmlns:a16="http://schemas.microsoft.com/office/drawing/2014/main" id="{CADCA904-03D1-431E-9F67-D876970DD9DB}"/>
                </a:ext>
              </a:extLst>
            </p:cNvPr>
            <p:cNvSpPr/>
            <p:nvPr/>
          </p:nvSpPr>
          <p:spPr>
            <a:xfrm>
              <a:off x="980848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1" name="Shape 32">
              <a:extLst>
                <a:ext uri="{FF2B5EF4-FFF2-40B4-BE49-F238E27FC236}">
                  <a16:creationId xmlns:a16="http://schemas.microsoft.com/office/drawing/2014/main" id="{7E315703-0BFE-4628-8F00-880C7516BBF9}"/>
                </a:ext>
              </a:extLst>
            </p:cNvPr>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2" name="Shape 34">
              <a:extLst>
                <a:ext uri="{FF2B5EF4-FFF2-40B4-BE49-F238E27FC236}">
                  <a16:creationId xmlns:a16="http://schemas.microsoft.com/office/drawing/2014/main" id="{04F2CB3C-C8CD-4BFF-B1DA-DE87F05A6A21}"/>
                </a:ext>
              </a:extLst>
            </p:cNvPr>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403706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lnSpc>
                <a:spcPct val="102000"/>
              </a:lnSpc>
              <a:defRPr>
                <a:solidFill>
                  <a:schemeClr val="accent1"/>
                </a:solidFill>
                <a:latin typeface="+mn-lt"/>
              </a:defRPr>
            </a:lvl1pPr>
          </a:lstStyle>
          <a:p>
            <a:r>
              <a:rPr lang="en-US"/>
              <a:t>Click to edit Master title style</a:t>
            </a:r>
            <a:endParaRPr lang="en-US" dirty="0"/>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rgbClr val="474747"/>
                </a:solidFill>
                <a:latin typeface="+mn-lt"/>
              </a:defRPr>
            </a:lvl1pPr>
          </a:lstStyle>
          <a:p>
            <a:pPr lvl="0"/>
            <a:r>
              <a:rPr lang="en-US"/>
              <a:t>Click to edit Master text styles</a:t>
            </a:r>
          </a:p>
        </p:txBody>
      </p:sp>
      <p:sp>
        <p:nvSpPr>
          <p:cNvPr id="4" name="Shape 31"/>
          <p:cNvSpPr/>
          <p:nvPr/>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
        <p:nvSpPr>
          <p:cNvPr id="9" name="Shape 31">
            <a:extLst>
              <a:ext uri="{FF2B5EF4-FFF2-40B4-BE49-F238E27FC236}">
                <a16:creationId xmlns:a16="http://schemas.microsoft.com/office/drawing/2014/main" id="{9429ED68-7899-4203-9D2C-A0E214DAC1DD}"/>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0" name="Shape 32">
            <a:extLst>
              <a:ext uri="{FF2B5EF4-FFF2-40B4-BE49-F238E27FC236}">
                <a16:creationId xmlns:a16="http://schemas.microsoft.com/office/drawing/2014/main" id="{B6775490-FF11-421E-8E2D-E2E4FC7A73BB}"/>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1" name="Shape 34">
            <a:extLst>
              <a:ext uri="{FF2B5EF4-FFF2-40B4-BE49-F238E27FC236}">
                <a16:creationId xmlns:a16="http://schemas.microsoft.com/office/drawing/2014/main" id="{8DB280C7-1B26-4D36-837F-C0CCDB4BA090}"/>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2868294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Shape 52"/>
        <p:cNvGrpSpPr/>
        <p:nvPr/>
      </p:nvGrpSpPr>
      <p:grpSpPr>
        <a:xfrm>
          <a:off x="0" y="0"/>
          <a:ext cx="0" cy="0"/>
          <a:chOff x="0" y="0"/>
          <a:chExt cx="0" cy="0"/>
        </a:xfrm>
      </p:grpSpPr>
      <p:sp>
        <p:nvSpPr>
          <p:cNvPr id="3"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lnSpc>
                <a:spcPct val="102000"/>
              </a:lnSpc>
              <a:defRPr>
                <a:latin typeface="+mn-lt"/>
              </a:defRPr>
            </a:lvl1pPr>
          </a:lstStyle>
          <a:p>
            <a:r>
              <a:rPr lang="en-US"/>
              <a:t>Click to edit Master title style</a:t>
            </a:r>
            <a:endParaRPr lang="en-US" dirty="0"/>
          </a:p>
        </p:txBody>
      </p:sp>
      <p:sp>
        <p:nvSpPr>
          <p:cNvPr id="4"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rgbClr val="474747"/>
                </a:solidFill>
                <a:latin typeface="+mn-lt"/>
              </a:defRPr>
            </a:lvl1pPr>
          </a:lstStyle>
          <a:p>
            <a:pPr lvl="0"/>
            <a:r>
              <a:rPr lang="en-US"/>
              <a:t>Click to edit Master text styles</a:t>
            </a:r>
          </a:p>
        </p:txBody>
      </p:sp>
    </p:spTree>
    <p:extLst>
      <p:ext uri="{BB962C8B-B14F-4D97-AF65-F5344CB8AC3E}">
        <p14:creationId xmlns:p14="http://schemas.microsoft.com/office/powerpoint/2010/main" val="266633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1 column">
    <p:spTree>
      <p:nvGrpSpPr>
        <p:cNvPr id="1" name="Shape 28"/>
        <p:cNvGrpSpPr/>
        <p:nvPr/>
      </p:nvGrpSpPr>
      <p:grpSpPr>
        <a:xfrm>
          <a:off x="0" y="0"/>
          <a:ext cx="0" cy="0"/>
          <a:chOff x="0" y="0"/>
          <a:chExt cx="0" cy="0"/>
        </a:xfrm>
      </p:grpSpPr>
      <p:sp>
        <p:nvSpPr>
          <p:cNvPr id="6" name="Shape 31"/>
          <p:cNvSpPr/>
          <p:nvPr/>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
        <p:nvSpPr>
          <p:cNvPr id="9" name="Shape 111">
            <a:extLst>
              <a:ext uri="{FF2B5EF4-FFF2-40B4-BE49-F238E27FC236}">
                <a16:creationId xmlns:a16="http://schemas.microsoft.com/office/drawing/2014/main" id="{EECA9A6A-F04B-4D0C-A905-2193F031D249}"/>
              </a:ext>
            </a:extLst>
          </p:cNvPr>
          <p:cNvSpPr txBox="1">
            <a:spLocks/>
          </p:cNvSpPr>
          <p:nvPr/>
        </p:nvSpPr>
        <p:spPr>
          <a:xfrm>
            <a:off x="625185" y="410252"/>
            <a:ext cx="6462600" cy="1143000"/>
          </a:xfrm>
          <a:prstGeom prst="rect">
            <a:avLst/>
          </a:prstGeom>
        </p:spPr>
        <p:txBody>
          <a:bodyPr lIns="91425" tIns="91425" rIns="91425" bIns="91425" anchor="b" anchorCtr="0">
            <a:no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a:lnSpc>
                <a:spcPct val="102000"/>
              </a:lnSpc>
            </a:pPr>
            <a:r>
              <a:rPr lang="en-US" dirty="0">
                <a:solidFill>
                  <a:schemeClr val="accent1"/>
                </a:solidFill>
                <a:latin typeface="+mn-lt"/>
              </a:rPr>
              <a:t>Header / Title 48pts</a:t>
            </a:r>
          </a:p>
          <a:p>
            <a:pPr>
              <a:lnSpc>
                <a:spcPct val="102000"/>
              </a:lnSpc>
            </a:pPr>
            <a:r>
              <a:rPr lang="en-US" sz="3200" dirty="0">
                <a:solidFill>
                  <a:schemeClr val="accent6">
                    <a:lumMod val="75000"/>
                  </a:schemeClr>
                </a:solidFill>
                <a:latin typeface="+mn-lt"/>
              </a:rPr>
              <a:t>Sub Header 32pts</a:t>
            </a:r>
          </a:p>
        </p:txBody>
      </p:sp>
      <p:sp>
        <p:nvSpPr>
          <p:cNvPr id="10" name="Shape 258">
            <a:extLst>
              <a:ext uri="{FF2B5EF4-FFF2-40B4-BE49-F238E27FC236}">
                <a16:creationId xmlns:a16="http://schemas.microsoft.com/office/drawing/2014/main" id="{7688A3D8-B42D-4657-895E-03683AE3426F}"/>
              </a:ext>
            </a:extLst>
          </p:cNvPr>
          <p:cNvSpPr/>
          <p:nvPr/>
        </p:nvSpPr>
        <p:spPr>
          <a:xfrm>
            <a:off x="704286" y="1954656"/>
            <a:ext cx="3415131" cy="3576877"/>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lvl1pPr marL="0" marR="0">
              <a:buClr>
                <a:srgbClr val="767779"/>
              </a:buClr>
              <a:buFont typeface="Calibri"/>
              <a:defRPr sz="1800" b="1">
                <a:solidFill>
                  <a:srgbClr val="767779"/>
                </a:solidFill>
                <a:uFill>
                  <a:solidFill>
                    <a:srgbClr val="767779"/>
                  </a:solidFill>
                </a:uFill>
                <a:latin typeface="+mj-lt"/>
                <a:ea typeface="+mj-ea"/>
                <a:cs typeface="+mj-cs"/>
                <a:sym typeface="Calibri"/>
              </a:defRPr>
            </a:lvl1pPr>
          </a:lstStyle>
          <a:p>
            <a:pPr>
              <a:lnSpc>
                <a:spcPct val="108000"/>
              </a:lnSpc>
              <a:spcBef>
                <a:spcPts val="1000"/>
              </a:spcBef>
            </a:pPr>
            <a:r>
              <a:rPr lang="en-US" sz="2800" b="0" dirty="0">
                <a:solidFill>
                  <a:schemeClr val="accent1"/>
                </a:solidFill>
                <a:latin typeface="+mn-lt"/>
              </a:rPr>
              <a:t>Title from 28-32pts</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Body text from 24-30pts</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 </a:t>
            </a:r>
          </a:p>
        </p:txBody>
      </p:sp>
      <p:sp>
        <p:nvSpPr>
          <p:cNvPr id="11" name="Shape 258">
            <a:extLst>
              <a:ext uri="{FF2B5EF4-FFF2-40B4-BE49-F238E27FC236}">
                <a16:creationId xmlns:a16="http://schemas.microsoft.com/office/drawing/2014/main" id="{E459BF0A-1A01-4CC2-B9D2-6F37D33784DA}"/>
              </a:ext>
            </a:extLst>
          </p:cNvPr>
          <p:cNvSpPr/>
          <p:nvPr/>
        </p:nvSpPr>
        <p:spPr>
          <a:xfrm>
            <a:off x="4548565" y="1954656"/>
            <a:ext cx="3182268" cy="3665299"/>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lvl1pPr marL="0" marR="0">
              <a:buClr>
                <a:srgbClr val="767779"/>
              </a:buClr>
              <a:buFont typeface="Calibri"/>
              <a:defRPr sz="1800" b="1">
                <a:solidFill>
                  <a:srgbClr val="767779"/>
                </a:solidFill>
                <a:uFill>
                  <a:solidFill>
                    <a:srgbClr val="767779"/>
                  </a:solidFill>
                </a:uFill>
                <a:latin typeface="+mj-lt"/>
                <a:ea typeface="+mj-ea"/>
                <a:cs typeface="+mj-cs"/>
                <a:sym typeface="Calibri"/>
              </a:defRPr>
            </a:lvl1pPr>
          </a:lstStyle>
          <a:p>
            <a:pPr>
              <a:lnSpc>
                <a:spcPct val="108000"/>
              </a:lnSpc>
              <a:spcBef>
                <a:spcPts val="1000"/>
              </a:spcBef>
            </a:pPr>
            <a:endParaRPr lang="en-US" sz="2800" dirty="0">
              <a:solidFill>
                <a:schemeClr val="accent6">
                  <a:lumMod val="75000"/>
                </a:schemeClr>
              </a:solidFill>
              <a:latin typeface="+mn-lt"/>
            </a:endParaRP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ts val="3800"/>
              </a:lnSpc>
              <a:buFont typeface="Arial" panose="020B0604020202020204" pitchFamily="34" charset="0"/>
              <a:buChar char="•"/>
            </a:pPr>
            <a:endParaRPr lang="en-US" b="0" dirty="0">
              <a:solidFill>
                <a:schemeClr val="accent6"/>
              </a:solidFill>
              <a:latin typeface="+mn-lt"/>
            </a:endParaRPr>
          </a:p>
        </p:txBody>
      </p:sp>
      <p:sp>
        <p:nvSpPr>
          <p:cNvPr id="12" name="TextBox 11">
            <a:extLst>
              <a:ext uri="{FF2B5EF4-FFF2-40B4-BE49-F238E27FC236}">
                <a16:creationId xmlns:a16="http://schemas.microsoft.com/office/drawing/2014/main" id="{A5E17490-F6B3-499A-9BDA-B99D5992D18A}"/>
              </a:ext>
            </a:extLst>
          </p:cNvPr>
          <p:cNvSpPr txBox="1"/>
          <p:nvPr/>
        </p:nvSpPr>
        <p:spPr>
          <a:xfrm>
            <a:off x="653857" y="5596678"/>
            <a:ext cx="6169831" cy="646331"/>
          </a:xfrm>
          <a:prstGeom prst="rect">
            <a:avLst/>
          </a:prstGeom>
          <a:noFill/>
        </p:spPr>
        <p:txBody>
          <a:bodyPr wrap="none" rtlCol="0">
            <a:spAutoFit/>
          </a:bodyPr>
          <a:lstStyle/>
          <a:p>
            <a:r>
              <a:rPr lang="en-US" dirty="0">
                <a:solidFill>
                  <a:schemeClr val="accent1"/>
                </a:solidFill>
                <a:uFill>
                  <a:solidFill>
                    <a:srgbClr val="F99929"/>
                  </a:solidFill>
                </a:uFill>
                <a:latin typeface="+mn-lt"/>
              </a:rPr>
              <a:t>Highlight additional text in the Primary </a:t>
            </a:r>
            <a:r>
              <a:rPr lang="en-US" dirty="0" err="1">
                <a:solidFill>
                  <a:schemeClr val="accent1"/>
                </a:solidFill>
                <a:uFill>
                  <a:solidFill>
                    <a:srgbClr val="F99929"/>
                  </a:solidFill>
                </a:uFill>
                <a:latin typeface="+mn-lt"/>
              </a:rPr>
              <a:t>colour</a:t>
            </a:r>
            <a:r>
              <a:rPr lang="en-US" dirty="0">
                <a:solidFill>
                  <a:schemeClr val="accent1"/>
                </a:solidFill>
                <a:uFill>
                  <a:solidFill>
                    <a:srgbClr val="F99929"/>
                  </a:solidFill>
                </a:uFill>
                <a:latin typeface="+mn-lt"/>
              </a:rPr>
              <a:t> for extra visibility.</a:t>
            </a:r>
          </a:p>
          <a:p>
            <a:endParaRPr lang="en-CA" dirty="0">
              <a:latin typeface="+mn-lt"/>
            </a:endParaRPr>
          </a:p>
        </p:txBody>
      </p:sp>
      <p:pic>
        <p:nvPicPr>
          <p:cNvPr id="13" name="Picture Placeholder 3">
            <a:extLst>
              <a:ext uri="{FF2B5EF4-FFF2-40B4-BE49-F238E27FC236}">
                <a16:creationId xmlns:a16="http://schemas.microsoft.com/office/drawing/2014/main" id="{311590C5-1969-4E64-B3B4-BF5E1A2FA8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925" y="0"/>
            <a:ext cx="4521075" cy="6758675"/>
          </a:xfrm>
          <a:prstGeom prst="rect">
            <a:avLst/>
          </a:prstGeom>
        </p:spPr>
      </p:pic>
    </p:spTree>
    <p:extLst>
      <p:ext uri="{BB962C8B-B14F-4D97-AF65-F5344CB8AC3E}">
        <p14:creationId xmlns:p14="http://schemas.microsoft.com/office/powerpoint/2010/main" val="79299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color background">
    <p:spTree>
      <p:nvGrpSpPr>
        <p:cNvPr id="1" name="Shape 69"/>
        <p:cNvGrpSpPr/>
        <p:nvPr/>
      </p:nvGrpSpPr>
      <p:grpSpPr>
        <a:xfrm>
          <a:off x="0" y="0"/>
          <a:ext cx="0" cy="0"/>
          <a:chOff x="0" y="0"/>
          <a:chExt cx="0" cy="0"/>
        </a:xfrm>
      </p:grpSpPr>
      <p:sp>
        <p:nvSpPr>
          <p:cNvPr id="70" name="Shape 70"/>
          <p:cNvSpPr/>
          <p:nvPr/>
        </p:nvSpPr>
        <p:spPr>
          <a:xfrm>
            <a:off x="1" y="6766390"/>
            <a:ext cx="11000088"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1" name="Shape 71"/>
          <p:cNvSpPr/>
          <p:nvPr/>
        </p:nvSpPr>
        <p:spPr>
          <a:xfrm>
            <a:off x="11000415" y="6766390"/>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2" name="Rectangle 1"/>
          <p:cNvSpPr/>
          <p:nvPr/>
        </p:nvSpPr>
        <p:spPr>
          <a:xfrm>
            <a:off x="0" y="0"/>
            <a:ext cx="12192014" cy="6766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hape 118">
            <a:extLst>
              <a:ext uri="{FF2B5EF4-FFF2-40B4-BE49-F238E27FC236}">
                <a16:creationId xmlns:a16="http://schemas.microsoft.com/office/drawing/2014/main" id="{99F52118-898B-498E-969D-5A882A6C8E5E}"/>
              </a:ext>
            </a:extLst>
          </p:cNvPr>
          <p:cNvSpPr txBox="1">
            <a:spLocks noGrp="1"/>
          </p:cNvSpPr>
          <p:nvPr>
            <p:ph type="ctrTitle" idx="4294967295"/>
          </p:nvPr>
        </p:nvSpPr>
        <p:spPr>
          <a:xfrm>
            <a:off x="740125" y="1253875"/>
            <a:ext cx="4565300" cy="1546500"/>
          </a:xfrm>
          <a:prstGeom prst="rect">
            <a:avLst/>
          </a:prstGeom>
        </p:spPr>
        <p:txBody>
          <a:bodyPr lIns="91425" tIns="91425" rIns="91425" bIns="91425" anchor="b" anchorCtr="0">
            <a:noAutofit/>
          </a:bodyPr>
          <a:lstStyle>
            <a:lvl1pPr>
              <a:lnSpc>
                <a:spcPct val="102000"/>
              </a:lnSpc>
              <a:defRPr>
                <a:latin typeface="+mn-lt"/>
              </a:defRPr>
            </a:lvl1pPr>
          </a:lstStyle>
          <a:p>
            <a:pPr>
              <a:buClr>
                <a:srgbClr val="FFFFFF"/>
              </a:buClr>
              <a:buFont typeface="Calibri"/>
              <a:defRPr>
                <a:solidFill>
                  <a:srgbClr val="FFFFFF"/>
                </a:solidFill>
                <a:uFill>
                  <a:solidFill>
                    <a:srgbClr val="FFFFFF"/>
                  </a:solidFill>
                </a:uFill>
              </a:defRPr>
            </a:pPr>
            <a:r>
              <a:rPr lang="en-US" sz="8000">
                <a:sym typeface="Calibri"/>
              </a:rPr>
              <a:t>Click to edit Master title style</a:t>
            </a:r>
            <a:endParaRPr lang="en-US" sz="6600" dirty="0">
              <a:sym typeface="Calibri"/>
            </a:endParaRPr>
          </a:p>
        </p:txBody>
      </p:sp>
      <p:sp>
        <p:nvSpPr>
          <p:cNvPr id="6" name="Shape 119">
            <a:extLst>
              <a:ext uri="{FF2B5EF4-FFF2-40B4-BE49-F238E27FC236}">
                <a16:creationId xmlns:a16="http://schemas.microsoft.com/office/drawing/2014/main" id="{ACA92A1E-3735-45BB-A8FC-D498E24A763E}"/>
              </a:ext>
            </a:extLst>
          </p:cNvPr>
          <p:cNvSpPr txBox="1">
            <a:spLocks noGrp="1"/>
          </p:cNvSpPr>
          <p:nvPr>
            <p:ph type="subTitle" idx="4294967295"/>
          </p:nvPr>
        </p:nvSpPr>
        <p:spPr>
          <a:xfrm>
            <a:off x="740125" y="3115978"/>
            <a:ext cx="4841525" cy="2662250"/>
          </a:xfrm>
          <a:prstGeom prst="rect">
            <a:avLst/>
          </a:prstGeom>
        </p:spPr>
        <p:txBody>
          <a:bodyPr lIns="91425" tIns="91425" rIns="91425" bIns="91425" anchor="t" anchorCtr="0">
            <a:noAutofit/>
          </a:bodyPr>
          <a:lstStyle>
            <a:lvl1pPr>
              <a:defRPr>
                <a:latin typeface="+mn-lt"/>
              </a:defRPr>
            </a:lvl1pPr>
          </a:lstStyle>
          <a:p>
            <a:pPr marL="0" indent="0">
              <a:spcBef>
                <a:spcPts val="0"/>
              </a:spcBef>
              <a:buNone/>
            </a:pPr>
            <a:r>
              <a:rPr lang="en-US">
                <a:solidFill>
                  <a:schemeClr val="lt1"/>
                </a:solidFill>
              </a:rPr>
              <a:t>Click to edit Master subtitle style</a:t>
            </a:r>
            <a:endParaRPr lang="en-CA" dirty="0">
              <a:solidFill>
                <a:schemeClr val="lt1"/>
              </a:solidFill>
            </a:endParaRPr>
          </a:p>
        </p:txBody>
      </p:sp>
      <p:sp>
        <p:nvSpPr>
          <p:cNvPr id="10" name="Picture Placeholder 2">
            <a:extLst>
              <a:ext uri="{FF2B5EF4-FFF2-40B4-BE49-F238E27FC236}">
                <a16:creationId xmlns:a16="http://schemas.microsoft.com/office/drawing/2014/main" id="{48C80B0B-8FC1-474E-AB13-ADE030DF0BFA}"/>
              </a:ext>
            </a:extLst>
          </p:cNvPr>
          <p:cNvSpPr>
            <a:spLocks noGrp="1"/>
          </p:cNvSpPr>
          <p:nvPr>
            <p:ph type="pic" sz="quarter" idx="10"/>
          </p:nvPr>
        </p:nvSpPr>
        <p:spPr>
          <a:xfrm>
            <a:off x="8043863" y="0"/>
            <a:ext cx="4148137" cy="6754813"/>
          </a:xfrm>
        </p:spPr>
        <p:txBody>
          <a:bodyPr/>
          <a:lstStyle/>
          <a:p>
            <a:r>
              <a:rPr lang="en-US"/>
              <a:t>Click icon to add picture</a:t>
            </a:r>
          </a:p>
        </p:txBody>
      </p:sp>
      <p:grpSp>
        <p:nvGrpSpPr>
          <p:cNvPr id="7" name="Group 314">
            <a:extLst>
              <a:ext uri="{FF2B5EF4-FFF2-40B4-BE49-F238E27FC236}">
                <a16:creationId xmlns:a16="http://schemas.microsoft.com/office/drawing/2014/main" id="{04912B72-F2B8-4160-A4CD-993B21C65DF8}"/>
              </a:ext>
            </a:extLst>
          </p:cNvPr>
          <p:cNvGrpSpPr/>
          <p:nvPr/>
        </p:nvGrpSpPr>
        <p:grpSpPr>
          <a:xfrm>
            <a:off x="9599612" y="5412831"/>
            <a:ext cx="2782889" cy="730794"/>
            <a:chOff x="0" y="0"/>
            <a:chExt cx="2782888" cy="476250"/>
          </a:xfrm>
          <a:solidFill>
            <a:schemeClr val="accent1"/>
          </a:solidFill>
        </p:grpSpPr>
        <p:sp>
          <p:nvSpPr>
            <p:cNvPr id="8" name="Shape 312">
              <a:extLst>
                <a:ext uri="{FF2B5EF4-FFF2-40B4-BE49-F238E27FC236}">
                  <a16:creationId xmlns:a16="http://schemas.microsoft.com/office/drawing/2014/main" id="{07B99F70-2BA3-4DE1-A2C3-036749DDA20E}"/>
                </a:ext>
              </a:extLst>
            </p:cNvPr>
            <p:cNvSpPr/>
            <p:nvPr/>
          </p:nvSpPr>
          <p:spPr>
            <a:xfrm>
              <a:off x="0" y="0"/>
              <a:ext cx="2782888" cy="476250"/>
            </a:xfrm>
            <a:prstGeom prst="roundRect">
              <a:avLst>
                <a:gd name="adj" fmla="val 16667"/>
              </a:avLst>
            </a:prstGeom>
            <a:grpFill/>
            <a:ln w="12700" cap="flat">
              <a:noFill/>
              <a:round/>
            </a:ln>
            <a:effectLst/>
          </p:spPr>
          <p:txBody>
            <a:bodyPr wrap="square" lIns="50800" tIns="50800" rIns="50800" bIns="50800" numCol="1" anchor="ctr">
              <a:noAutofit/>
            </a:bodyPr>
            <a:lstStyle/>
            <a:p>
              <a:pPr>
                <a:defRPr>
                  <a:solidFill>
                    <a:srgbClr val="FFFFFF"/>
                  </a:solidFill>
                  <a:uFill>
                    <a:solidFill>
                      <a:srgbClr val="FFFFFF"/>
                    </a:solidFill>
                  </a:uFill>
                </a:defRPr>
              </a:pPr>
              <a:endParaRPr/>
            </a:p>
          </p:txBody>
        </p:sp>
        <p:sp>
          <p:nvSpPr>
            <p:cNvPr id="9" name="Shape 313">
              <a:extLst>
                <a:ext uri="{FF2B5EF4-FFF2-40B4-BE49-F238E27FC236}">
                  <a16:creationId xmlns:a16="http://schemas.microsoft.com/office/drawing/2014/main" id="{A07E5134-6611-420A-8019-0FBF887F6660}"/>
                </a:ext>
              </a:extLst>
            </p:cNvPr>
            <p:cNvSpPr/>
            <p:nvPr/>
          </p:nvSpPr>
          <p:spPr>
            <a:xfrm>
              <a:off x="204961" y="122433"/>
              <a:ext cx="2477914" cy="24069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marL="39687" marR="0">
                <a:buClr>
                  <a:srgbClr val="FFFFFF"/>
                </a:buClr>
                <a:buFont typeface="Calibri"/>
                <a:defRPr sz="2400" b="1">
                  <a:solidFill>
                    <a:srgbClr val="FFFFFF"/>
                  </a:solidFill>
                  <a:uFill>
                    <a:solidFill>
                      <a:srgbClr val="FFFFFF"/>
                    </a:solidFill>
                  </a:uFill>
                  <a:latin typeface="+mj-lt"/>
                  <a:ea typeface="+mj-ea"/>
                  <a:cs typeface="+mj-cs"/>
                  <a:sym typeface="Calibri"/>
                </a:defRPr>
              </a:lvl1pPr>
            </a:lstStyle>
            <a:p>
              <a:r>
                <a:rPr lang="en-CA" dirty="0"/>
                <a:t>title</a:t>
              </a:r>
              <a:endParaRPr dirty="0"/>
            </a:p>
          </p:txBody>
        </p:sp>
      </p:grpSp>
    </p:spTree>
    <p:extLst>
      <p:ext uri="{BB962C8B-B14F-4D97-AF65-F5344CB8AC3E}">
        <p14:creationId xmlns:p14="http://schemas.microsoft.com/office/powerpoint/2010/main" val="188251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Blank">
    <p:spTree>
      <p:nvGrpSpPr>
        <p:cNvPr id="1" name="Shape 64"/>
        <p:cNvGrpSpPr/>
        <p:nvPr/>
      </p:nvGrpSpPr>
      <p:grpSpPr>
        <a:xfrm>
          <a:off x="0" y="0"/>
          <a:ext cx="0" cy="0"/>
          <a:chOff x="0" y="0"/>
          <a:chExt cx="0" cy="0"/>
        </a:xfrm>
      </p:grpSpPr>
      <p:sp>
        <p:nvSpPr>
          <p:cNvPr id="6" name="Shape 31"/>
          <p:cNvSpPr/>
          <p:nvPr/>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9" name="Shape 34"/>
          <p:cNvSpPr/>
          <p:nvPr/>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sp>
        <p:nvSpPr>
          <p:cNvPr id="3" name="Picture Placeholder 2"/>
          <p:cNvSpPr>
            <a:spLocks noGrp="1"/>
          </p:cNvSpPr>
          <p:nvPr>
            <p:ph type="pic" sz="quarter" idx="10"/>
          </p:nvPr>
        </p:nvSpPr>
        <p:spPr>
          <a:xfrm>
            <a:off x="8043863" y="0"/>
            <a:ext cx="4148137" cy="6754813"/>
          </a:xfrm>
        </p:spPr>
        <p:txBody>
          <a:bodyPr/>
          <a:lstStyle>
            <a:lvl1pPr>
              <a:defRPr>
                <a:solidFill>
                  <a:schemeClr val="accent6">
                    <a:lumMod val="75000"/>
                  </a:schemeClr>
                </a:soli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611558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lnSpc>
                <a:spcPct val="102000"/>
              </a:lnSpc>
              <a:defRPr>
                <a:solidFill>
                  <a:schemeClr val="accent1"/>
                </a:solidFill>
                <a:latin typeface="+mn-lt"/>
              </a:defRPr>
            </a:lvl1pPr>
          </a:lstStyle>
          <a:p>
            <a:r>
              <a:rPr lang="en-US"/>
              <a:t>Click to edit Master title style</a:t>
            </a:r>
            <a:endParaRPr lang="en-US" dirty="0"/>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latin typeface="+mn-lt"/>
              </a:defRPr>
            </a:lvl1pPr>
          </a:lstStyle>
          <a:p>
            <a:pPr lvl="0"/>
            <a:r>
              <a:rPr lang="en-US"/>
              <a:t>Edit Master text styles</a:t>
            </a:r>
          </a:p>
        </p:txBody>
      </p:sp>
      <p:sp>
        <p:nvSpPr>
          <p:cNvPr id="4"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28858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Shape 9"/>
          <p:cNvSpPr txBox="1">
            <a:spLocks noGrp="1"/>
          </p:cNvSpPr>
          <p:nvPr>
            <p:ph type="ctrTitle" hasCustomPrompt="1"/>
          </p:nvPr>
        </p:nvSpPr>
        <p:spPr>
          <a:xfrm>
            <a:off x="886837" y="2304789"/>
            <a:ext cx="6955599" cy="1796890"/>
          </a:xfrm>
          <a:prstGeom prst="rect">
            <a:avLst/>
          </a:prstGeom>
        </p:spPr>
        <p:txBody>
          <a:bodyPr lIns="91425" tIns="91425" rIns="91425" bIns="91425" anchor="ctr" anchorCtr="0"/>
          <a:lstStyle>
            <a:lvl1pPr lvl="0">
              <a:lnSpc>
                <a:spcPct val="102000"/>
              </a:lnSpc>
              <a:spcBef>
                <a:spcPts val="0"/>
              </a:spcBef>
              <a:buClr>
                <a:srgbClr val="2185C5"/>
              </a:buClr>
              <a:buSzPct val="100000"/>
              <a:defRPr sz="4800">
                <a:solidFill>
                  <a:schemeClr val="accent1"/>
                </a:solidFill>
                <a:latin typeface="+mn-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Chapter Header</a:t>
            </a:r>
            <a:endParaRPr dirty="0"/>
          </a:p>
        </p:txBody>
      </p:sp>
      <p:grpSp>
        <p:nvGrpSpPr>
          <p:cNvPr id="5" name="Group 4"/>
          <p:cNvGrpSpPr/>
          <p:nvPr userDrawn="1"/>
        </p:nvGrpSpPr>
        <p:grpSpPr>
          <a:xfrm>
            <a:off x="0" y="4101679"/>
            <a:ext cx="7842436" cy="102899"/>
            <a:chOff x="4349578" y="3579414"/>
            <a:chExt cx="7842436" cy="102899"/>
          </a:xfrm>
        </p:grpSpPr>
        <p:sp>
          <p:nvSpPr>
            <p:cNvPr id="6" name="Shape 31"/>
            <p:cNvSpPr/>
            <p:nvPr/>
          </p:nvSpPr>
          <p:spPr>
            <a:xfrm>
              <a:off x="980848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3259347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BEBA8EAE-BF5A-486C-A8C5-ECC9F3942E4B}">
                <a14:imgProps xmlns:a14="http://schemas.microsoft.com/office/drawing/2010/main">
                  <a14:imgLayer r:embed="rId12">
                    <a14:imgEffect>
                      <a14:artisticCutout/>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7305054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60" r:id="rId8"/>
    <p:sldLayoutId id="2147483661" r:id="rId9"/>
  </p:sldLayoutIdLst>
  <p:txStyles>
    <p:title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228600" indent="-228600" algn="l" defTabSz="914400" rtl="0" eaLnBrk="1" latinLnBrk="0" hangingPunct="1">
        <a:lnSpc>
          <a:spcPct val="108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6.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949544" y="2846133"/>
            <a:ext cx="8964807" cy="1459860"/>
          </a:xfrm>
        </p:spPr>
        <p:txBody>
          <a:bodyPr>
            <a:noAutofit/>
          </a:bodyPr>
          <a:lstStyle/>
          <a:p>
            <a:r>
              <a:rPr lang="fr-CA" sz="4800" dirty="0"/>
              <a:t>Interpréter vos résultats de </a:t>
            </a:r>
            <a:br>
              <a:rPr lang="fr-CA" sz="4800" dirty="0"/>
            </a:br>
            <a:r>
              <a:rPr lang="fr-CA" sz="4800" dirty="0"/>
              <a:t>l’ÉPE-AD</a:t>
            </a:r>
            <a:br>
              <a:rPr lang="en-CA" dirty="0">
                <a:ea typeface="+mj-ea"/>
              </a:rPr>
            </a:br>
            <a:br>
              <a:rPr lang="en-CA" dirty="0">
                <a:ea typeface="+mj-ea"/>
              </a:rPr>
            </a:br>
            <a:endParaRPr lang="en-CA" dirty="0">
              <a:solidFill>
                <a:schemeClr val="accent2">
                  <a:lumMod val="75000"/>
                </a:schemeClr>
              </a:solidFill>
              <a:ea typeface="+mj-ea"/>
            </a:endParaRPr>
          </a:p>
        </p:txBody>
      </p:sp>
      <p:sp>
        <p:nvSpPr>
          <p:cNvPr id="5" name="TextBox 4">
            <a:extLst>
              <a:ext uri="{FF2B5EF4-FFF2-40B4-BE49-F238E27FC236}">
                <a16:creationId xmlns:a16="http://schemas.microsoft.com/office/drawing/2014/main" id="{48F77099-F69D-4415-AB6E-7CBC5FE828EF}"/>
              </a:ext>
            </a:extLst>
          </p:cNvPr>
          <p:cNvSpPr txBox="1"/>
          <p:nvPr>
            <p:custDataLst>
              <p:tags r:id="rId2"/>
            </p:custDataLst>
          </p:nvPr>
        </p:nvSpPr>
        <p:spPr>
          <a:xfrm>
            <a:off x="814388" y="1414463"/>
            <a:ext cx="3300412" cy="101441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pic>
        <p:nvPicPr>
          <p:cNvPr id="7" name="Picture 6" descr="A picture containing clipart&#10;&#10;Description automatically generated">
            <a:extLst>
              <a:ext uri="{FF2B5EF4-FFF2-40B4-BE49-F238E27FC236}">
                <a16:creationId xmlns:a16="http://schemas.microsoft.com/office/drawing/2014/main" id="{41FED9FB-6282-4CA3-93EB-2FEB4107831A}"/>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949544" y="1348200"/>
            <a:ext cx="4008120" cy="859536"/>
          </a:xfrm>
          <a:prstGeom prst="rect">
            <a:avLst/>
          </a:prstGeom>
        </p:spPr>
      </p:pic>
    </p:spTree>
    <p:extLst>
      <p:ext uri="{BB962C8B-B14F-4D97-AF65-F5344CB8AC3E}">
        <p14:creationId xmlns:p14="http://schemas.microsoft.com/office/powerpoint/2010/main" val="4132625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C7E36C-2AAF-44B4-9F80-B0AAC72124AC}"/>
              </a:ext>
            </a:extLst>
          </p:cNvPr>
          <p:cNvSpPr>
            <a:spLocks noGrp="1"/>
          </p:cNvSpPr>
          <p:nvPr>
            <p:ph type="title"/>
          </p:nvPr>
        </p:nvSpPr>
        <p:spPr>
          <a:xfrm>
            <a:off x="838800" y="410400"/>
            <a:ext cx="10318375" cy="1325563"/>
          </a:xfrm>
        </p:spPr>
        <p:txBody>
          <a:bodyPr>
            <a:normAutofit/>
          </a:bodyPr>
          <a:lstStyle/>
          <a:p>
            <a:r>
              <a:rPr lang="fr-CA" dirty="0"/>
              <a:t>Interpréter les résultats</a:t>
            </a:r>
          </a:p>
        </p:txBody>
      </p:sp>
      <p:pic>
        <p:nvPicPr>
          <p:cNvPr id="6" name="Picture 5">
            <a:extLst>
              <a:ext uri="{FF2B5EF4-FFF2-40B4-BE49-F238E27FC236}">
                <a16:creationId xmlns:a16="http://schemas.microsoft.com/office/drawing/2014/main" id="{3772CC15-D864-44E5-BB3A-1C69C2FE5C9E}"/>
              </a:ext>
            </a:extLst>
          </p:cNvPr>
          <p:cNvPicPr>
            <a:picLocks noChangeAspect="1"/>
          </p:cNvPicPr>
          <p:nvPr/>
        </p:nvPicPr>
        <p:blipFill>
          <a:blip r:embed="rId3"/>
          <a:stretch>
            <a:fillRect/>
          </a:stretch>
        </p:blipFill>
        <p:spPr>
          <a:xfrm>
            <a:off x="9350436" y="2412029"/>
            <a:ext cx="1488646" cy="3778475"/>
          </a:xfrm>
          <a:prstGeom prst="rect">
            <a:avLst/>
          </a:prstGeom>
        </p:spPr>
      </p:pic>
      <p:sp>
        <p:nvSpPr>
          <p:cNvPr id="8" name="Content Placeholder 5">
            <a:extLst>
              <a:ext uri="{FF2B5EF4-FFF2-40B4-BE49-F238E27FC236}">
                <a16:creationId xmlns:a16="http://schemas.microsoft.com/office/drawing/2014/main" id="{B9B7290A-7BB0-4CF1-8619-6CB4199735A0}"/>
              </a:ext>
            </a:extLst>
          </p:cNvPr>
          <p:cNvSpPr txBox="1">
            <a:spLocks/>
          </p:cNvSpPr>
          <p:nvPr/>
        </p:nvSpPr>
        <p:spPr bwMode="auto">
          <a:xfrm>
            <a:off x="838800" y="1354919"/>
            <a:ext cx="10759568" cy="824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6213" indent="-176213" algn="l" rtl="0" eaLnBrk="1" fontAlgn="base" hangingPunct="1">
              <a:lnSpc>
                <a:spcPct val="90000"/>
              </a:lnSpc>
              <a:spcBef>
                <a:spcPts val="313"/>
              </a:spcBef>
              <a:spcAft>
                <a:spcPct val="0"/>
              </a:spcAft>
              <a:buFont typeface="Arial" panose="020B0604020202020204" pitchFamily="34" charset="0"/>
              <a:buChar char="•"/>
              <a:defRPr sz="2000" kern="1200">
                <a:solidFill>
                  <a:schemeClr val="tx1"/>
                </a:solidFill>
                <a:latin typeface="+mn-lt"/>
                <a:ea typeface="+mn-ea"/>
                <a:cs typeface="+mn-cs"/>
              </a:defRPr>
            </a:lvl1pPr>
            <a:lvl2pPr marL="354013" indent="-177800" algn="l" rtl="0" eaLnBrk="1" fontAlgn="base" hangingPunct="1">
              <a:lnSpc>
                <a:spcPct val="90000"/>
              </a:lnSpc>
              <a:spcBef>
                <a:spcPts val="151"/>
              </a:spcBef>
              <a:spcAft>
                <a:spcPct val="0"/>
              </a:spcAft>
              <a:buFont typeface="Arial" panose="020B0604020202020204" pitchFamily="34" charset="0"/>
              <a:buChar char="•"/>
              <a:defRPr sz="1800" kern="1200">
                <a:solidFill>
                  <a:schemeClr val="tx1"/>
                </a:solidFill>
                <a:latin typeface="+mn-lt"/>
                <a:ea typeface="+mn-ea"/>
                <a:cs typeface="+mn-cs"/>
              </a:defRPr>
            </a:lvl2pPr>
            <a:lvl3pPr marL="541338" indent="-168275" algn="l" rtl="0" eaLnBrk="1" fontAlgn="base" hangingPunct="1">
              <a:lnSpc>
                <a:spcPct val="90000"/>
              </a:lnSpc>
              <a:spcBef>
                <a:spcPts val="151"/>
              </a:spcBef>
              <a:spcAft>
                <a:spcPct val="0"/>
              </a:spcAft>
              <a:buFont typeface="Arial" panose="020B0604020202020204" pitchFamily="34" charset="0"/>
              <a:buChar char="•"/>
              <a:defRPr sz="1600" kern="1200">
                <a:solidFill>
                  <a:schemeClr val="tx1"/>
                </a:solidFill>
                <a:latin typeface="+mn-lt"/>
                <a:ea typeface="+mn-ea"/>
                <a:cs typeface="+mn-cs"/>
              </a:defRPr>
            </a:lvl3pPr>
            <a:lvl4pPr marL="717550" indent="-158750" algn="l" rtl="0" eaLnBrk="1" fontAlgn="base" hangingPunct="1">
              <a:lnSpc>
                <a:spcPct val="90000"/>
              </a:lnSpc>
              <a:spcBef>
                <a:spcPts val="151"/>
              </a:spcBef>
              <a:spcAft>
                <a:spcPct val="0"/>
              </a:spcAft>
              <a:buFont typeface="Arial" panose="020B0604020202020204" pitchFamily="34" charset="0"/>
              <a:buChar char="•"/>
              <a:defRPr sz="1400" kern="1200">
                <a:solidFill>
                  <a:schemeClr val="tx1"/>
                </a:solidFill>
                <a:latin typeface="+mn-lt"/>
                <a:ea typeface="+mn-ea"/>
                <a:cs typeface="+mn-cs"/>
              </a:defRPr>
            </a:lvl4pPr>
            <a:lvl5pPr marL="895350" indent="-158750" algn="l" rtl="0" eaLnBrk="1" fontAlgn="base" hangingPunct="1">
              <a:lnSpc>
                <a:spcPct val="90000"/>
              </a:lnSpc>
              <a:spcBef>
                <a:spcPts val="151"/>
              </a:spcBef>
              <a:spcAft>
                <a:spcPct val="0"/>
              </a:spcAft>
              <a:buFont typeface="Arial" panose="020B0604020202020204" pitchFamily="34" charset="0"/>
              <a:buChar char="•"/>
              <a:defRPr sz="1200" kern="1200">
                <a:solidFill>
                  <a:schemeClr val="tx1"/>
                </a:solidFill>
                <a:latin typeface="+mn-lt"/>
                <a:ea typeface="+mn-ea"/>
                <a:cs typeface="+mn-cs"/>
              </a:defRPr>
            </a:lvl5pPr>
            <a:lvl6pPr marL="795615"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6pPr>
            <a:lvl7pPr marL="940274"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7pPr>
            <a:lvl8pPr marL="1084932"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8pPr>
            <a:lvl9pPr marL="1229588"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9pPr>
          </a:lstStyle>
          <a:p>
            <a:pPr marL="0" indent="0">
              <a:buNone/>
            </a:pPr>
            <a:r>
              <a:rPr lang="fr-CA" sz="2800" dirty="0"/>
              <a:t>Nous avons adopté la métaphore de feux de circulation pour aider aux enseignantes comme vous et les familles à bien comprendre le sens des résultats chromocodés. </a:t>
            </a:r>
          </a:p>
        </p:txBody>
      </p:sp>
      <p:graphicFrame>
        <p:nvGraphicFramePr>
          <p:cNvPr id="9" name="Content Placeholder 4">
            <a:extLst>
              <a:ext uri="{FF2B5EF4-FFF2-40B4-BE49-F238E27FC236}">
                <a16:creationId xmlns:a16="http://schemas.microsoft.com/office/drawing/2014/main" id="{A47C746E-412A-48B7-A8EF-664C4972FF09}"/>
              </a:ext>
            </a:extLst>
          </p:cNvPr>
          <p:cNvGraphicFramePr>
            <a:graphicFrameLocks noGrp="1"/>
          </p:cNvGraphicFramePr>
          <p:nvPr>
            <p:ph idx="1"/>
            <p:extLst>
              <p:ext uri="{D42A27DB-BD31-4B8C-83A1-F6EECF244321}">
                <p14:modId xmlns:p14="http://schemas.microsoft.com/office/powerpoint/2010/main" val="478084076"/>
              </p:ext>
            </p:extLst>
          </p:nvPr>
        </p:nvGraphicFramePr>
        <p:xfrm>
          <a:off x="952601" y="2700505"/>
          <a:ext cx="3529812" cy="3747095"/>
        </p:xfrm>
        <a:graphic>
          <a:graphicData uri="http://schemas.openxmlformats.org/drawingml/2006/table">
            <a:tbl>
              <a:tblPr firstRow="1" bandRow="1">
                <a:tableStyleId>{5C22544A-7EE6-4342-B048-85BDC9FD1C3A}</a:tableStyleId>
              </a:tblPr>
              <a:tblGrid>
                <a:gridCol w="3529812">
                  <a:extLst>
                    <a:ext uri="{9D8B030D-6E8A-4147-A177-3AD203B41FA5}">
                      <a16:colId xmlns:a16="http://schemas.microsoft.com/office/drawing/2014/main" val="1124031038"/>
                    </a:ext>
                  </a:extLst>
                </a:gridCol>
              </a:tblGrid>
              <a:tr h="790535">
                <a:tc>
                  <a:txBody>
                    <a:bodyPr/>
                    <a:lstStyle/>
                    <a:p>
                      <a:r>
                        <a:rPr lang="fr-CA" sz="2400" noProof="0" dirty="0"/>
                        <a:t>Interprétation incorrecte </a:t>
                      </a:r>
                      <a:r>
                        <a:rPr lang="fr-CA" sz="2400" dirty="0"/>
                        <a:t>:</a:t>
                      </a:r>
                    </a:p>
                  </a:txBody>
                  <a:tcPr anchor="ctr"/>
                </a:tc>
                <a:extLst>
                  <a:ext uri="{0D108BD9-81ED-4DB2-BD59-A6C34878D82A}">
                    <a16:rowId xmlns:a16="http://schemas.microsoft.com/office/drawing/2014/main" val="1636545533"/>
                  </a:ext>
                </a:extLst>
              </a:tr>
              <a:tr h="386433">
                <a:tc>
                  <a:txBody>
                    <a:bodyPr/>
                    <a:lstStyle/>
                    <a:p>
                      <a:pPr marL="0" indent="0">
                        <a:buFont typeface="Arial" panose="020B0604020202020204" pitchFamily="34" charset="0"/>
                        <a:buNone/>
                      </a:pPr>
                      <a:r>
                        <a:rPr lang="fr-CA" sz="2200" kern="1200" noProof="0" dirty="0">
                          <a:solidFill>
                            <a:schemeClr val="accent1">
                              <a:lumMod val="75000"/>
                            </a:schemeClr>
                          </a:solidFill>
                          <a:effectLst>
                            <a:outerShdw blurRad="38100" dist="38100" dir="2700000" algn="tl">
                              <a:srgbClr val="000000">
                                <a:alpha val="43137"/>
                              </a:srgbClr>
                            </a:outerShdw>
                          </a:effectLst>
                          <a:latin typeface="+mn-lt"/>
                          <a:ea typeface="+mn-ea"/>
                          <a:cs typeface="+mn-cs"/>
                        </a:rPr>
                        <a:t>Les résultats verts sont « bons ».</a:t>
                      </a:r>
                      <a:endParaRPr lang="en-US" sz="2200" kern="1200" dirty="0">
                        <a:solidFill>
                          <a:schemeClr val="accent1">
                            <a:lumMod val="75000"/>
                          </a:schemeClr>
                        </a:solidFill>
                        <a:effectLst>
                          <a:outerShdw blurRad="38100" dist="38100" dir="2700000" algn="tl">
                            <a:srgbClr val="000000">
                              <a:alpha val="43137"/>
                            </a:srgbClr>
                          </a:outerShdw>
                        </a:effectLst>
                        <a:latin typeface="+mn-lt"/>
                        <a:ea typeface="+mn-ea"/>
                        <a:cs typeface="+mn-cs"/>
                      </a:endParaRPr>
                    </a:p>
                  </a:txBody>
                  <a:tcPr anchor="ctr"/>
                </a:tc>
                <a:extLst>
                  <a:ext uri="{0D108BD9-81ED-4DB2-BD59-A6C34878D82A}">
                    <a16:rowId xmlns:a16="http://schemas.microsoft.com/office/drawing/2014/main" val="3064084071"/>
                  </a:ext>
                </a:extLst>
              </a:tr>
              <a:tr h="1050582">
                <a:tc>
                  <a:txBody>
                    <a:bodyPr/>
                    <a:lstStyle/>
                    <a:p>
                      <a:pPr marL="0" marR="0" lvl="0" indent="0" algn="l" defTabSz="289315" rtl="0" eaLnBrk="1" fontAlgn="auto" latinLnBrk="0" hangingPunct="1">
                        <a:lnSpc>
                          <a:spcPct val="100000"/>
                        </a:lnSpc>
                        <a:spcBef>
                          <a:spcPts val="0"/>
                        </a:spcBef>
                        <a:spcAft>
                          <a:spcPts val="0"/>
                        </a:spcAft>
                        <a:buClrTx/>
                        <a:buSzTx/>
                        <a:buFontTx/>
                        <a:buNone/>
                        <a:tabLst/>
                        <a:defRPr/>
                      </a:pPr>
                      <a:r>
                        <a:rPr lang="fr-CA" sz="2200" noProof="0" dirty="0">
                          <a:solidFill>
                            <a:srgbClr val="FFC000"/>
                          </a:solidFill>
                          <a:effectLst>
                            <a:outerShdw blurRad="38100" dist="38100" dir="2700000" algn="tl">
                              <a:srgbClr val="000000">
                                <a:alpha val="43137"/>
                              </a:srgbClr>
                            </a:outerShdw>
                          </a:effectLst>
                        </a:rPr>
                        <a:t>Les résultats jaunes sont « pas pires ».</a:t>
                      </a:r>
                    </a:p>
                    <a:p>
                      <a:endParaRPr lang="fr-CA" sz="2200" noProof="0" dirty="0"/>
                    </a:p>
                  </a:txBody>
                  <a:tcPr/>
                </a:tc>
                <a:extLst>
                  <a:ext uri="{0D108BD9-81ED-4DB2-BD59-A6C34878D82A}">
                    <a16:rowId xmlns:a16="http://schemas.microsoft.com/office/drawing/2014/main" val="3245643516"/>
                  </a:ext>
                </a:extLst>
              </a:tr>
              <a:tr h="1050582">
                <a:tc>
                  <a:txBody>
                    <a:bodyPr/>
                    <a:lstStyle/>
                    <a:p>
                      <a:pPr marL="0" marR="0" lvl="0" indent="0" algn="l" defTabSz="289315" rtl="0" eaLnBrk="1" fontAlgn="auto" latinLnBrk="0" hangingPunct="1">
                        <a:lnSpc>
                          <a:spcPct val="100000"/>
                        </a:lnSpc>
                        <a:spcBef>
                          <a:spcPts val="0"/>
                        </a:spcBef>
                        <a:spcAft>
                          <a:spcPts val="0"/>
                        </a:spcAft>
                        <a:buClrTx/>
                        <a:buSzTx/>
                        <a:buFontTx/>
                        <a:buNone/>
                        <a:tabLst/>
                        <a:defRPr/>
                      </a:pPr>
                      <a:r>
                        <a:rPr lang="fr-CA" sz="2200" kern="1200" noProof="0" dirty="0">
                          <a:solidFill>
                            <a:srgbClr val="FF0000"/>
                          </a:solidFill>
                          <a:effectLst>
                            <a:outerShdw blurRad="38100" dist="38100" dir="2700000" algn="tl">
                              <a:srgbClr val="000000">
                                <a:alpha val="43137"/>
                              </a:srgbClr>
                            </a:outerShdw>
                          </a:effectLst>
                          <a:latin typeface="+mn-lt"/>
                          <a:ea typeface="+mn-ea"/>
                          <a:cs typeface="+mn-cs"/>
                        </a:rPr>
                        <a:t>Les résultats rouges sont « mauvais ».</a:t>
                      </a:r>
                    </a:p>
                    <a:p>
                      <a:endParaRPr lang="fr-CA" sz="2200" noProof="0" dirty="0"/>
                    </a:p>
                  </a:txBody>
                  <a:tcPr/>
                </a:tc>
                <a:extLst>
                  <a:ext uri="{0D108BD9-81ED-4DB2-BD59-A6C34878D82A}">
                    <a16:rowId xmlns:a16="http://schemas.microsoft.com/office/drawing/2014/main" val="1371739498"/>
                  </a:ext>
                </a:extLst>
              </a:tr>
            </a:tbl>
          </a:graphicData>
        </a:graphic>
      </p:graphicFrame>
      <p:graphicFrame>
        <p:nvGraphicFramePr>
          <p:cNvPr id="10" name="Table 9">
            <a:extLst>
              <a:ext uri="{FF2B5EF4-FFF2-40B4-BE49-F238E27FC236}">
                <a16:creationId xmlns:a16="http://schemas.microsoft.com/office/drawing/2014/main" id="{986A4B13-2377-4D60-9310-9857D6C9B0B2}"/>
              </a:ext>
            </a:extLst>
          </p:cNvPr>
          <p:cNvGraphicFramePr>
            <a:graphicFrameLocks noGrp="1"/>
          </p:cNvGraphicFramePr>
          <p:nvPr>
            <p:extLst>
              <p:ext uri="{D42A27DB-BD31-4B8C-83A1-F6EECF244321}">
                <p14:modId xmlns:p14="http://schemas.microsoft.com/office/powerpoint/2010/main" val="2311859942"/>
              </p:ext>
            </p:extLst>
          </p:nvPr>
        </p:nvGraphicFramePr>
        <p:xfrm>
          <a:off x="4764719" y="2700505"/>
          <a:ext cx="4027894" cy="3778474"/>
        </p:xfrm>
        <a:graphic>
          <a:graphicData uri="http://schemas.openxmlformats.org/drawingml/2006/table">
            <a:tbl>
              <a:tblPr firstRow="1" bandRow="1">
                <a:tableStyleId>{5C22544A-7EE6-4342-B048-85BDC9FD1C3A}</a:tableStyleId>
              </a:tblPr>
              <a:tblGrid>
                <a:gridCol w="4027894">
                  <a:extLst>
                    <a:ext uri="{9D8B030D-6E8A-4147-A177-3AD203B41FA5}">
                      <a16:colId xmlns:a16="http://schemas.microsoft.com/office/drawing/2014/main" val="338862233"/>
                    </a:ext>
                  </a:extLst>
                </a:gridCol>
              </a:tblGrid>
              <a:tr h="809173">
                <a:tc>
                  <a:txBody>
                    <a:bodyPr/>
                    <a:lstStyle/>
                    <a:p>
                      <a:r>
                        <a:rPr lang="fr-CA" sz="2400" noProof="0" dirty="0"/>
                        <a:t>Interprétation correcte </a:t>
                      </a:r>
                      <a:r>
                        <a:rPr lang="fr-CA" sz="2400" dirty="0"/>
                        <a:t>:</a:t>
                      </a:r>
                    </a:p>
                  </a:txBody>
                  <a:tcPr anchor="ctr"/>
                </a:tc>
                <a:extLst>
                  <a:ext uri="{0D108BD9-81ED-4DB2-BD59-A6C34878D82A}">
                    <a16:rowId xmlns:a16="http://schemas.microsoft.com/office/drawing/2014/main" val="1680931379"/>
                  </a:ext>
                </a:extLst>
              </a:tr>
              <a:tr h="713230">
                <a:tc>
                  <a:txBody>
                    <a:bodyPr/>
                    <a:lstStyle/>
                    <a:p>
                      <a:pPr marL="0" indent="0">
                        <a:buFont typeface="Arial" panose="020B0604020202020204" pitchFamily="34" charset="0"/>
                        <a:buNone/>
                      </a:pPr>
                      <a:r>
                        <a:rPr lang="fr-CA" sz="2200" dirty="0">
                          <a:solidFill>
                            <a:schemeClr val="accent1">
                              <a:lumMod val="75000"/>
                            </a:schemeClr>
                          </a:solidFill>
                          <a:effectLst>
                            <a:outerShdw blurRad="38100" dist="38100" dir="2700000" algn="tl">
                              <a:srgbClr val="000000">
                                <a:alpha val="43137"/>
                              </a:srgbClr>
                            </a:outerShdw>
                          </a:effectLst>
                        </a:rPr>
                        <a:t>Feu vert </a:t>
                      </a:r>
                      <a:r>
                        <a:rPr lang="fr-CA" sz="2200" dirty="0">
                          <a:solidFill>
                            <a:srgbClr val="565656"/>
                          </a:solidFill>
                        </a:rPr>
                        <a:t>– </a:t>
                      </a:r>
                      <a:r>
                        <a:rPr lang="fr-CA" sz="2200" dirty="0">
                          <a:solidFill>
                            <a:schemeClr val="tx1"/>
                          </a:solidFill>
                        </a:rPr>
                        <a:t>Continuons à avancer dans cette direction.</a:t>
                      </a:r>
                    </a:p>
                  </a:txBody>
                  <a:tcPr/>
                </a:tc>
                <a:extLst>
                  <a:ext uri="{0D108BD9-81ED-4DB2-BD59-A6C34878D82A}">
                    <a16:rowId xmlns:a16="http://schemas.microsoft.com/office/drawing/2014/main" val="2942326898"/>
                  </a:ext>
                </a:extLst>
              </a:tr>
              <a:tr h="1110021">
                <a:tc>
                  <a:txBody>
                    <a:bodyPr/>
                    <a:lstStyle/>
                    <a:p>
                      <a:pPr marL="0" marR="0" lvl="0" indent="0" algn="l" defTabSz="289315" rtl="0" eaLnBrk="1" fontAlgn="auto" latinLnBrk="0" hangingPunct="1">
                        <a:lnSpc>
                          <a:spcPct val="100000"/>
                        </a:lnSpc>
                        <a:spcBef>
                          <a:spcPts val="0"/>
                        </a:spcBef>
                        <a:spcAft>
                          <a:spcPts val="0"/>
                        </a:spcAft>
                        <a:buClrTx/>
                        <a:buSzTx/>
                        <a:buFontTx/>
                        <a:buNone/>
                        <a:tabLst/>
                        <a:defRPr/>
                      </a:pPr>
                      <a:r>
                        <a:rPr lang="fr-CA" sz="2200" dirty="0">
                          <a:solidFill>
                            <a:srgbClr val="FFC000"/>
                          </a:solidFill>
                          <a:effectLst>
                            <a:outerShdw blurRad="38100" dist="38100" dir="2700000" algn="tl">
                              <a:srgbClr val="000000">
                                <a:alpha val="43137"/>
                              </a:srgbClr>
                            </a:outerShdw>
                          </a:effectLst>
                        </a:rPr>
                        <a:t>Feu jaune </a:t>
                      </a:r>
                      <a:r>
                        <a:rPr lang="fr-CA" sz="2200" dirty="0">
                          <a:solidFill>
                            <a:srgbClr val="565656"/>
                          </a:solidFill>
                        </a:rPr>
                        <a:t>– </a:t>
                      </a:r>
                      <a:r>
                        <a:rPr lang="fr-CA" sz="2200" dirty="0">
                          <a:solidFill>
                            <a:schemeClr val="tx1"/>
                          </a:solidFill>
                        </a:rPr>
                        <a:t>Ralentissons un peu et réévaluons où nous en sommes rendus.</a:t>
                      </a:r>
                    </a:p>
                  </a:txBody>
                  <a:tcPr/>
                </a:tc>
                <a:extLst>
                  <a:ext uri="{0D108BD9-81ED-4DB2-BD59-A6C34878D82A}">
                    <a16:rowId xmlns:a16="http://schemas.microsoft.com/office/drawing/2014/main" val="91511268"/>
                  </a:ext>
                </a:extLst>
              </a:tr>
              <a:tr h="951075">
                <a:tc>
                  <a:txBody>
                    <a:bodyPr/>
                    <a:lstStyle/>
                    <a:p>
                      <a:pPr marL="0" marR="0" lvl="0" indent="0" algn="l" defTabSz="289315" rtl="0" eaLnBrk="1" fontAlgn="auto" latinLnBrk="0" hangingPunct="1">
                        <a:lnSpc>
                          <a:spcPct val="100000"/>
                        </a:lnSpc>
                        <a:spcBef>
                          <a:spcPts val="0"/>
                        </a:spcBef>
                        <a:spcAft>
                          <a:spcPts val="0"/>
                        </a:spcAft>
                        <a:buClrTx/>
                        <a:buSzTx/>
                        <a:buFontTx/>
                        <a:buNone/>
                        <a:tabLst/>
                        <a:defRPr/>
                      </a:pPr>
                      <a:r>
                        <a:rPr lang="fr-CA" sz="2200" kern="1200" dirty="0">
                          <a:solidFill>
                            <a:srgbClr val="FF0000"/>
                          </a:solidFill>
                          <a:effectLst>
                            <a:outerShdw blurRad="38100" dist="38100" dir="2700000" algn="tl">
                              <a:srgbClr val="000000">
                                <a:alpha val="43137"/>
                              </a:srgbClr>
                            </a:outerShdw>
                          </a:effectLst>
                          <a:latin typeface="+mn-lt"/>
                          <a:ea typeface="+mn-ea"/>
                          <a:cs typeface="+mn-cs"/>
                        </a:rPr>
                        <a:t>Feu rouge </a:t>
                      </a:r>
                      <a:r>
                        <a:rPr lang="fr-CA" sz="2200" dirty="0">
                          <a:solidFill>
                            <a:srgbClr val="565656"/>
                          </a:solidFill>
                        </a:rPr>
                        <a:t>– </a:t>
                      </a:r>
                      <a:r>
                        <a:rPr lang="fr-CA" sz="2200" dirty="0">
                          <a:solidFill>
                            <a:schemeClr val="tx1"/>
                          </a:solidFill>
                        </a:rPr>
                        <a:t>Arrêtons-nous un moment et ajustons-nous avant de repartir.</a:t>
                      </a:r>
                    </a:p>
                  </a:txBody>
                  <a:tcPr/>
                </a:tc>
                <a:extLst>
                  <a:ext uri="{0D108BD9-81ED-4DB2-BD59-A6C34878D82A}">
                    <a16:rowId xmlns:a16="http://schemas.microsoft.com/office/drawing/2014/main" val="3924276764"/>
                  </a:ext>
                </a:extLst>
              </a:tr>
            </a:tbl>
          </a:graphicData>
        </a:graphic>
      </p:graphicFrame>
    </p:spTree>
    <p:extLst>
      <p:ext uri="{BB962C8B-B14F-4D97-AF65-F5344CB8AC3E}">
        <p14:creationId xmlns:p14="http://schemas.microsoft.com/office/powerpoint/2010/main" val="90990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2A5D2C-CA19-4A31-BBC3-E60714487DC0}"/>
              </a:ext>
            </a:extLst>
          </p:cNvPr>
          <p:cNvPicPr>
            <a:picLocks noChangeAspect="1"/>
          </p:cNvPicPr>
          <p:nvPr/>
        </p:nvPicPr>
        <p:blipFill>
          <a:blip r:embed="rId3"/>
          <a:stretch>
            <a:fillRect/>
          </a:stretch>
        </p:blipFill>
        <p:spPr>
          <a:xfrm>
            <a:off x="7600949" y="2190750"/>
            <a:ext cx="2712203" cy="2286000"/>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0C83D2B6-DBAE-4DA2-98FE-1CB7F7A8947B}"/>
              </a:ext>
            </a:extLst>
          </p:cNvPr>
          <p:cNvSpPr>
            <a:spLocks noGrp="1"/>
          </p:cNvSpPr>
          <p:nvPr>
            <p:ph type="title"/>
          </p:nvPr>
        </p:nvSpPr>
        <p:spPr>
          <a:xfrm>
            <a:off x="838800" y="410400"/>
            <a:ext cx="10515600" cy="1325563"/>
          </a:xfrm>
        </p:spPr>
        <p:txBody>
          <a:bodyPr>
            <a:normAutofit/>
          </a:bodyPr>
          <a:lstStyle/>
          <a:p>
            <a:r>
              <a:rPr lang="fr-CA" dirty="0"/>
              <a:t>Les graphiques et tableaux de l’ÉPE-AD</a:t>
            </a:r>
            <a:endParaRPr lang="en-CA" dirty="0"/>
          </a:p>
        </p:txBody>
      </p:sp>
      <p:sp>
        <p:nvSpPr>
          <p:cNvPr id="5" name="Content Placeholder 2">
            <a:extLst>
              <a:ext uri="{FF2B5EF4-FFF2-40B4-BE49-F238E27FC236}">
                <a16:creationId xmlns:a16="http://schemas.microsoft.com/office/drawing/2014/main" id="{75F856AD-59CB-43D6-B01E-31E044AD2A1E}"/>
              </a:ext>
            </a:extLst>
          </p:cNvPr>
          <p:cNvSpPr txBox="1">
            <a:spLocks/>
          </p:cNvSpPr>
          <p:nvPr/>
        </p:nvSpPr>
        <p:spPr bwMode="auto">
          <a:xfrm>
            <a:off x="837600" y="1735963"/>
            <a:ext cx="5593680" cy="4439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176213" indent="-176213" algn="l" rtl="0" eaLnBrk="1" fontAlgn="base" hangingPunct="1">
              <a:lnSpc>
                <a:spcPct val="90000"/>
              </a:lnSpc>
              <a:spcBef>
                <a:spcPts val="313"/>
              </a:spcBef>
              <a:spcAft>
                <a:spcPct val="0"/>
              </a:spcAft>
              <a:buFont typeface="Arial" panose="020B0604020202020204" pitchFamily="34" charset="0"/>
              <a:buChar char="•"/>
              <a:defRPr sz="2000" kern="1200">
                <a:solidFill>
                  <a:schemeClr val="tx1"/>
                </a:solidFill>
                <a:latin typeface="+mn-lt"/>
                <a:ea typeface="+mn-ea"/>
                <a:cs typeface="+mn-cs"/>
              </a:defRPr>
            </a:lvl1pPr>
            <a:lvl2pPr marL="354013" indent="-177800" algn="l" rtl="0" eaLnBrk="1" fontAlgn="base" hangingPunct="1">
              <a:lnSpc>
                <a:spcPct val="90000"/>
              </a:lnSpc>
              <a:spcBef>
                <a:spcPts val="151"/>
              </a:spcBef>
              <a:spcAft>
                <a:spcPct val="0"/>
              </a:spcAft>
              <a:buFont typeface="Arial" panose="020B0604020202020204" pitchFamily="34" charset="0"/>
              <a:buChar char="•"/>
              <a:defRPr sz="1800" kern="1200">
                <a:solidFill>
                  <a:schemeClr val="tx1"/>
                </a:solidFill>
                <a:latin typeface="+mn-lt"/>
                <a:ea typeface="+mn-ea"/>
                <a:cs typeface="+mn-cs"/>
              </a:defRPr>
            </a:lvl2pPr>
            <a:lvl3pPr marL="541338" indent="-168275" algn="l" rtl="0" eaLnBrk="1" fontAlgn="base" hangingPunct="1">
              <a:lnSpc>
                <a:spcPct val="90000"/>
              </a:lnSpc>
              <a:spcBef>
                <a:spcPts val="151"/>
              </a:spcBef>
              <a:spcAft>
                <a:spcPct val="0"/>
              </a:spcAft>
              <a:buFont typeface="Arial" panose="020B0604020202020204" pitchFamily="34" charset="0"/>
              <a:buChar char="•"/>
              <a:defRPr sz="1600" kern="1200">
                <a:solidFill>
                  <a:schemeClr val="tx1"/>
                </a:solidFill>
                <a:latin typeface="+mn-lt"/>
                <a:ea typeface="+mn-ea"/>
                <a:cs typeface="+mn-cs"/>
              </a:defRPr>
            </a:lvl3pPr>
            <a:lvl4pPr marL="717550" indent="-158750" algn="l" rtl="0" eaLnBrk="1" fontAlgn="base" hangingPunct="1">
              <a:lnSpc>
                <a:spcPct val="90000"/>
              </a:lnSpc>
              <a:spcBef>
                <a:spcPts val="151"/>
              </a:spcBef>
              <a:spcAft>
                <a:spcPct val="0"/>
              </a:spcAft>
              <a:buFont typeface="Arial" panose="020B0604020202020204" pitchFamily="34" charset="0"/>
              <a:buChar char="•"/>
              <a:defRPr sz="1400" kern="1200">
                <a:solidFill>
                  <a:schemeClr val="tx1"/>
                </a:solidFill>
                <a:latin typeface="+mn-lt"/>
                <a:ea typeface="+mn-ea"/>
                <a:cs typeface="+mn-cs"/>
              </a:defRPr>
            </a:lvl4pPr>
            <a:lvl5pPr marL="895350" indent="-158750" algn="l" rtl="0" eaLnBrk="1" fontAlgn="base" hangingPunct="1">
              <a:lnSpc>
                <a:spcPct val="90000"/>
              </a:lnSpc>
              <a:spcBef>
                <a:spcPts val="151"/>
              </a:spcBef>
              <a:spcAft>
                <a:spcPct val="0"/>
              </a:spcAft>
              <a:buFont typeface="Arial" panose="020B0604020202020204" pitchFamily="34" charset="0"/>
              <a:buChar char="•"/>
              <a:defRPr sz="1200" kern="1200">
                <a:solidFill>
                  <a:schemeClr val="tx1"/>
                </a:solidFill>
                <a:latin typeface="+mn-lt"/>
                <a:ea typeface="+mn-ea"/>
                <a:cs typeface="+mn-cs"/>
              </a:defRPr>
            </a:lvl5pPr>
            <a:lvl6pPr marL="795615"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6pPr>
            <a:lvl7pPr marL="940274"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7pPr>
            <a:lvl8pPr marL="1084932"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8pPr>
            <a:lvl9pPr marL="1229588"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fr-CA" sz="3200" dirty="0">
                <a:solidFill>
                  <a:schemeClr val="tx1"/>
                </a:solidFill>
                <a:latin typeface="+mn-lt"/>
              </a:rPr>
              <a:t>Des diagrammes circulaires, graphiques à barres et fichiers Excel sont aussi disponibles pour chaque classe dans la section </a:t>
            </a:r>
            <a:r>
              <a:rPr lang="fr-CA" sz="3200" b="1" dirty="0">
                <a:solidFill>
                  <a:schemeClr val="tx1"/>
                </a:solidFill>
                <a:latin typeface="+mn-lt"/>
              </a:rPr>
              <a:t>Affichage des résultats</a:t>
            </a:r>
            <a:r>
              <a:rPr lang="fr-CA" sz="3200" dirty="0">
                <a:solidFill>
                  <a:schemeClr val="tx1"/>
                </a:solidFill>
                <a:latin typeface="+mn-lt"/>
              </a:rPr>
              <a:t> du site de saisie des données.</a:t>
            </a:r>
          </a:p>
          <a:p>
            <a:pPr marL="0" indent="0">
              <a:spcBef>
                <a:spcPts val="0"/>
              </a:spcBef>
              <a:spcAft>
                <a:spcPts val="1200"/>
              </a:spcAft>
              <a:buFont typeface="Arial" panose="020B0604020202020204" pitchFamily="34" charset="0"/>
              <a:buNone/>
            </a:pPr>
            <a:r>
              <a:rPr lang="fr-CA" sz="3200" dirty="0"/>
              <a:t>Ces rapports sont mis à jour en temps réel.</a:t>
            </a:r>
            <a:endParaRPr lang="en-US" sz="3200" dirty="0"/>
          </a:p>
        </p:txBody>
      </p:sp>
      <p:sp>
        <p:nvSpPr>
          <p:cNvPr id="7" name="Rectangle: Rounded Corners 6">
            <a:extLst>
              <a:ext uri="{FF2B5EF4-FFF2-40B4-BE49-F238E27FC236}">
                <a16:creationId xmlns:a16="http://schemas.microsoft.com/office/drawing/2014/main" id="{83FEC72C-154E-4501-9993-F2902AB54ABB}"/>
              </a:ext>
            </a:extLst>
          </p:cNvPr>
          <p:cNvSpPr/>
          <p:nvPr/>
        </p:nvSpPr>
        <p:spPr>
          <a:xfrm>
            <a:off x="8521276" y="2733674"/>
            <a:ext cx="722556" cy="658570"/>
          </a:xfrm>
          <a:prstGeom prst="roundRect">
            <a:avLst/>
          </a:prstGeom>
          <a:no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ln>
                <a:solidFill>
                  <a:srgbClr val="FF0000"/>
                </a:solidFill>
              </a:ln>
              <a:noFill/>
            </a:endParaRPr>
          </a:p>
        </p:txBody>
      </p:sp>
      <p:sp>
        <p:nvSpPr>
          <p:cNvPr id="9" name="Rectangle: Rounded Corners 8">
            <a:extLst>
              <a:ext uri="{FF2B5EF4-FFF2-40B4-BE49-F238E27FC236}">
                <a16:creationId xmlns:a16="http://schemas.microsoft.com/office/drawing/2014/main" id="{CF756437-1C7D-4330-88C6-9A25F13B6D9F}"/>
              </a:ext>
            </a:extLst>
          </p:cNvPr>
          <p:cNvSpPr/>
          <p:nvPr/>
        </p:nvSpPr>
        <p:spPr>
          <a:xfrm>
            <a:off x="9303315" y="2733675"/>
            <a:ext cx="722556" cy="658570"/>
          </a:xfrm>
          <a:prstGeom prst="roundRect">
            <a:avLst/>
          </a:prstGeom>
          <a:no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ln>
                <a:solidFill>
                  <a:srgbClr val="FF0000"/>
                </a:solidFill>
              </a:ln>
              <a:noFill/>
            </a:endParaRPr>
          </a:p>
        </p:txBody>
      </p:sp>
      <p:sp>
        <p:nvSpPr>
          <p:cNvPr id="11" name="Rectangle: Rounded Corners 10">
            <a:extLst>
              <a:ext uri="{FF2B5EF4-FFF2-40B4-BE49-F238E27FC236}">
                <a16:creationId xmlns:a16="http://schemas.microsoft.com/office/drawing/2014/main" id="{02D3D986-05F9-44E4-87B1-A769C5788CD8}"/>
              </a:ext>
            </a:extLst>
          </p:cNvPr>
          <p:cNvSpPr/>
          <p:nvPr/>
        </p:nvSpPr>
        <p:spPr>
          <a:xfrm>
            <a:off x="9294351" y="3465756"/>
            <a:ext cx="731520" cy="658570"/>
          </a:xfrm>
          <a:prstGeom prst="roundRect">
            <a:avLst/>
          </a:prstGeom>
          <a:no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ln>
                <a:solidFill>
                  <a:srgbClr val="FF0000"/>
                </a:solidFill>
              </a:ln>
              <a:noFill/>
            </a:endParaRPr>
          </a:p>
        </p:txBody>
      </p:sp>
    </p:spTree>
    <p:extLst>
      <p:ext uri="{BB962C8B-B14F-4D97-AF65-F5344CB8AC3E}">
        <p14:creationId xmlns:p14="http://schemas.microsoft.com/office/powerpoint/2010/main" val="2133435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0630B-FAE7-42AD-AC29-75EB66F34E3F}"/>
              </a:ext>
            </a:extLst>
          </p:cNvPr>
          <p:cNvSpPr>
            <a:spLocks noGrp="1"/>
          </p:cNvSpPr>
          <p:nvPr>
            <p:ph type="title"/>
          </p:nvPr>
        </p:nvSpPr>
        <p:spPr/>
        <p:txBody>
          <a:bodyPr>
            <a:normAutofit/>
          </a:bodyPr>
          <a:lstStyle/>
          <a:p>
            <a:r>
              <a:rPr lang="fr-CA" dirty="0"/>
              <a:t>Graphique à barre</a:t>
            </a:r>
          </a:p>
        </p:txBody>
      </p:sp>
      <p:sp>
        <p:nvSpPr>
          <p:cNvPr id="8" name="TextBox 7">
            <a:extLst>
              <a:ext uri="{FF2B5EF4-FFF2-40B4-BE49-F238E27FC236}">
                <a16:creationId xmlns:a16="http://schemas.microsoft.com/office/drawing/2014/main" id="{66ECFE8D-1C73-4806-9762-BC5C24A48EA3}"/>
              </a:ext>
            </a:extLst>
          </p:cNvPr>
          <p:cNvSpPr txBox="1"/>
          <p:nvPr/>
        </p:nvSpPr>
        <p:spPr>
          <a:xfrm>
            <a:off x="838200" y="2339787"/>
            <a:ext cx="5257800" cy="3046988"/>
          </a:xfrm>
          <a:prstGeom prst="rect">
            <a:avLst/>
          </a:prstGeom>
          <a:noFill/>
        </p:spPr>
        <p:txBody>
          <a:bodyPr wrap="square" rtlCol="0">
            <a:spAutoFit/>
          </a:bodyPr>
          <a:lstStyle/>
          <a:p>
            <a:r>
              <a:rPr lang="fr-CA" sz="3200" dirty="0"/>
              <a:t>Ce graphique vous permet de voir les résultats pour la classe entière et de rapidement identifier les forces et les vulnérabilités de la classe, en gros.</a:t>
            </a:r>
          </a:p>
        </p:txBody>
      </p:sp>
      <p:sp>
        <p:nvSpPr>
          <p:cNvPr id="10" name="Rectangle 9">
            <a:extLst>
              <a:ext uri="{FF2B5EF4-FFF2-40B4-BE49-F238E27FC236}">
                <a16:creationId xmlns:a16="http://schemas.microsoft.com/office/drawing/2014/main" id="{84538CEC-F07A-4138-B8A2-5F64B2DE218C}"/>
              </a:ext>
            </a:extLst>
          </p:cNvPr>
          <p:cNvSpPr/>
          <p:nvPr/>
        </p:nvSpPr>
        <p:spPr>
          <a:xfrm>
            <a:off x="8099294" y="2269863"/>
            <a:ext cx="2710927" cy="139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0A67BDBC-BC87-417B-BFBD-3937DCED7D5A}"/>
              </a:ext>
            </a:extLst>
          </p:cNvPr>
          <p:cNvPicPr>
            <a:picLocks noChangeAspect="1"/>
          </p:cNvPicPr>
          <p:nvPr/>
        </p:nvPicPr>
        <p:blipFill>
          <a:blip r:embed="rId3"/>
          <a:stretch>
            <a:fillRect/>
          </a:stretch>
        </p:blipFill>
        <p:spPr>
          <a:xfrm>
            <a:off x="6653742" y="1588571"/>
            <a:ext cx="4997080" cy="39720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8961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0630B-FAE7-42AD-AC29-75EB66F34E3F}"/>
              </a:ext>
            </a:extLst>
          </p:cNvPr>
          <p:cNvSpPr>
            <a:spLocks noGrp="1"/>
          </p:cNvSpPr>
          <p:nvPr>
            <p:ph type="title"/>
          </p:nvPr>
        </p:nvSpPr>
        <p:spPr/>
        <p:txBody>
          <a:bodyPr>
            <a:normAutofit/>
          </a:bodyPr>
          <a:lstStyle/>
          <a:p>
            <a:r>
              <a:rPr lang="fr-CA" dirty="0"/>
              <a:t>Diagrammes circulaires</a:t>
            </a:r>
          </a:p>
        </p:txBody>
      </p:sp>
      <p:sp>
        <p:nvSpPr>
          <p:cNvPr id="8" name="TextBox 7">
            <a:extLst>
              <a:ext uri="{FF2B5EF4-FFF2-40B4-BE49-F238E27FC236}">
                <a16:creationId xmlns:a16="http://schemas.microsoft.com/office/drawing/2014/main" id="{66ECFE8D-1C73-4806-9762-BC5C24A48EA3}"/>
              </a:ext>
            </a:extLst>
          </p:cNvPr>
          <p:cNvSpPr txBox="1"/>
          <p:nvPr/>
        </p:nvSpPr>
        <p:spPr>
          <a:xfrm>
            <a:off x="838200" y="1987582"/>
            <a:ext cx="10209904" cy="1077218"/>
          </a:xfrm>
          <a:prstGeom prst="rect">
            <a:avLst/>
          </a:prstGeom>
          <a:noFill/>
        </p:spPr>
        <p:txBody>
          <a:bodyPr wrap="square" rtlCol="0">
            <a:spAutoFit/>
          </a:bodyPr>
          <a:lstStyle/>
          <a:p>
            <a:r>
              <a:rPr lang="fr-CA" sz="3200" dirty="0"/>
              <a:t>Les diagrammes circulaires présentent la même information que les graphiques à barres, mais en pourcentages. </a:t>
            </a:r>
          </a:p>
        </p:txBody>
      </p:sp>
      <p:sp>
        <p:nvSpPr>
          <p:cNvPr id="14" name="Rectangle 13">
            <a:extLst>
              <a:ext uri="{FF2B5EF4-FFF2-40B4-BE49-F238E27FC236}">
                <a16:creationId xmlns:a16="http://schemas.microsoft.com/office/drawing/2014/main" id="{5C7ACEE4-09A9-405C-AFD3-8C3BE7078F6B}"/>
              </a:ext>
            </a:extLst>
          </p:cNvPr>
          <p:cNvSpPr/>
          <p:nvPr/>
        </p:nvSpPr>
        <p:spPr>
          <a:xfrm>
            <a:off x="5119426" y="3808207"/>
            <a:ext cx="2948809" cy="225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62E5F53F-B38C-4A4B-B249-6867C7169337}"/>
              </a:ext>
            </a:extLst>
          </p:cNvPr>
          <p:cNvPicPr>
            <a:picLocks noChangeAspect="1"/>
          </p:cNvPicPr>
          <p:nvPr/>
        </p:nvPicPr>
        <p:blipFill>
          <a:blip r:embed="rId3"/>
          <a:stretch>
            <a:fillRect/>
          </a:stretch>
        </p:blipFill>
        <p:spPr>
          <a:xfrm>
            <a:off x="1776440" y="3671675"/>
            <a:ext cx="8333423" cy="27043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65485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5868C-B15A-4FD5-9AEB-45298E23D7B6}"/>
              </a:ext>
            </a:extLst>
          </p:cNvPr>
          <p:cNvSpPr>
            <a:spLocks noGrp="1"/>
          </p:cNvSpPr>
          <p:nvPr>
            <p:ph type="title"/>
          </p:nvPr>
        </p:nvSpPr>
        <p:spPr>
          <a:xfrm>
            <a:off x="838200" y="401588"/>
            <a:ext cx="10515600" cy="835541"/>
          </a:xfrm>
        </p:spPr>
        <p:txBody>
          <a:bodyPr>
            <a:normAutofit/>
          </a:bodyPr>
          <a:lstStyle/>
          <a:p>
            <a:r>
              <a:rPr lang="fr-CA" dirty="0"/>
              <a:t>Fichier Excel</a:t>
            </a:r>
          </a:p>
        </p:txBody>
      </p:sp>
      <p:sp>
        <p:nvSpPr>
          <p:cNvPr id="5" name="TextBox 4">
            <a:extLst>
              <a:ext uri="{FF2B5EF4-FFF2-40B4-BE49-F238E27FC236}">
                <a16:creationId xmlns:a16="http://schemas.microsoft.com/office/drawing/2014/main" id="{E0165A43-F778-4EDF-915D-7C4FA8F1649C}"/>
              </a:ext>
            </a:extLst>
          </p:cNvPr>
          <p:cNvSpPr txBox="1"/>
          <p:nvPr/>
        </p:nvSpPr>
        <p:spPr>
          <a:xfrm>
            <a:off x="838200" y="1387737"/>
            <a:ext cx="10385612" cy="1569660"/>
          </a:xfrm>
          <a:prstGeom prst="rect">
            <a:avLst/>
          </a:prstGeom>
          <a:noFill/>
        </p:spPr>
        <p:txBody>
          <a:bodyPr wrap="square" rtlCol="0">
            <a:spAutoFit/>
          </a:bodyPr>
          <a:lstStyle/>
          <a:p>
            <a:r>
              <a:rPr lang="fr-CA" sz="3200" dirty="0"/>
              <a:t>Le fichier Excel vous permet de voir les résultats pour votre classe entière et peut servir à identifier quels enfants nécessitent un support et un suivi additionnels. </a:t>
            </a:r>
          </a:p>
        </p:txBody>
      </p:sp>
      <p:pic>
        <p:nvPicPr>
          <p:cNvPr id="6" name="Picture 5">
            <a:extLst>
              <a:ext uri="{FF2B5EF4-FFF2-40B4-BE49-F238E27FC236}">
                <a16:creationId xmlns:a16="http://schemas.microsoft.com/office/drawing/2014/main" id="{B2CDFE36-E555-442C-90B9-F4BA1A5A2816}"/>
              </a:ext>
            </a:extLst>
          </p:cNvPr>
          <p:cNvPicPr>
            <a:picLocks noChangeAspect="1"/>
          </p:cNvPicPr>
          <p:nvPr/>
        </p:nvPicPr>
        <p:blipFill rotWithShape="1">
          <a:blip r:embed="rId3"/>
          <a:srcRect l="307" t="179" r="620"/>
          <a:stretch/>
        </p:blipFill>
        <p:spPr>
          <a:xfrm>
            <a:off x="1798639" y="3338144"/>
            <a:ext cx="8464733" cy="2766820"/>
          </a:xfrm>
          <a:prstGeom prst="rect">
            <a:avLst/>
          </a:prstGeom>
        </p:spPr>
      </p:pic>
    </p:spTree>
    <p:extLst>
      <p:ext uri="{BB962C8B-B14F-4D97-AF65-F5344CB8AC3E}">
        <p14:creationId xmlns:p14="http://schemas.microsoft.com/office/powerpoint/2010/main" val="3772640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11" name="Shape 294"/>
          <p:cNvSpPr txBox="1">
            <a:spLocks noGrp="1"/>
          </p:cNvSpPr>
          <p:nvPr>
            <p:ph type="title"/>
            <p:custDataLst>
              <p:tags r:id="rId1"/>
            </p:custDataLst>
          </p:nvPr>
        </p:nvSpPr>
        <p:spPr>
          <a:xfrm>
            <a:off x="1248002" y="1953825"/>
            <a:ext cx="8616800" cy="1143000"/>
          </a:xfrm>
          <a:prstGeom prst="rect">
            <a:avLst/>
          </a:prstGeom>
        </p:spPr>
        <p:txBody>
          <a:bodyPr lIns="91425" tIns="91425" rIns="91425" bIns="91425" anchor="b" anchorCtr="0">
            <a:noAutofit/>
          </a:bodyPr>
          <a:lstStyle/>
          <a:p>
            <a:r>
              <a:rPr lang="fr-CA" sz="8000" dirty="0">
                <a:latin typeface="+mn-lt"/>
              </a:rPr>
              <a:t>Merci</a:t>
            </a:r>
            <a:r>
              <a:rPr lang="en-CA" sz="8000" dirty="0">
                <a:latin typeface="+mn-lt"/>
              </a:rPr>
              <a:t>!</a:t>
            </a:r>
            <a:endParaRPr lang="en" sz="8000" dirty="0">
              <a:latin typeface="+mn-lt"/>
            </a:endParaRPr>
          </a:p>
        </p:txBody>
      </p:sp>
      <p:pic>
        <p:nvPicPr>
          <p:cNvPr id="15" name="Picture Placeholder 4"/>
          <p:cNvPicPr>
            <a:picLocks noGrp="1" noChangeAspect="1"/>
          </p:cNvPicPr>
          <p:nvPr>
            <p:ph type="pic" sz="quarter" idx="4294967295"/>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9162475" y="5805488"/>
            <a:ext cx="2438400" cy="528637"/>
          </a:xfrm>
        </p:spPr>
      </p:pic>
      <p:pic>
        <p:nvPicPr>
          <p:cNvPr id="6" name="Picture 5" descr="A picture containing clipart&#10;&#10;Description automatically generated">
            <a:extLst>
              <a:ext uri="{FF2B5EF4-FFF2-40B4-BE49-F238E27FC236}">
                <a16:creationId xmlns:a16="http://schemas.microsoft.com/office/drawing/2014/main" id="{DA7B55A2-AA36-465F-83EE-C595B8AAADFC}"/>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7737134" y="2044742"/>
            <a:ext cx="4008120" cy="859536"/>
          </a:xfrm>
          <a:prstGeom prst="rect">
            <a:avLst/>
          </a:prstGeom>
        </p:spPr>
      </p:pic>
      <p:sp>
        <p:nvSpPr>
          <p:cNvPr id="5" name="TextBox 4">
            <a:extLst>
              <a:ext uri="{FF2B5EF4-FFF2-40B4-BE49-F238E27FC236}">
                <a16:creationId xmlns:a16="http://schemas.microsoft.com/office/drawing/2014/main" id="{B3D02EC8-D2B9-4F9E-A8D3-91090A82E2F0}"/>
              </a:ext>
            </a:extLst>
          </p:cNvPr>
          <p:cNvSpPr txBox="1"/>
          <p:nvPr>
            <p:custDataLst>
              <p:tags r:id="rId4"/>
            </p:custDataLst>
          </p:nvPr>
        </p:nvSpPr>
        <p:spPr>
          <a:xfrm>
            <a:off x="5959077" y="3429000"/>
            <a:ext cx="5924366" cy="24191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3333"/>
                </a:solidFill>
                <a:effectLst/>
                <a:uLnTx/>
                <a:uFillTx/>
                <a:latin typeface="Calibri" panose="020F0502020204030204"/>
                <a:ea typeface="+mn-ea"/>
                <a:cs typeface="+mn-cs"/>
              </a:rPr>
              <a:t>epe-support</a:t>
            </a:r>
            <a:r>
              <a:rPr kumimoji="0" lang="en-US" sz="2800" b="0" i="0" u="none" strike="noStrike" kern="1200" cap="none" spc="0" normalizeH="0" baseline="0" noProof="0" dirty="0">
                <a:ln>
                  <a:noFill/>
                </a:ln>
                <a:solidFill>
                  <a:srgbClr val="333333"/>
                </a:solidFill>
                <a:effectLst/>
                <a:uLnTx/>
                <a:uFillTx/>
                <a:latin typeface="Calibri" panose="020F0502020204030204"/>
                <a:ea typeface="+mn-ea"/>
                <a:cs typeface="+mn-cs"/>
              </a:rPr>
              <a:t>@thelearningbar.com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7A445"/>
                </a:solidFill>
                <a:effectLst/>
                <a:uLnTx/>
                <a:uFillTx/>
                <a:latin typeface="Calibri" panose="020F0502020204030204"/>
                <a:ea typeface="+mn-ea"/>
                <a:cs typeface="+mn-cs"/>
              </a:rPr>
              <a:t>506-458-9311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7A445"/>
                </a:solidFill>
                <a:effectLst/>
                <a:uLnTx/>
                <a:uFillTx/>
                <a:latin typeface="Calibri" panose="020F0502020204030204"/>
                <a:ea typeface="+mn-ea"/>
                <a:cs typeface="+mn-cs"/>
              </a:rPr>
              <a:t>1 877 840 2424</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7A445"/>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44390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16EB3ED-5B23-41AA-89DD-9A5ECFF1A5ED}"/>
              </a:ext>
            </a:extLst>
          </p:cNvPr>
          <p:cNvSpPr txBox="1">
            <a:spLocks/>
          </p:cNvSpPr>
          <p:nvPr/>
        </p:nvSpPr>
        <p:spPr>
          <a:xfrm>
            <a:off x="838800" y="1958400"/>
            <a:ext cx="10515600" cy="39365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fr-CA" sz="3200" dirty="0">
                <a:solidFill>
                  <a:schemeClr val="tx1"/>
                </a:solidFill>
                <a:latin typeface="+mn-lt"/>
              </a:rPr>
              <a:t>Comment interpréter les résultats de l’ÉPE-AD</a:t>
            </a:r>
          </a:p>
          <a:p>
            <a:pPr>
              <a:lnSpc>
                <a:spcPct val="100000"/>
              </a:lnSpc>
              <a:spcBef>
                <a:spcPts val="0"/>
              </a:spcBef>
              <a:spcAft>
                <a:spcPts val="1200"/>
              </a:spcAft>
            </a:pPr>
            <a:r>
              <a:rPr lang="fr-CA" sz="3200" dirty="0">
                <a:solidFill>
                  <a:schemeClr val="tx1"/>
                </a:solidFill>
                <a:latin typeface="+mn-lt"/>
              </a:rPr>
              <a:t>Comment les scores des domaines sont calculés</a:t>
            </a:r>
          </a:p>
          <a:p>
            <a:pPr>
              <a:lnSpc>
                <a:spcPct val="100000"/>
              </a:lnSpc>
              <a:spcBef>
                <a:spcPts val="0"/>
              </a:spcBef>
              <a:spcAft>
                <a:spcPts val="1200"/>
              </a:spcAft>
            </a:pPr>
            <a:r>
              <a:rPr lang="fr-CA" sz="3200" dirty="0">
                <a:solidFill>
                  <a:schemeClr val="tx1"/>
                </a:solidFill>
                <a:latin typeface="+mn-lt"/>
              </a:rPr>
              <a:t>Caractéristiques des rapports des enfants</a:t>
            </a:r>
          </a:p>
          <a:p>
            <a:pPr>
              <a:lnSpc>
                <a:spcPct val="100000"/>
              </a:lnSpc>
              <a:spcBef>
                <a:spcPts val="0"/>
              </a:spcBef>
              <a:spcAft>
                <a:spcPts val="1200"/>
              </a:spcAft>
            </a:pPr>
            <a:r>
              <a:rPr lang="fr-CA" sz="3200" dirty="0">
                <a:solidFill>
                  <a:schemeClr val="tx1"/>
                </a:solidFill>
                <a:latin typeface="+mn-lt"/>
              </a:rPr>
              <a:t>Survol des diagrammes circulaires, des graphiques à barres et des fichiers Excel</a:t>
            </a:r>
          </a:p>
          <a:p>
            <a:pPr>
              <a:lnSpc>
                <a:spcPct val="100000"/>
              </a:lnSpc>
              <a:spcBef>
                <a:spcPts val="0"/>
              </a:spcBef>
              <a:spcAft>
                <a:spcPts val="1200"/>
              </a:spcAft>
            </a:pPr>
            <a:endParaRPr lang="fr-CA" sz="2800" dirty="0">
              <a:solidFill>
                <a:srgbClr val="636466"/>
              </a:solidFill>
              <a:latin typeface="+mn-lt"/>
            </a:endParaRPr>
          </a:p>
          <a:p>
            <a:pPr>
              <a:lnSpc>
                <a:spcPct val="100000"/>
              </a:lnSpc>
            </a:pPr>
            <a:endParaRPr lang="fr-CA" sz="2800" dirty="0">
              <a:solidFill>
                <a:srgbClr val="636466"/>
              </a:solidFill>
              <a:latin typeface="+mn-lt"/>
            </a:endParaRPr>
          </a:p>
        </p:txBody>
      </p:sp>
      <p:sp>
        <p:nvSpPr>
          <p:cNvPr id="2" name="Title Placeholder 1">
            <a:extLst>
              <a:ext uri="{FF2B5EF4-FFF2-40B4-BE49-F238E27FC236}">
                <a16:creationId xmlns:a16="http://schemas.microsoft.com/office/drawing/2014/main" id="{08C5C6E6-0A68-4B65-891E-260F70CE6AD2}"/>
              </a:ext>
            </a:extLst>
          </p:cNvPr>
          <p:cNvSpPr txBox="1">
            <a:spLocks/>
          </p:cNvSpPr>
          <p:nvPr/>
        </p:nvSpPr>
        <p:spPr>
          <a:xfrm>
            <a:off x="838800" y="410400"/>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b="0" i="0" u="none" strike="noStrike" kern="1200" cap="none" spc="0" normalizeH="0" baseline="0" noProof="0" dirty="0">
                <a:ln>
                  <a:noFill/>
                </a:ln>
                <a:solidFill>
                  <a:srgbClr val="57A445"/>
                </a:solidFill>
                <a:effectLst/>
                <a:uLnTx/>
                <a:uFillTx/>
                <a:latin typeface="Calibri" panose="020F0502020204030204"/>
                <a:ea typeface="+mj-ea"/>
                <a:cs typeface="+mj-cs"/>
              </a:rPr>
              <a:t>Qu’allons-nous apprendre</a:t>
            </a:r>
            <a:r>
              <a:rPr lang="fr-CA" dirty="0">
                <a:solidFill>
                  <a:srgbClr val="57A445"/>
                </a:solidFill>
                <a:latin typeface="Calibri" panose="020F0502020204030204"/>
              </a:rPr>
              <a:t>?</a:t>
            </a:r>
            <a:endParaRPr kumimoji="0" lang="fr-CA" b="0" i="0" u="none" strike="noStrike" kern="1200" cap="none" spc="0" normalizeH="0" baseline="0" noProof="0" dirty="0">
              <a:ln>
                <a:noFill/>
              </a:ln>
              <a:solidFill>
                <a:srgbClr val="008FB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471831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bwMode="auto">
          <a:xfrm>
            <a:off x="7154532" y="1905398"/>
            <a:ext cx="4338852" cy="875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6213" indent="-176213" algn="l" rtl="0" eaLnBrk="1" fontAlgn="base" hangingPunct="1">
              <a:lnSpc>
                <a:spcPct val="90000"/>
              </a:lnSpc>
              <a:spcBef>
                <a:spcPts val="313"/>
              </a:spcBef>
              <a:spcAft>
                <a:spcPct val="0"/>
              </a:spcAft>
              <a:buFont typeface="Arial" panose="020B0604020202020204" pitchFamily="34" charset="0"/>
              <a:buChar char="•"/>
              <a:defRPr sz="2000" kern="1200">
                <a:solidFill>
                  <a:schemeClr val="tx1"/>
                </a:solidFill>
                <a:latin typeface="+mn-lt"/>
                <a:ea typeface="+mn-ea"/>
                <a:cs typeface="+mn-cs"/>
              </a:defRPr>
            </a:lvl1pPr>
            <a:lvl2pPr marL="354013" indent="-177800" algn="l" rtl="0" eaLnBrk="1" fontAlgn="base" hangingPunct="1">
              <a:lnSpc>
                <a:spcPct val="90000"/>
              </a:lnSpc>
              <a:spcBef>
                <a:spcPts val="151"/>
              </a:spcBef>
              <a:spcAft>
                <a:spcPct val="0"/>
              </a:spcAft>
              <a:buFont typeface="Arial" panose="020B0604020202020204" pitchFamily="34" charset="0"/>
              <a:buChar char="•"/>
              <a:defRPr sz="1800" kern="1200">
                <a:solidFill>
                  <a:schemeClr val="tx1"/>
                </a:solidFill>
                <a:latin typeface="+mn-lt"/>
                <a:ea typeface="+mn-ea"/>
                <a:cs typeface="+mn-cs"/>
              </a:defRPr>
            </a:lvl2pPr>
            <a:lvl3pPr marL="541338" indent="-168275" algn="l" rtl="0" eaLnBrk="1" fontAlgn="base" hangingPunct="1">
              <a:lnSpc>
                <a:spcPct val="90000"/>
              </a:lnSpc>
              <a:spcBef>
                <a:spcPts val="151"/>
              </a:spcBef>
              <a:spcAft>
                <a:spcPct val="0"/>
              </a:spcAft>
              <a:buFont typeface="Arial" panose="020B0604020202020204" pitchFamily="34" charset="0"/>
              <a:buChar char="•"/>
              <a:defRPr sz="1600" kern="1200">
                <a:solidFill>
                  <a:schemeClr val="tx1"/>
                </a:solidFill>
                <a:latin typeface="+mn-lt"/>
                <a:ea typeface="+mn-ea"/>
                <a:cs typeface="+mn-cs"/>
              </a:defRPr>
            </a:lvl3pPr>
            <a:lvl4pPr marL="717550" indent="-158750" algn="l" rtl="0" eaLnBrk="1" fontAlgn="base" hangingPunct="1">
              <a:lnSpc>
                <a:spcPct val="90000"/>
              </a:lnSpc>
              <a:spcBef>
                <a:spcPts val="151"/>
              </a:spcBef>
              <a:spcAft>
                <a:spcPct val="0"/>
              </a:spcAft>
              <a:buFont typeface="Arial" panose="020B0604020202020204" pitchFamily="34" charset="0"/>
              <a:buChar char="•"/>
              <a:defRPr sz="1400" kern="1200">
                <a:solidFill>
                  <a:schemeClr val="tx1"/>
                </a:solidFill>
                <a:latin typeface="+mn-lt"/>
                <a:ea typeface="+mn-ea"/>
                <a:cs typeface="+mn-cs"/>
              </a:defRPr>
            </a:lvl4pPr>
            <a:lvl5pPr marL="895350" indent="-158750" algn="l" rtl="0" eaLnBrk="1" fontAlgn="base" hangingPunct="1">
              <a:lnSpc>
                <a:spcPct val="90000"/>
              </a:lnSpc>
              <a:spcBef>
                <a:spcPts val="151"/>
              </a:spcBef>
              <a:spcAft>
                <a:spcPct val="0"/>
              </a:spcAft>
              <a:buFont typeface="Arial" panose="020B0604020202020204" pitchFamily="34" charset="0"/>
              <a:buChar char="•"/>
              <a:defRPr sz="1200" kern="1200">
                <a:solidFill>
                  <a:schemeClr val="tx1"/>
                </a:solidFill>
                <a:latin typeface="+mn-lt"/>
                <a:ea typeface="+mn-ea"/>
                <a:cs typeface="+mn-cs"/>
              </a:defRPr>
            </a:lvl5pPr>
            <a:lvl6pPr marL="795615"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6pPr>
            <a:lvl7pPr marL="940274"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7pPr>
            <a:lvl8pPr marL="1084932"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8pPr>
            <a:lvl9pPr marL="1229588"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313"/>
              </a:spcBef>
              <a:spcAft>
                <a:spcPct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333333"/>
              </a:solidFill>
              <a:effectLst/>
              <a:uLnTx/>
              <a:uFillTx/>
              <a:latin typeface="Calibri"/>
              <a:ea typeface="+mn-ea"/>
              <a:cs typeface="+mn-cs"/>
            </a:endParaRPr>
          </a:p>
        </p:txBody>
      </p:sp>
      <p:sp>
        <p:nvSpPr>
          <p:cNvPr id="8" name="Content Placeholder 5"/>
          <p:cNvSpPr txBox="1">
            <a:spLocks/>
          </p:cNvSpPr>
          <p:nvPr/>
        </p:nvSpPr>
        <p:spPr bwMode="auto">
          <a:xfrm>
            <a:off x="838799" y="1735963"/>
            <a:ext cx="7276590" cy="4069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6213" indent="-176213" algn="l" rtl="0" eaLnBrk="1" fontAlgn="base" hangingPunct="1">
              <a:lnSpc>
                <a:spcPct val="90000"/>
              </a:lnSpc>
              <a:spcBef>
                <a:spcPts val="313"/>
              </a:spcBef>
              <a:spcAft>
                <a:spcPct val="0"/>
              </a:spcAft>
              <a:buFont typeface="Arial" panose="020B0604020202020204" pitchFamily="34" charset="0"/>
              <a:buChar char="•"/>
              <a:defRPr sz="2000" kern="1200">
                <a:solidFill>
                  <a:schemeClr val="tx1"/>
                </a:solidFill>
                <a:latin typeface="+mn-lt"/>
                <a:ea typeface="+mn-ea"/>
                <a:cs typeface="+mn-cs"/>
              </a:defRPr>
            </a:lvl1pPr>
            <a:lvl2pPr marL="354013" indent="-177800" algn="l" rtl="0" eaLnBrk="1" fontAlgn="base" hangingPunct="1">
              <a:lnSpc>
                <a:spcPct val="90000"/>
              </a:lnSpc>
              <a:spcBef>
                <a:spcPts val="151"/>
              </a:spcBef>
              <a:spcAft>
                <a:spcPct val="0"/>
              </a:spcAft>
              <a:buFont typeface="Arial" panose="020B0604020202020204" pitchFamily="34" charset="0"/>
              <a:buChar char="•"/>
              <a:defRPr sz="1800" kern="1200">
                <a:solidFill>
                  <a:schemeClr val="tx1"/>
                </a:solidFill>
                <a:latin typeface="+mn-lt"/>
                <a:ea typeface="+mn-ea"/>
                <a:cs typeface="+mn-cs"/>
              </a:defRPr>
            </a:lvl2pPr>
            <a:lvl3pPr marL="541338" indent="-168275" algn="l" rtl="0" eaLnBrk="1" fontAlgn="base" hangingPunct="1">
              <a:lnSpc>
                <a:spcPct val="90000"/>
              </a:lnSpc>
              <a:spcBef>
                <a:spcPts val="151"/>
              </a:spcBef>
              <a:spcAft>
                <a:spcPct val="0"/>
              </a:spcAft>
              <a:buFont typeface="Arial" panose="020B0604020202020204" pitchFamily="34" charset="0"/>
              <a:buChar char="•"/>
              <a:defRPr sz="1600" kern="1200">
                <a:solidFill>
                  <a:schemeClr val="tx1"/>
                </a:solidFill>
                <a:latin typeface="+mn-lt"/>
                <a:ea typeface="+mn-ea"/>
                <a:cs typeface="+mn-cs"/>
              </a:defRPr>
            </a:lvl3pPr>
            <a:lvl4pPr marL="717550" indent="-158750" algn="l" rtl="0" eaLnBrk="1" fontAlgn="base" hangingPunct="1">
              <a:lnSpc>
                <a:spcPct val="90000"/>
              </a:lnSpc>
              <a:spcBef>
                <a:spcPts val="151"/>
              </a:spcBef>
              <a:spcAft>
                <a:spcPct val="0"/>
              </a:spcAft>
              <a:buFont typeface="Arial" panose="020B0604020202020204" pitchFamily="34" charset="0"/>
              <a:buChar char="•"/>
              <a:defRPr sz="1400" kern="1200">
                <a:solidFill>
                  <a:schemeClr val="tx1"/>
                </a:solidFill>
                <a:latin typeface="+mn-lt"/>
                <a:ea typeface="+mn-ea"/>
                <a:cs typeface="+mn-cs"/>
              </a:defRPr>
            </a:lvl4pPr>
            <a:lvl5pPr marL="895350" indent="-158750" algn="l" rtl="0" eaLnBrk="1" fontAlgn="base" hangingPunct="1">
              <a:lnSpc>
                <a:spcPct val="90000"/>
              </a:lnSpc>
              <a:spcBef>
                <a:spcPts val="151"/>
              </a:spcBef>
              <a:spcAft>
                <a:spcPct val="0"/>
              </a:spcAft>
              <a:buFont typeface="Arial" panose="020B0604020202020204" pitchFamily="34" charset="0"/>
              <a:buChar char="•"/>
              <a:defRPr sz="1200" kern="1200">
                <a:solidFill>
                  <a:schemeClr val="tx1"/>
                </a:solidFill>
                <a:latin typeface="+mn-lt"/>
                <a:ea typeface="+mn-ea"/>
                <a:cs typeface="+mn-cs"/>
              </a:defRPr>
            </a:lvl5pPr>
            <a:lvl6pPr marL="795615"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6pPr>
            <a:lvl7pPr marL="940274"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7pPr>
            <a:lvl8pPr marL="1084932"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8pPr>
            <a:lvl9pPr marL="1229588"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9pPr>
          </a:lstStyle>
          <a:p>
            <a:pPr marL="0" lvl="0" indent="0">
              <a:spcBef>
                <a:spcPts val="0"/>
              </a:spcBef>
              <a:spcAft>
                <a:spcPts val="1200"/>
              </a:spcAft>
              <a:buNone/>
              <a:defRPr/>
            </a:pPr>
            <a:r>
              <a:rPr lang="fr-CA" sz="3200" dirty="0"/>
              <a:t>L’ÉPE-AD évalue des aspects du développement chez les jeunes enfants dans quatre domaines étroitement liés au habiletés précoces de lecture et à la réussite des enfants en milieu scolaire.</a:t>
            </a:r>
          </a:p>
          <a:p>
            <a:pPr marL="0" lvl="0" indent="0">
              <a:spcBef>
                <a:spcPts val="0"/>
              </a:spcBef>
              <a:spcAft>
                <a:spcPts val="1200"/>
              </a:spcAft>
              <a:buNone/>
              <a:defRPr/>
            </a:pPr>
            <a:r>
              <a:rPr lang="fr-CA" sz="3200" i="1" dirty="0"/>
              <a:t>Conscience de soi et de son environnement</a:t>
            </a:r>
          </a:p>
          <a:p>
            <a:pPr marL="0" lvl="0" indent="0">
              <a:spcBef>
                <a:spcPts val="0"/>
              </a:spcBef>
              <a:spcAft>
                <a:spcPts val="1200"/>
              </a:spcAft>
              <a:buNone/>
              <a:defRPr/>
            </a:pPr>
            <a:r>
              <a:rPr lang="fr-CA" sz="3200" i="1" dirty="0"/>
              <a:t>Habiletés cognitives</a:t>
            </a:r>
          </a:p>
          <a:p>
            <a:pPr marL="0" lvl="0" indent="0">
              <a:spcBef>
                <a:spcPts val="0"/>
              </a:spcBef>
              <a:spcAft>
                <a:spcPts val="1200"/>
              </a:spcAft>
              <a:buNone/>
              <a:defRPr/>
            </a:pPr>
            <a:r>
              <a:rPr lang="fr-CA" sz="3200" i="1" dirty="0"/>
              <a:t>Langue et communication</a:t>
            </a:r>
          </a:p>
          <a:p>
            <a:pPr marL="0" lvl="0" indent="0">
              <a:spcBef>
                <a:spcPts val="0"/>
              </a:spcBef>
              <a:spcAft>
                <a:spcPts val="1200"/>
              </a:spcAft>
              <a:buNone/>
              <a:defRPr/>
            </a:pPr>
            <a:r>
              <a:rPr lang="fr-CA" sz="3200" i="1" dirty="0"/>
              <a:t>Développement physique</a:t>
            </a:r>
            <a:endParaRPr lang="fr-CA" sz="4400" i="1" u="sng" dirty="0">
              <a:solidFill>
                <a:srgbClr val="002060"/>
              </a:solidFill>
            </a:endParaRPr>
          </a:p>
        </p:txBody>
      </p:sp>
      <p:sp>
        <p:nvSpPr>
          <p:cNvPr id="11" name="Title 1">
            <a:extLst>
              <a:ext uri="{FF2B5EF4-FFF2-40B4-BE49-F238E27FC236}">
                <a16:creationId xmlns:a16="http://schemas.microsoft.com/office/drawing/2014/main" id="{DF73775A-04A1-4EE7-BF63-5DC0ADFAB189}"/>
              </a:ext>
            </a:extLst>
          </p:cNvPr>
          <p:cNvSpPr txBox="1">
            <a:spLocks/>
          </p:cNvSpPr>
          <p:nvPr/>
        </p:nvSpPr>
        <p:spPr bwMode="auto">
          <a:xfrm>
            <a:off x="838800" y="410400"/>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rtl="0" eaLnBrk="1" fontAlgn="base" hangingPunct="1">
              <a:lnSpc>
                <a:spcPct val="102000"/>
              </a:lnSpc>
              <a:spcBef>
                <a:spcPct val="0"/>
              </a:spcBef>
              <a:spcAft>
                <a:spcPct val="0"/>
              </a:spcAft>
              <a:defRPr sz="3600" b="1" kern="1200">
                <a:solidFill>
                  <a:schemeClr val="accent1"/>
                </a:solidFill>
                <a:latin typeface="+mn-lt"/>
                <a:ea typeface="+mj-ea"/>
                <a:cs typeface="+mj-cs"/>
              </a:defRPr>
            </a:lvl1pPr>
            <a:lvl2pPr algn="l" rtl="0" eaLnBrk="1" fontAlgn="base" hangingPunct="1">
              <a:lnSpc>
                <a:spcPct val="90000"/>
              </a:lnSpc>
              <a:spcBef>
                <a:spcPct val="0"/>
              </a:spcBef>
              <a:spcAft>
                <a:spcPct val="0"/>
              </a:spcAft>
              <a:defRPr b="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b="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b="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b="1">
                <a:solidFill>
                  <a:schemeClr val="tx1"/>
                </a:solidFill>
                <a:latin typeface="Calibri Light" panose="020F0302020204030204" pitchFamily="34" charset="0"/>
              </a:defRPr>
            </a:lvl5pPr>
            <a:lvl6pPr marL="144658" algn="l" rtl="0" eaLnBrk="1" fontAlgn="base" hangingPunct="1">
              <a:lnSpc>
                <a:spcPct val="90000"/>
              </a:lnSpc>
              <a:spcBef>
                <a:spcPct val="0"/>
              </a:spcBef>
              <a:spcAft>
                <a:spcPct val="0"/>
              </a:spcAft>
              <a:defRPr sz="1392">
                <a:solidFill>
                  <a:schemeClr val="tx1"/>
                </a:solidFill>
                <a:latin typeface="Calibri Light" panose="020F0302020204030204" pitchFamily="34" charset="0"/>
              </a:defRPr>
            </a:lvl6pPr>
            <a:lvl7pPr marL="289315" algn="l" rtl="0" eaLnBrk="1" fontAlgn="base" hangingPunct="1">
              <a:lnSpc>
                <a:spcPct val="90000"/>
              </a:lnSpc>
              <a:spcBef>
                <a:spcPct val="0"/>
              </a:spcBef>
              <a:spcAft>
                <a:spcPct val="0"/>
              </a:spcAft>
              <a:defRPr sz="1392">
                <a:solidFill>
                  <a:schemeClr val="tx1"/>
                </a:solidFill>
                <a:latin typeface="Calibri Light" panose="020F0302020204030204" pitchFamily="34" charset="0"/>
              </a:defRPr>
            </a:lvl7pPr>
            <a:lvl8pPr marL="433972" algn="l" rtl="0" eaLnBrk="1" fontAlgn="base" hangingPunct="1">
              <a:lnSpc>
                <a:spcPct val="90000"/>
              </a:lnSpc>
              <a:spcBef>
                <a:spcPct val="0"/>
              </a:spcBef>
              <a:spcAft>
                <a:spcPct val="0"/>
              </a:spcAft>
              <a:defRPr sz="1392">
                <a:solidFill>
                  <a:schemeClr val="tx1"/>
                </a:solidFill>
                <a:latin typeface="Calibri Light" panose="020F0302020204030204" pitchFamily="34" charset="0"/>
              </a:defRPr>
            </a:lvl8pPr>
            <a:lvl9pPr marL="578630" algn="l" rtl="0" eaLnBrk="1" fontAlgn="base" hangingPunct="1">
              <a:lnSpc>
                <a:spcPct val="90000"/>
              </a:lnSpc>
              <a:spcBef>
                <a:spcPct val="0"/>
              </a:spcBef>
              <a:spcAft>
                <a:spcPct val="0"/>
              </a:spcAft>
              <a:defRPr sz="1392">
                <a:solidFill>
                  <a:schemeClr val="tx1"/>
                </a:solidFill>
                <a:latin typeface="Calibri Light" panose="020F0302020204030204" pitchFamily="34" charset="0"/>
              </a:defRPr>
            </a:lvl9pPr>
          </a:lstStyle>
          <a:p>
            <a:r>
              <a:rPr lang="fr-CA" sz="4800" b="0" dirty="0"/>
              <a:t>Les résultats de l’ÉPE-AD</a:t>
            </a:r>
          </a:p>
        </p:txBody>
      </p:sp>
      <p:pic>
        <p:nvPicPr>
          <p:cNvPr id="6" name="Picture 5">
            <a:extLst>
              <a:ext uri="{FF2B5EF4-FFF2-40B4-BE49-F238E27FC236}">
                <a16:creationId xmlns:a16="http://schemas.microsoft.com/office/drawing/2014/main" id="{AF397A05-278E-4ADA-98DA-FCCAAF88628E}"/>
              </a:ext>
            </a:extLst>
          </p:cNvPr>
          <p:cNvPicPr>
            <a:picLocks noChangeAspect="1"/>
          </p:cNvPicPr>
          <p:nvPr/>
        </p:nvPicPr>
        <p:blipFill>
          <a:blip r:embed="rId3"/>
          <a:stretch>
            <a:fillRect/>
          </a:stretch>
        </p:blipFill>
        <p:spPr>
          <a:xfrm>
            <a:off x="8251234" y="1735963"/>
            <a:ext cx="3435786" cy="22902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4262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E028-CFB5-4DEC-9F9D-FCB5B5E33B77}"/>
              </a:ext>
            </a:extLst>
          </p:cNvPr>
          <p:cNvSpPr>
            <a:spLocks noGrp="1"/>
          </p:cNvSpPr>
          <p:nvPr>
            <p:ph type="title"/>
          </p:nvPr>
        </p:nvSpPr>
        <p:spPr/>
        <p:txBody>
          <a:bodyPr>
            <a:normAutofit/>
          </a:bodyPr>
          <a:lstStyle/>
          <a:p>
            <a:r>
              <a:rPr lang="en-CA" dirty="0"/>
              <a:t>Les </a:t>
            </a:r>
            <a:r>
              <a:rPr lang="fr-CA" dirty="0"/>
              <a:t>résultats de l’ÉPE-AD</a:t>
            </a:r>
          </a:p>
        </p:txBody>
      </p:sp>
      <p:sp>
        <p:nvSpPr>
          <p:cNvPr id="3" name="Content Placeholder 2">
            <a:extLst>
              <a:ext uri="{FF2B5EF4-FFF2-40B4-BE49-F238E27FC236}">
                <a16:creationId xmlns:a16="http://schemas.microsoft.com/office/drawing/2014/main" id="{2F1FEB10-9658-4EF0-89BE-DBC354FE73FB}"/>
              </a:ext>
            </a:extLst>
          </p:cNvPr>
          <p:cNvSpPr>
            <a:spLocks noGrp="1"/>
          </p:cNvSpPr>
          <p:nvPr>
            <p:ph idx="1"/>
          </p:nvPr>
        </p:nvSpPr>
        <p:spPr>
          <a:xfrm>
            <a:off x="838200" y="1546951"/>
            <a:ext cx="10515600" cy="4351338"/>
          </a:xfrm>
        </p:spPr>
        <p:txBody>
          <a:bodyPr>
            <a:normAutofit/>
          </a:bodyPr>
          <a:lstStyle/>
          <a:p>
            <a:pPr marL="0" indent="0">
              <a:buNone/>
            </a:pPr>
            <a:r>
              <a:rPr lang="fr-CA" sz="3200" dirty="0"/>
              <a:t>Les discussions avec les familles des enfants et votre équipe multidisciplinaire sont alimentées par les infos qu’on recueille sur les forces, habiletés et domaines qui nécessitent plus d’expériences. Cela vous permet de planifier des activités de niveau de développement approprié pour promouvoir un apprentissage plus approfondi.</a:t>
            </a:r>
          </a:p>
        </p:txBody>
      </p:sp>
      <p:pic>
        <p:nvPicPr>
          <p:cNvPr id="4" name="Picture 3">
            <a:extLst>
              <a:ext uri="{FF2B5EF4-FFF2-40B4-BE49-F238E27FC236}">
                <a16:creationId xmlns:a16="http://schemas.microsoft.com/office/drawing/2014/main" id="{DA5035A2-9D85-442C-BC6A-650ED4ABA868}"/>
              </a:ext>
            </a:extLst>
          </p:cNvPr>
          <p:cNvPicPr>
            <a:picLocks noChangeAspect="1"/>
          </p:cNvPicPr>
          <p:nvPr/>
        </p:nvPicPr>
        <p:blipFill>
          <a:blip r:embed="rId3"/>
          <a:stretch>
            <a:fillRect/>
          </a:stretch>
        </p:blipFill>
        <p:spPr>
          <a:xfrm>
            <a:off x="4700372" y="4776395"/>
            <a:ext cx="2791256" cy="1895170"/>
          </a:xfrm>
          <a:prstGeom prst="rect">
            <a:avLst/>
          </a:prstGeom>
        </p:spPr>
      </p:pic>
    </p:spTree>
    <p:extLst>
      <p:ext uri="{BB962C8B-B14F-4D97-AF65-F5344CB8AC3E}">
        <p14:creationId xmlns:p14="http://schemas.microsoft.com/office/powerpoint/2010/main" val="731131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FD16E-D795-4B89-95F7-68AB27BE1FD6}"/>
              </a:ext>
            </a:extLst>
          </p:cNvPr>
          <p:cNvSpPr>
            <a:spLocks noGrp="1"/>
          </p:cNvSpPr>
          <p:nvPr>
            <p:ph type="title"/>
          </p:nvPr>
        </p:nvSpPr>
        <p:spPr/>
        <p:txBody>
          <a:bodyPr>
            <a:normAutofit/>
          </a:bodyPr>
          <a:lstStyle/>
          <a:p>
            <a:r>
              <a:rPr lang="en-CA" dirty="0"/>
              <a:t>Determiner les scores</a:t>
            </a:r>
          </a:p>
        </p:txBody>
      </p:sp>
      <p:sp>
        <p:nvSpPr>
          <p:cNvPr id="3" name="Content Placeholder 2">
            <a:extLst>
              <a:ext uri="{FF2B5EF4-FFF2-40B4-BE49-F238E27FC236}">
                <a16:creationId xmlns:a16="http://schemas.microsoft.com/office/drawing/2014/main" id="{E59C6CFB-C932-4E12-B3EB-20104CD6E623}"/>
              </a:ext>
            </a:extLst>
          </p:cNvPr>
          <p:cNvSpPr>
            <a:spLocks noGrp="1"/>
          </p:cNvSpPr>
          <p:nvPr>
            <p:ph idx="1"/>
          </p:nvPr>
        </p:nvSpPr>
        <p:spPr>
          <a:xfrm>
            <a:off x="838200" y="1253331"/>
            <a:ext cx="10790816" cy="2888363"/>
          </a:xfrm>
        </p:spPr>
        <p:txBody>
          <a:bodyPr>
            <a:noAutofit/>
          </a:bodyPr>
          <a:lstStyle/>
          <a:p>
            <a:pPr marL="0" indent="0">
              <a:buNone/>
            </a:pPr>
            <a:r>
              <a:rPr lang="fr-CA" sz="2800" b="1" dirty="0"/>
              <a:t>Comment est-ce que les scores verts, jaunes et rouges sont déterminés? </a:t>
            </a:r>
          </a:p>
          <a:p>
            <a:pPr marL="0" indent="0">
              <a:buNone/>
            </a:pPr>
            <a:r>
              <a:rPr lang="fr-CA" dirty="0">
                <a:solidFill>
                  <a:schemeClr val="tx1"/>
                </a:solidFill>
              </a:rPr>
              <a:t>On calcule premièrement la moyenne des scores pour chaque domaine, puis ensuite, on accorde un symbole chromocodé de développement vert, jaune ou rouge en fonction de l’âge de l’enfant et ce, en date de l’évaluation. </a:t>
            </a:r>
          </a:p>
          <a:p>
            <a:pPr marL="0" indent="0">
              <a:buNone/>
            </a:pPr>
            <a:r>
              <a:rPr lang="fr-CA" dirty="0">
                <a:solidFill>
                  <a:schemeClr val="tx1"/>
                </a:solidFill>
              </a:rPr>
              <a:t>Chaque domaine a des seuils ou catégories en fonction de l’âge de l’enfant. Ces seuils servent à déterminer si l’enfant est à un niveau approprié, s’il éprouve quelques difficultés ou s’il éprouve des difficultés importantes. </a:t>
            </a:r>
          </a:p>
        </p:txBody>
      </p:sp>
      <p:pic>
        <p:nvPicPr>
          <p:cNvPr id="4" name="Picture 3">
            <a:extLst>
              <a:ext uri="{FF2B5EF4-FFF2-40B4-BE49-F238E27FC236}">
                <a16:creationId xmlns:a16="http://schemas.microsoft.com/office/drawing/2014/main" id="{B225CE94-B7DD-487E-9292-FC82AC8893B6}"/>
              </a:ext>
            </a:extLst>
          </p:cNvPr>
          <p:cNvPicPr>
            <a:picLocks noChangeAspect="1"/>
          </p:cNvPicPr>
          <p:nvPr/>
        </p:nvPicPr>
        <p:blipFill>
          <a:blip r:embed="rId3"/>
          <a:stretch>
            <a:fillRect/>
          </a:stretch>
        </p:blipFill>
        <p:spPr>
          <a:xfrm>
            <a:off x="1612650" y="4614179"/>
            <a:ext cx="8966699" cy="18422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31340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BA52-D572-4769-9A43-9918E11CBE42}"/>
              </a:ext>
            </a:extLst>
          </p:cNvPr>
          <p:cNvSpPr>
            <a:spLocks noGrp="1"/>
          </p:cNvSpPr>
          <p:nvPr>
            <p:ph type="title"/>
          </p:nvPr>
        </p:nvSpPr>
        <p:spPr/>
        <p:txBody>
          <a:bodyPr>
            <a:normAutofit/>
          </a:bodyPr>
          <a:lstStyle/>
          <a:p>
            <a:r>
              <a:rPr lang="fr-CA" dirty="0"/>
              <a:t>Évaluation normalisée à l’âge</a:t>
            </a:r>
          </a:p>
        </p:txBody>
      </p:sp>
      <p:sp>
        <p:nvSpPr>
          <p:cNvPr id="3" name="Content Placeholder 2">
            <a:extLst>
              <a:ext uri="{FF2B5EF4-FFF2-40B4-BE49-F238E27FC236}">
                <a16:creationId xmlns:a16="http://schemas.microsoft.com/office/drawing/2014/main" id="{23733E50-B8B4-4763-ABB1-5C3CD7C2170D}"/>
              </a:ext>
            </a:extLst>
          </p:cNvPr>
          <p:cNvSpPr>
            <a:spLocks noGrp="1"/>
          </p:cNvSpPr>
          <p:nvPr>
            <p:ph idx="1"/>
          </p:nvPr>
        </p:nvSpPr>
        <p:spPr>
          <a:xfrm>
            <a:off x="838200" y="1599713"/>
            <a:ext cx="10515600" cy="4940935"/>
          </a:xfrm>
        </p:spPr>
        <p:txBody>
          <a:bodyPr>
            <a:normAutofit/>
          </a:bodyPr>
          <a:lstStyle/>
          <a:p>
            <a:pPr marL="0" indent="0">
              <a:buNone/>
            </a:pPr>
            <a:r>
              <a:rPr lang="fr-CA" sz="3200" b="1" dirty="0">
                <a:solidFill>
                  <a:schemeClr val="tx1"/>
                </a:solidFill>
              </a:rPr>
              <a:t>Comment est-ce que l’âge d’un enfant affecte les résultats?</a:t>
            </a:r>
          </a:p>
          <a:p>
            <a:pPr marL="0" indent="0">
              <a:buNone/>
            </a:pPr>
            <a:r>
              <a:rPr lang="fr-CA" sz="3200" dirty="0">
                <a:solidFill>
                  <a:schemeClr val="tx1"/>
                </a:solidFill>
              </a:rPr>
              <a:t>Des normes basées sur l’âge (pour les enfants de trois à six ans) servent à déterminer les habiletés de lecture précoces pour les quatre domaines de développement. Les normes sont basées sur des tâches adaptées à l’âge tirées de maintes études canadiennes et américaines et alignées avec les résultats d’évaluations internationales. Notre échelle de normalisation se fit sur un échantillon de plus de 6 000 enfants. </a:t>
            </a:r>
          </a:p>
        </p:txBody>
      </p:sp>
    </p:spTree>
    <p:extLst>
      <p:ext uri="{BB962C8B-B14F-4D97-AF65-F5344CB8AC3E}">
        <p14:creationId xmlns:p14="http://schemas.microsoft.com/office/powerpoint/2010/main" val="275732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BA52-D572-4769-9A43-9918E11CBE42}"/>
              </a:ext>
            </a:extLst>
          </p:cNvPr>
          <p:cNvSpPr>
            <a:spLocks noGrp="1"/>
          </p:cNvSpPr>
          <p:nvPr>
            <p:ph type="title"/>
          </p:nvPr>
        </p:nvSpPr>
        <p:spPr/>
        <p:txBody>
          <a:bodyPr>
            <a:normAutofit/>
          </a:bodyPr>
          <a:lstStyle/>
          <a:p>
            <a:r>
              <a:rPr lang="fr-CA" dirty="0"/>
              <a:t>Évaluation normalisée à l’âge</a:t>
            </a:r>
          </a:p>
        </p:txBody>
      </p:sp>
      <p:sp>
        <p:nvSpPr>
          <p:cNvPr id="3" name="Content Placeholder 2">
            <a:extLst>
              <a:ext uri="{FF2B5EF4-FFF2-40B4-BE49-F238E27FC236}">
                <a16:creationId xmlns:a16="http://schemas.microsoft.com/office/drawing/2014/main" id="{23733E50-B8B4-4763-ABB1-5C3CD7C2170D}"/>
              </a:ext>
            </a:extLst>
          </p:cNvPr>
          <p:cNvSpPr>
            <a:spLocks noGrp="1"/>
          </p:cNvSpPr>
          <p:nvPr>
            <p:ph idx="1"/>
          </p:nvPr>
        </p:nvSpPr>
        <p:spPr>
          <a:xfrm>
            <a:off x="838200" y="1599713"/>
            <a:ext cx="10515600" cy="4940935"/>
          </a:xfrm>
        </p:spPr>
        <p:txBody>
          <a:bodyPr>
            <a:normAutofit/>
          </a:bodyPr>
          <a:lstStyle/>
          <a:p>
            <a:pPr marL="0" indent="0">
              <a:buNone/>
            </a:pPr>
            <a:r>
              <a:rPr lang="fr-CA" sz="3200" b="1" dirty="0">
                <a:solidFill>
                  <a:schemeClr val="tx1"/>
                </a:solidFill>
              </a:rPr>
              <a:t>Comment est-ce que l’âge d’un enfant affecte les résultats?</a:t>
            </a:r>
          </a:p>
          <a:p>
            <a:pPr marL="0" indent="0">
              <a:buNone/>
            </a:pPr>
            <a:r>
              <a:rPr lang="fr-CA" sz="3200" dirty="0">
                <a:solidFill>
                  <a:schemeClr val="tx1"/>
                </a:solidFill>
              </a:rPr>
              <a:t>Un enfant plus jeune a des seuils plus bas qu’un enfant plus vieux lorsqu’on détermine si ses scores de domaines sont verts, jaunes ou rouges. En bref, nous avons différents niveaux d’attentes pour les enfants dépendant de leur âge, avec des attentes moins élevées pour les enfants plus jeunes et des attentes plus élevées pour les enfants plus âgés.</a:t>
            </a:r>
          </a:p>
        </p:txBody>
      </p:sp>
    </p:spTree>
    <p:extLst>
      <p:ext uri="{BB962C8B-B14F-4D97-AF65-F5344CB8AC3E}">
        <p14:creationId xmlns:p14="http://schemas.microsoft.com/office/powerpoint/2010/main" val="2567494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D2B6-DBAE-4DA2-98FE-1CB7F7A8947B}"/>
              </a:ext>
            </a:extLst>
          </p:cNvPr>
          <p:cNvSpPr>
            <a:spLocks noGrp="1"/>
          </p:cNvSpPr>
          <p:nvPr>
            <p:ph type="title"/>
          </p:nvPr>
        </p:nvSpPr>
        <p:spPr>
          <a:xfrm>
            <a:off x="838800" y="410400"/>
            <a:ext cx="10515600" cy="1325563"/>
          </a:xfrm>
        </p:spPr>
        <p:txBody>
          <a:bodyPr>
            <a:normAutofit/>
          </a:bodyPr>
          <a:lstStyle/>
          <a:p>
            <a:r>
              <a:rPr lang="fr-CA" dirty="0"/>
              <a:t>Rapport de l’enfant de l’ÉPE</a:t>
            </a:r>
          </a:p>
        </p:txBody>
      </p:sp>
      <p:sp>
        <p:nvSpPr>
          <p:cNvPr id="5" name="Content Placeholder 2">
            <a:extLst>
              <a:ext uri="{FF2B5EF4-FFF2-40B4-BE49-F238E27FC236}">
                <a16:creationId xmlns:a16="http://schemas.microsoft.com/office/drawing/2014/main" id="{75F856AD-59CB-43D6-B01E-31E044AD2A1E}"/>
              </a:ext>
            </a:extLst>
          </p:cNvPr>
          <p:cNvSpPr txBox="1">
            <a:spLocks/>
          </p:cNvSpPr>
          <p:nvPr/>
        </p:nvSpPr>
        <p:spPr bwMode="auto">
          <a:xfrm>
            <a:off x="4873215" y="1615500"/>
            <a:ext cx="6360606" cy="4476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176213" indent="-176213" algn="l" rtl="0" eaLnBrk="1" fontAlgn="base" hangingPunct="1">
              <a:lnSpc>
                <a:spcPct val="90000"/>
              </a:lnSpc>
              <a:spcBef>
                <a:spcPts val="313"/>
              </a:spcBef>
              <a:spcAft>
                <a:spcPct val="0"/>
              </a:spcAft>
              <a:buFont typeface="Arial" panose="020B0604020202020204" pitchFamily="34" charset="0"/>
              <a:buChar char="•"/>
              <a:defRPr sz="2000" kern="1200">
                <a:solidFill>
                  <a:schemeClr val="tx1"/>
                </a:solidFill>
                <a:latin typeface="+mn-lt"/>
                <a:ea typeface="+mn-ea"/>
                <a:cs typeface="+mn-cs"/>
              </a:defRPr>
            </a:lvl1pPr>
            <a:lvl2pPr marL="354013" indent="-177800" algn="l" rtl="0" eaLnBrk="1" fontAlgn="base" hangingPunct="1">
              <a:lnSpc>
                <a:spcPct val="90000"/>
              </a:lnSpc>
              <a:spcBef>
                <a:spcPts val="151"/>
              </a:spcBef>
              <a:spcAft>
                <a:spcPct val="0"/>
              </a:spcAft>
              <a:buFont typeface="Arial" panose="020B0604020202020204" pitchFamily="34" charset="0"/>
              <a:buChar char="•"/>
              <a:defRPr sz="1800" kern="1200">
                <a:solidFill>
                  <a:schemeClr val="tx1"/>
                </a:solidFill>
                <a:latin typeface="+mn-lt"/>
                <a:ea typeface="+mn-ea"/>
                <a:cs typeface="+mn-cs"/>
              </a:defRPr>
            </a:lvl2pPr>
            <a:lvl3pPr marL="541338" indent="-168275" algn="l" rtl="0" eaLnBrk="1" fontAlgn="base" hangingPunct="1">
              <a:lnSpc>
                <a:spcPct val="90000"/>
              </a:lnSpc>
              <a:spcBef>
                <a:spcPts val="151"/>
              </a:spcBef>
              <a:spcAft>
                <a:spcPct val="0"/>
              </a:spcAft>
              <a:buFont typeface="Arial" panose="020B0604020202020204" pitchFamily="34" charset="0"/>
              <a:buChar char="•"/>
              <a:defRPr sz="1600" kern="1200">
                <a:solidFill>
                  <a:schemeClr val="tx1"/>
                </a:solidFill>
                <a:latin typeface="+mn-lt"/>
                <a:ea typeface="+mn-ea"/>
                <a:cs typeface="+mn-cs"/>
              </a:defRPr>
            </a:lvl3pPr>
            <a:lvl4pPr marL="717550" indent="-158750" algn="l" rtl="0" eaLnBrk="1" fontAlgn="base" hangingPunct="1">
              <a:lnSpc>
                <a:spcPct val="90000"/>
              </a:lnSpc>
              <a:spcBef>
                <a:spcPts val="151"/>
              </a:spcBef>
              <a:spcAft>
                <a:spcPct val="0"/>
              </a:spcAft>
              <a:buFont typeface="Arial" panose="020B0604020202020204" pitchFamily="34" charset="0"/>
              <a:buChar char="•"/>
              <a:defRPr sz="1400" kern="1200">
                <a:solidFill>
                  <a:schemeClr val="tx1"/>
                </a:solidFill>
                <a:latin typeface="+mn-lt"/>
                <a:ea typeface="+mn-ea"/>
                <a:cs typeface="+mn-cs"/>
              </a:defRPr>
            </a:lvl4pPr>
            <a:lvl5pPr marL="895350" indent="-158750" algn="l" rtl="0" eaLnBrk="1" fontAlgn="base" hangingPunct="1">
              <a:lnSpc>
                <a:spcPct val="90000"/>
              </a:lnSpc>
              <a:spcBef>
                <a:spcPts val="151"/>
              </a:spcBef>
              <a:spcAft>
                <a:spcPct val="0"/>
              </a:spcAft>
              <a:buFont typeface="Arial" panose="020B0604020202020204" pitchFamily="34" charset="0"/>
              <a:buChar char="•"/>
              <a:defRPr sz="1200" kern="1200">
                <a:solidFill>
                  <a:schemeClr val="tx1"/>
                </a:solidFill>
                <a:latin typeface="+mn-lt"/>
                <a:ea typeface="+mn-ea"/>
                <a:cs typeface="+mn-cs"/>
              </a:defRPr>
            </a:lvl5pPr>
            <a:lvl6pPr marL="795615"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6pPr>
            <a:lvl7pPr marL="940274"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7pPr>
            <a:lvl8pPr marL="1084932"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8pPr>
            <a:lvl9pPr marL="1229588" indent="-72329" algn="l" defTabSz="289315" rtl="0" eaLnBrk="1" latinLnBrk="0" hangingPunct="1">
              <a:lnSpc>
                <a:spcPct val="90000"/>
              </a:lnSpc>
              <a:spcBef>
                <a:spcPts val="159"/>
              </a:spcBef>
              <a:buFont typeface="Arial" panose="020B0604020202020204" pitchFamily="34" charset="0"/>
              <a:buChar char="•"/>
              <a:defRPr sz="571" kern="1200">
                <a:solidFill>
                  <a:schemeClr val="tx1"/>
                </a:solidFill>
                <a:latin typeface="+mn-lt"/>
                <a:ea typeface="+mn-ea"/>
                <a:cs typeface="+mn-cs"/>
              </a:defRPr>
            </a:lvl9pPr>
          </a:lstStyle>
          <a:p>
            <a:pPr marL="0" indent="0">
              <a:spcBef>
                <a:spcPts val="0"/>
              </a:spcBef>
              <a:spcAft>
                <a:spcPts val="1200"/>
              </a:spcAft>
              <a:buNone/>
              <a:defRPr/>
            </a:pPr>
            <a:r>
              <a:rPr lang="fr-CA" sz="2800" dirty="0"/>
              <a:t>Les rapports des enfants sont disponibles immédiatement après avoir cliqué sur </a:t>
            </a:r>
            <a:r>
              <a:rPr lang="fr-CA" sz="2800" b="1" dirty="0"/>
              <a:t>Générez un rapport </a:t>
            </a:r>
            <a:r>
              <a:rPr lang="fr-CA" sz="2800" dirty="0"/>
              <a:t>sur le site de saisie des données en ligne.</a:t>
            </a:r>
          </a:p>
          <a:p>
            <a:pPr marL="0" indent="0">
              <a:spcBef>
                <a:spcPts val="0"/>
              </a:spcBef>
              <a:spcAft>
                <a:spcPts val="600"/>
              </a:spcAft>
              <a:buFont typeface="Arial" panose="020B0604020202020204" pitchFamily="34" charset="0"/>
              <a:buNone/>
            </a:pPr>
            <a:r>
              <a:rPr lang="fr-CA" sz="2800" dirty="0">
                <a:latin typeface="Calibri" panose="020F0502020204030204" pitchFamily="34" charset="0"/>
                <a:ea typeface="+mj-ea"/>
                <a:cs typeface="Calibri" panose="020F0502020204030204" pitchFamily="34" charset="0"/>
              </a:rPr>
              <a:t>Pour chacun des domaines, on a inclus :</a:t>
            </a:r>
          </a:p>
          <a:p>
            <a:pPr marL="539750" indent="-269875">
              <a:spcBef>
                <a:spcPts val="0"/>
              </a:spcBef>
              <a:spcAft>
                <a:spcPts val="600"/>
              </a:spcAft>
            </a:pPr>
            <a:r>
              <a:rPr lang="fr-CA" sz="2800" dirty="0">
                <a:latin typeface="Calibri" panose="020F0502020204030204" pitchFamily="34" charset="0"/>
                <a:ea typeface="+mj-ea"/>
                <a:cs typeface="Calibri" panose="020F0502020204030204" pitchFamily="34" charset="0"/>
              </a:rPr>
              <a:t>une photo descriptive;</a:t>
            </a:r>
          </a:p>
          <a:p>
            <a:pPr marL="539750" indent="-269875">
              <a:spcBef>
                <a:spcPts val="0"/>
              </a:spcBef>
              <a:spcAft>
                <a:spcPts val="600"/>
              </a:spcAft>
            </a:pPr>
            <a:r>
              <a:rPr lang="fr-CA" sz="2800" dirty="0">
                <a:latin typeface="Calibri" panose="020F0502020204030204" pitchFamily="34" charset="0"/>
                <a:ea typeface="+mj-ea"/>
                <a:cs typeface="Calibri" panose="020F0502020204030204" pitchFamily="34" charset="0"/>
              </a:rPr>
              <a:t>une explication du domaine et des exemples d’habiletés applicables et </a:t>
            </a:r>
          </a:p>
          <a:p>
            <a:pPr marL="539750" indent="-269875">
              <a:spcBef>
                <a:spcPts val="0"/>
              </a:spcBef>
              <a:spcAft>
                <a:spcPts val="600"/>
              </a:spcAft>
            </a:pPr>
            <a:r>
              <a:rPr lang="fr-CA" sz="2800" dirty="0">
                <a:latin typeface="Calibri" panose="020F0502020204030204" pitchFamily="34" charset="0"/>
                <a:ea typeface="+mj-ea"/>
                <a:cs typeface="Calibri" panose="020F0502020204030204" pitchFamily="34" charset="0"/>
              </a:rPr>
              <a:t>un résultat chromocodé.</a:t>
            </a:r>
          </a:p>
          <a:p>
            <a:pPr marL="0" indent="0">
              <a:buNone/>
            </a:pPr>
            <a:r>
              <a:rPr lang="fr-CA" sz="2800" dirty="0">
                <a:latin typeface="Calibri" panose="020F0502020204030204" pitchFamily="34" charset="0"/>
                <a:ea typeface="+mj-ea"/>
                <a:cs typeface="Calibri" panose="020F0502020204030204" pitchFamily="34" charset="0"/>
              </a:rPr>
              <a:t>Une explication des résultats chromocodés figure au bas de la page.</a:t>
            </a:r>
          </a:p>
          <a:p>
            <a:pPr marL="0" indent="0">
              <a:buNone/>
            </a:pPr>
            <a:endParaRPr lang="fr-CA" sz="2400" dirty="0">
              <a:solidFill>
                <a:srgbClr val="6B6B6B"/>
              </a:solidFill>
              <a:latin typeface="Calibri" panose="020F0502020204030204" pitchFamily="34" charset="0"/>
              <a:ea typeface="+mj-ea"/>
              <a:cs typeface="Calibri" panose="020F0502020204030204" pitchFamily="34" charset="0"/>
            </a:endParaRPr>
          </a:p>
        </p:txBody>
      </p:sp>
      <p:pic>
        <p:nvPicPr>
          <p:cNvPr id="4" name="Picture 3">
            <a:extLst>
              <a:ext uri="{FF2B5EF4-FFF2-40B4-BE49-F238E27FC236}">
                <a16:creationId xmlns:a16="http://schemas.microsoft.com/office/drawing/2014/main" id="{44D1C0CC-23E7-4767-A83D-4838E19F2C81}"/>
              </a:ext>
            </a:extLst>
          </p:cNvPr>
          <p:cNvPicPr>
            <a:picLocks noChangeAspect="1"/>
          </p:cNvPicPr>
          <p:nvPr/>
        </p:nvPicPr>
        <p:blipFill>
          <a:blip r:embed="rId3"/>
          <a:stretch>
            <a:fillRect/>
          </a:stretch>
        </p:blipFill>
        <p:spPr>
          <a:xfrm>
            <a:off x="958180" y="1459475"/>
            <a:ext cx="3494387" cy="45972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76726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E3BDBA-C6F9-4BD9-AA82-C950450408EE}"/>
              </a:ext>
            </a:extLst>
          </p:cNvPr>
          <p:cNvSpPr>
            <a:spLocks noGrp="1"/>
          </p:cNvSpPr>
          <p:nvPr>
            <p:ph idx="1"/>
          </p:nvPr>
        </p:nvSpPr>
        <p:spPr>
          <a:xfrm>
            <a:off x="844331" y="1401808"/>
            <a:ext cx="5078804" cy="5045792"/>
          </a:xfrm>
        </p:spPr>
        <p:txBody>
          <a:bodyPr>
            <a:normAutofit fontScale="62500" lnSpcReduction="20000"/>
          </a:bodyPr>
          <a:lstStyle/>
          <a:p>
            <a:pPr marL="0" indent="0">
              <a:buNone/>
            </a:pPr>
            <a:r>
              <a:rPr lang="fr-CA" sz="4500" dirty="0">
                <a:solidFill>
                  <a:schemeClr val="tx1"/>
                </a:solidFill>
              </a:rPr>
              <a:t>Les rapports des enfants sont parfaits pour partager avec les familles, les autres enseignantes et les membres de votre équipe multidisciplinaire. </a:t>
            </a:r>
          </a:p>
          <a:p>
            <a:pPr marL="0" indent="0">
              <a:buNone/>
            </a:pPr>
            <a:r>
              <a:rPr lang="fr-CA" sz="4500" dirty="0">
                <a:solidFill>
                  <a:schemeClr val="tx1"/>
                </a:solidFill>
              </a:rPr>
              <a:t>Les rapports de classe sont disponibles en plus de 20 langues. Cela permet à la plupart des familles, qu’importe leur niveau de littératie en français, d’aisément interpréter les résultats des enfants.</a:t>
            </a:r>
          </a:p>
          <a:p>
            <a:endParaRPr lang="fr-CA" dirty="0"/>
          </a:p>
        </p:txBody>
      </p:sp>
      <p:sp>
        <p:nvSpPr>
          <p:cNvPr id="6" name="Title 1">
            <a:extLst>
              <a:ext uri="{FF2B5EF4-FFF2-40B4-BE49-F238E27FC236}">
                <a16:creationId xmlns:a16="http://schemas.microsoft.com/office/drawing/2014/main" id="{6BB7D4DE-7002-4D23-9DF0-03A2F257AF96}"/>
              </a:ext>
            </a:extLst>
          </p:cNvPr>
          <p:cNvSpPr>
            <a:spLocks noGrp="1"/>
          </p:cNvSpPr>
          <p:nvPr>
            <p:ph type="title"/>
          </p:nvPr>
        </p:nvSpPr>
        <p:spPr>
          <a:xfrm>
            <a:off x="838800" y="410400"/>
            <a:ext cx="10515600" cy="1325563"/>
          </a:xfrm>
        </p:spPr>
        <p:txBody>
          <a:bodyPr>
            <a:normAutofit/>
          </a:bodyPr>
          <a:lstStyle/>
          <a:p>
            <a:r>
              <a:rPr lang="fr-CA" dirty="0"/>
              <a:t>Rapport de l’enfant de l’ÉPE</a:t>
            </a:r>
          </a:p>
        </p:txBody>
      </p:sp>
      <p:pic>
        <p:nvPicPr>
          <p:cNvPr id="7" name="Picture 6" descr="A screenshot of a cell phone&#10;&#10;Description automatically generated">
            <a:extLst>
              <a:ext uri="{FF2B5EF4-FFF2-40B4-BE49-F238E27FC236}">
                <a16:creationId xmlns:a16="http://schemas.microsoft.com/office/drawing/2014/main" id="{53DC9324-F090-41B6-B92A-2CDF4CD9DF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274398" y="1401808"/>
            <a:ext cx="1229011" cy="4712303"/>
          </a:xfrm>
          <a:prstGeom prst="rect">
            <a:avLst/>
          </a:prstGeom>
          <a:ln>
            <a:solidFill>
              <a:schemeClr val="tx1">
                <a:lumMod val="20000"/>
                <a:lumOff val="80000"/>
              </a:schemeClr>
            </a:solidFill>
          </a:ln>
          <a:effectLst>
            <a:outerShdw blurRad="63500" dist="63500" dir="2700000" algn="ctr" rotWithShape="0">
              <a:prstClr val="black">
                <a:alpha val="65000"/>
              </a:prstClr>
            </a:outerShdw>
          </a:effectLst>
        </p:spPr>
      </p:pic>
      <p:pic>
        <p:nvPicPr>
          <p:cNvPr id="5" name="Picture 4">
            <a:extLst>
              <a:ext uri="{FF2B5EF4-FFF2-40B4-BE49-F238E27FC236}">
                <a16:creationId xmlns:a16="http://schemas.microsoft.com/office/drawing/2014/main" id="{B1E6420C-F9D0-A637-0A5D-CE46E9C20DBD}"/>
              </a:ext>
            </a:extLst>
          </p:cNvPr>
          <p:cNvPicPr>
            <a:picLocks noChangeAspect="1"/>
          </p:cNvPicPr>
          <p:nvPr/>
        </p:nvPicPr>
        <p:blipFill>
          <a:blip r:embed="rId5"/>
          <a:stretch>
            <a:fillRect/>
          </a:stretch>
        </p:blipFill>
        <p:spPr>
          <a:xfrm>
            <a:off x="7854672" y="1401808"/>
            <a:ext cx="3844142" cy="5045793"/>
          </a:xfrm>
          <a:prstGeom prst="rect">
            <a:avLst/>
          </a:prstGeom>
          <a:ln>
            <a:solidFill>
              <a:schemeClr val="tx1"/>
            </a:solidFill>
          </a:ln>
        </p:spPr>
      </p:pic>
    </p:spTree>
    <p:extLst>
      <p:ext uri="{BB962C8B-B14F-4D97-AF65-F5344CB8AC3E}">
        <p14:creationId xmlns:p14="http://schemas.microsoft.com/office/powerpoint/2010/main" val="3548053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Theme - TLB EYE">
  <a:themeElements>
    <a:clrScheme name="TLB 2017">
      <a:dk1>
        <a:srgbClr val="333333"/>
      </a:dk1>
      <a:lt1>
        <a:sysClr val="window" lastClr="FFFFFF"/>
      </a:lt1>
      <a:dk2>
        <a:srgbClr val="333333"/>
      </a:dk2>
      <a:lt2>
        <a:srgbClr val="FFFFFF"/>
      </a:lt2>
      <a:accent1>
        <a:srgbClr val="57A445"/>
      </a:accent1>
      <a:accent2>
        <a:srgbClr val="243670"/>
      </a:accent2>
      <a:accent3>
        <a:srgbClr val="F58620"/>
      </a:accent3>
      <a:accent4>
        <a:srgbClr val="008FBE"/>
      </a:accent4>
      <a:accent5>
        <a:srgbClr val="EA2127"/>
      </a:accent5>
      <a:accent6>
        <a:srgbClr val="5F5F5F"/>
      </a:accent6>
      <a:hlink>
        <a:srgbClr val="008FBE"/>
      </a:hlink>
      <a:folHlink>
        <a:srgbClr val="5F5F5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 TLB EYE" id="{8BC25BAA-0911-4589-8F56-3630E0C16FE5}" vid="{CC0CD61F-83D7-4C8A-9393-3A82178E36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ee509ca-9c57-4d54-b8b6-a1a91f39753a">
      <Terms xmlns="http://schemas.microsoft.com/office/infopath/2007/PartnerControls"/>
    </lcf76f155ced4ddcb4097134ff3c332f>
    <TaxCatchAll xmlns="d712b390-19ce-49d5-9b86-da35e67cfcf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286DDCDCC95D488C53AD0C95832F05" ma:contentTypeVersion="11" ma:contentTypeDescription="Create a new document." ma:contentTypeScope="" ma:versionID="8d66d902dd66d9c98a929cc14c2b19fc">
  <xsd:schema xmlns:xsd="http://www.w3.org/2001/XMLSchema" xmlns:xs="http://www.w3.org/2001/XMLSchema" xmlns:p="http://schemas.microsoft.com/office/2006/metadata/properties" xmlns:ns2="5ee509ca-9c57-4d54-b8b6-a1a91f39753a" xmlns:ns3="d712b390-19ce-49d5-9b86-da35e67cfcf2" targetNamespace="http://schemas.microsoft.com/office/2006/metadata/properties" ma:root="true" ma:fieldsID="d32db7d6e47ce2f06a1b30aa87d3d2f8" ns2:_="" ns3:_="">
    <xsd:import namespace="5ee509ca-9c57-4d54-b8b6-a1a91f39753a"/>
    <xsd:import namespace="d712b390-19ce-49d5-9b86-da35e67cfcf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509ca-9c57-4d54-b8b6-a1a91f3975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0c1764d-239d-4327-91bf-96c93df0292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712b390-19ce-49d5-9b86-da35e67cfcf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39ebc33-858e-4a64-b07f-f832b4ff54a6}" ma:internalName="TaxCatchAll" ma:showField="CatchAllData" ma:web="d712b390-19ce-49d5-9b86-da35e67cfc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5414F4-3F9E-4866-BE85-B6E55A6AA6E0}">
  <ds:schemaRefs>
    <ds:schemaRef ds:uri="http://schemas.microsoft.com/sharepoint/v3/contenttype/forms"/>
  </ds:schemaRefs>
</ds:datastoreItem>
</file>

<file path=customXml/itemProps2.xml><?xml version="1.0" encoding="utf-8"?>
<ds:datastoreItem xmlns:ds="http://schemas.openxmlformats.org/officeDocument/2006/customXml" ds:itemID="{F8A597DD-E657-44F1-8D93-EB3237A5D4C7}">
  <ds:schemaRefs>
    <ds:schemaRef ds:uri="http://schemas.microsoft.com/office/2006/metadata/properties"/>
    <ds:schemaRef ds:uri="http://schemas.microsoft.com/office/infopath/2007/PartnerControls"/>
    <ds:schemaRef ds:uri="5ee509ca-9c57-4d54-b8b6-a1a91f39753a"/>
    <ds:schemaRef ds:uri="d712b390-19ce-49d5-9b86-da35e67cfcf2"/>
  </ds:schemaRefs>
</ds:datastoreItem>
</file>

<file path=customXml/itemProps3.xml><?xml version="1.0" encoding="utf-8"?>
<ds:datastoreItem xmlns:ds="http://schemas.openxmlformats.org/officeDocument/2006/customXml" ds:itemID="{ED944BBD-CF4A-41C5-B3AF-1037186FD2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e509ca-9c57-4d54-b8b6-a1a91f39753a"/>
    <ds:schemaRef ds:uri="d712b390-19ce-49d5-9b86-da35e67cfc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 - TLB EYE</Template>
  <TotalTime>4850</TotalTime>
  <Words>1499</Words>
  <Application>Microsoft Office PowerPoint</Application>
  <PresentationFormat>Widescreen</PresentationFormat>
  <Paragraphs>108</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Theme - TLB EYE</vt:lpstr>
      <vt:lpstr>Interpréter vos résultats de  l’ÉPE-AD  </vt:lpstr>
      <vt:lpstr>PowerPoint Presentation</vt:lpstr>
      <vt:lpstr>PowerPoint Presentation</vt:lpstr>
      <vt:lpstr>Les résultats de l’ÉPE-AD</vt:lpstr>
      <vt:lpstr>Determiner les scores</vt:lpstr>
      <vt:lpstr>Évaluation normalisée à l’âge</vt:lpstr>
      <vt:lpstr>Évaluation normalisée à l’âge</vt:lpstr>
      <vt:lpstr>Rapport de l’enfant de l’ÉPE</vt:lpstr>
      <vt:lpstr>Rapport de l’enfant de l’ÉPE</vt:lpstr>
      <vt:lpstr>Interpréter les résultats</vt:lpstr>
      <vt:lpstr>Les graphiques et tableaux de l’ÉPE-AD</vt:lpstr>
      <vt:lpstr>Graphique à barre</vt:lpstr>
      <vt:lpstr>Diagrammes circulaires</vt:lpstr>
      <vt:lpstr>Fichier Excel</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 Interpreting your results</dc:title>
  <dc:creator>Janette Desharnais</dc:creator>
  <cp:lastModifiedBy>Stephanie Guignion</cp:lastModifiedBy>
  <cp:revision>135</cp:revision>
  <dcterms:created xsi:type="dcterms:W3CDTF">2020-07-29T14:21:21Z</dcterms:created>
  <dcterms:modified xsi:type="dcterms:W3CDTF">2026-01-05T15:32:26Z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0x010100DD286DDCDCC95D488C53AD0C95832F05</vt:lpwstr>
  </property>
</Properties>
</file>