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333" r:id="rId5"/>
    <p:sldId id="995" r:id="rId6"/>
    <p:sldId id="342"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A445"/>
    <a:srgbClr val="4F4F4F"/>
    <a:srgbClr val="5F5F5F"/>
    <a:srgbClr val="243670"/>
    <a:srgbClr val="008FBE"/>
    <a:srgbClr val="EA2127"/>
    <a:srgbClr val="FBFBFB"/>
    <a:srgbClr val="F7F7F7"/>
    <a:srgbClr val="FFFFFF"/>
    <a:srgbClr val="9D9F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5" autoAdjust="0"/>
    <p:restoredTop sz="60048" autoAdjust="0"/>
  </p:normalViewPr>
  <p:slideViewPr>
    <p:cSldViewPr snapToGrid="0">
      <p:cViewPr varScale="1">
        <p:scale>
          <a:sx n="66" d="100"/>
          <a:sy n="66" d="100"/>
        </p:scale>
        <p:origin x="2082"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FFD613-065A-48E3-BD65-66E15E0DD71C}" type="datetimeFigureOut">
              <a:rPr lang="en-US" smtClean="0"/>
              <a:t>7/26/2022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9A5AF6-394E-471C-A5E4-1695720C3BD9}" type="slidenum">
              <a:rPr lang="en-US" smtClean="0"/>
              <a:t>‹#›</a:t>
            </a:fld>
            <a:endParaRPr lang="en-US"/>
          </a:p>
        </p:txBody>
      </p:sp>
    </p:spTree>
    <p:extLst>
      <p:ext uri="{BB962C8B-B14F-4D97-AF65-F5344CB8AC3E}">
        <p14:creationId xmlns:p14="http://schemas.microsoft.com/office/powerpoint/2010/main" val="61720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A6A5A-EBDC-4CF0-B3F8-C524D1005B17}" type="datetimeFigureOut">
              <a:rPr lang="en-US" smtClean="0"/>
              <a:t>7/26/2022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C2D77-D93C-4EA2-A6A6-B7B0F67235B9}" type="slidenum">
              <a:rPr lang="en-US" smtClean="0"/>
              <a:t>‹#›</a:t>
            </a:fld>
            <a:endParaRPr lang="en-US"/>
          </a:p>
        </p:txBody>
      </p:sp>
    </p:spTree>
    <p:extLst>
      <p:ext uri="{BB962C8B-B14F-4D97-AF65-F5344CB8AC3E}">
        <p14:creationId xmlns:p14="http://schemas.microsoft.com/office/powerpoint/2010/main" val="7361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Welcome!</a:t>
            </a:r>
          </a:p>
          <a:p>
            <a:pPr lvl="0">
              <a:spcBef>
                <a:spcPts val="0"/>
              </a:spcBef>
              <a:buNone/>
            </a:pPr>
            <a:r>
              <a:rPr lang="en-US" dirty="0"/>
              <a:t>The Post EYE-TA is the last step of your year-long EYE-TA journey!</a:t>
            </a:r>
          </a:p>
          <a:p>
            <a:pPr lvl="0">
              <a:spcBef>
                <a:spcPts val="0"/>
              </a:spcBef>
              <a:buNone/>
            </a:pPr>
            <a:endParaRPr dirty="0"/>
          </a:p>
        </p:txBody>
      </p:sp>
    </p:spTree>
    <p:extLst>
      <p:ext uri="{BB962C8B-B14F-4D97-AF65-F5344CB8AC3E}">
        <p14:creationId xmlns:p14="http://schemas.microsoft.com/office/powerpoint/2010/main" val="4155360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what your Post EYE-TA results will look like and how to interpret them. </a:t>
            </a:r>
          </a:p>
        </p:txBody>
      </p:sp>
      <p:sp>
        <p:nvSpPr>
          <p:cNvPr id="4" name="Slide Number Placeholder 3"/>
          <p:cNvSpPr>
            <a:spLocks noGrp="1"/>
          </p:cNvSpPr>
          <p:nvPr>
            <p:ph type="sldNum" sz="quarter" idx="10"/>
          </p:nvPr>
        </p:nvSpPr>
        <p:spPr/>
        <p:txBody>
          <a:bodyPr/>
          <a:lstStyle/>
          <a:p>
            <a:fld id="{AFF764DB-2342-4846-8B68-51C5FCCA0EDA}" type="slidenum">
              <a:rPr lang="en-CA" smtClean="0"/>
              <a:t>10</a:t>
            </a:fld>
            <a:endParaRPr lang="en-CA"/>
          </a:p>
        </p:txBody>
      </p:sp>
    </p:spTree>
    <p:extLst>
      <p:ext uri="{BB962C8B-B14F-4D97-AF65-F5344CB8AC3E}">
        <p14:creationId xmlns:p14="http://schemas.microsoft.com/office/powerpoint/2010/main" val="3793308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Let’s look at the Post EYE-TA Child Report </a:t>
            </a:r>
            <a:r>
              <a:rPr lang="en-CA" b="1" noProof="0" dirty="0"/>
              <a:t>CLICK</a:t>
            </a:r>
          </a:p>
          <a:p>
            <a:r>
              <a:rPr lang="en-CA" b="0" noProof="0" dirty="0"/>
              <a:t>The first page looks exactly like the first page of the Pre EYE-TA Child Report  </a:t>
            </a:r>
            <a:r>
              <a:rPr lang="en-CA" b="1" noProof="0" dirty="0"/>
              <a:t>CLICK</a:t>
            </a:r>
          </a:p>
          <a:p>
            <a:r>
              <a:rPr lang="en-CA" b="0" noProof="0" dirty="0"/>
              <a:t>The second page – if chosen by your jurisdiction – shows the Pre-Post results side-by-side. This allows you and others using this report, to quickly see the growth made during the year. </a:t>
            </a:r>
          </a:p>
        </p:txBody>
      </p:sp>
      <p:sp>
        <p:nvSpPr>
          <p:cNvPr id="4" name="Slide Number Placeholder 3"/>
          <p:cNvSpPr>
            <a:spLocks noGrp="1"/>
          </p:cNvSpPr>
          <p:nvPr>
            <p:ph type="sldNum" sz="quarter" idx="10"/>
          </p:nvPr>
        </p:nvSpPr>
        <p:spPr/>
        <p:txBody>
          <a:bodyPr/>
          <a:lstStyle/>
          <a:p>
            <a:fld id="{5C1C2D77-D93C-4EA2-A6A6-B7B0F67235B9}" type="slidenum">
              <a:rPr lang="en-US" smtClean="0"/>
              <a:t>11</a:t>
            </a:fld>
            <a:endParaRPr lang="en-US"/>
          </a:p>
        </p:txBody>
      </p:sp>
    </p:spTree>
    <p:extLst>
      <p:ext uri="{BB962C8B-B14F-4D97-AF65-F5344CB8AC3E}">
        <p14:creationId xmlns:p14="http://schemas.microsoft.com/office/powerpoint/2010/main" val="888497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take a quick look at a sample class report for context, before going into the details of interpreting the results. In this report, we</a:t>
            </a:r>
            <a:r>
              <a:rPr lang="en-CA" baseline="0" dirty="0"/>
              <a:t> find the domain and RTI results from the Pre-session, along with the results from the Post session.</a:t>
            </a:r>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12</a:t>
            </a:fld>
            <a:endParaRPr lang="en-US"/>
          </a:p>
        </p:txBody>
      </p:sp>
    </p:spTree>
    <p:extLst>
      <p:ext uri="{BB962C8B-B14F-4D97-AF65-F5344CB8AC3E}">
        <p14:creationId xmlns:p14="http://schemas.microsoft.com/office/powerpoint/2010/main" val="3877448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While we know that children tend to demonstrate progress over the course of the school year, moving</a:t>
            </a:r>
            <a:r>
              <a:rPr lang="en-CA" baseline="0" dirty="0"/>
              <a:t> </a:t>
            </a:r>
            <a:r>
              <a:rPr lang="en-CA" dirty="0"/>
              <a:t>from one domain colour to the next (for</a:t>
            </a:r>
            <a:r>
              <a:rPr lang="en-CA" baseline="0" dirty="0"/>
              <a:t> example</a:t>
            </a:r>
            <a:r>
              <a:rPr lang="en-CA" dirty="0"/>
              <a:t> red to yellow, or yellow to green) is not always the case. </a:t>
            </a:r>
            <a:r>
              <a:rPr lang="en-CA" b="1" dirty="0"/>
              <a:t>CLICK</a:t>
            </a:r>
          </a:p>
          <a:p>
            <a:r>
              <a:rPr lang="en-CA" dirty="0"/>
              <a:t>However, growth is sometimes subtle and is seen within the colour instead </a:t>
            </a:r>
            <a:r>
              <a:rPr lang="en-CA" b="1" dirty="0"/>
              <a:t>CLICK</a:t>
            </a:r>
            <a:r>
              <a:rPr lang="en-CA" dirty="0"/>
              <a:t> For</a:t>
            </a:r>
            <a:r>
              <a:rPr lang="en-CA" baseline="0" dirty="0"/>
              <a:t> example, in this case, the domain result remained yellow, but we see an increase in the numerical score </a:t>
            </a:r>
            <a:r>
              <a:rPr lang="en-CA" dirty="0"/>
              <a:t>from 1.63 to 1.83. Each child is unique. For some children, these results may indicate that the supports have not been effective or that additional supports are required for the child. While for other children, these results may indicate and account for the supports being effective, appropriate, and responsive. Remember, a single assessment does not provide a comprehensive view of children’s learning and development. We encourage you to consider the results in the context of ongoing evaluations and responsiveness to assessment and instruction. </a:t>
            </a:r>
          </a:p>
        </p:txBody>
      </p:sp>
      <p:sp>
        <p:nvSpPr>
          <p:cNvPr id="4" name="Slide Number Placeholder 3"/>
          <p:cNvSpPr>
            <a:spLocks noGrp="1"/>
          </p:cNvSpPr>
          <p:nvPr>
            <p:ph type="sldNum" sz="quarter" idx="10"/>
          </p:nvPr>
        </p:nvSpPr>
        <p:spPr/>
        <p:txBody>
          <a:bodyPr/>
          <a:lstStyle/>
          <a:p>
            <a:fld id="{AFF764DB-2342-4846-8B68-51C5FCCA0EDA}" type="slidenum">
              <a:rPr lang="en-CA" smtClean="0"/>
              <a:t>13</a:t>
            </a:fld>
            <a:endParaRPr lang="en-CA"/>
          </a:p>
        </p:txBody>
      </p:sp>
    </p:spTree>
    <p:extLst>
      <p:ext uri="{BB962C8B-B14F-4D97-AF65-F5344CB8AC3E}">
        <p14:creationId xmlns:p14="http://schemas.microsoft.com/office/powerpoint/2010/main" val="742237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Teachers can evaluate the effectiveness of supports and how children are progressing with the side-by-side results posted in the class report. </a:t>
            </a:r>
          </a:p>
          <a:p>
            <a:pPr marL="0" indent="0">
              <a:buNone/>
            </a:pPr>
            <a:endParaRPr lang="en-CA" b="0" dirty="0"/>
          </a:p>
          <a:p>
            <a:pPr marL="0" indent="0">
              <a:buNone/>
            </a:pPr>
            <a:r>
              <a:rPr lang="en-CA" dirty="0"/>
              <a:t>(1) </a:t>
            </a:r>
            <a:r>
              <a:rPr lang="en-US" altLang="ja-JP" b="1" dirty="0">
                <a:latin typeface="Calibri" charset="0"/>
              </a:rPr>
              <a:t>CLICK</a:t>
            </a:r>
            <a:r>
              <a:rPr lang="en-CA" baseline="0" dirty="0"/>
              <a:t> </a:t>
            </a:r>
            <a:r>
              <a:rPr lang="en-CA" b="0" dirty="0"/>
              <a:t>Child 1’s results </a:t>
            </a:r>
            <a:r>
              <a:rPr lang="en-CA" dirty="0"/>
              <a:t>suggest that the supports in place are effective and responsive to the child’s strengths and needs. </a:t>
            </a:r>
          </a:p>
          <a:p>
            <a:pPr marL="0" indent="0">
              <a:buNone/>
            </a:pPr>
            <a:r>
              <a:rPr lang="en-CA" dirty="0"/>
              <a:t>(2) </a:t>
            </a:r>
            <a:r>
              <a:rPr lang="en-US" altLang="ja-JP" b="1" dirty="0">
                <a:latin typeface="Calibri" charset="0"/>
              </a:rPr>
              <a:t>CLICK</a:t>
            </a:r>
            <a:r>
              <a:rPr lang="en-CA" baseline="0" dirty="0"/>
              <a:t>  </a:t>
            </a:r>
            <a:r>
              <a:rPr lang="en-CA" b="0" dirty="0"/>
              <a:t>Child 9’s results </a:t>
            </a:r>
            <a:r>
              <a:rPr lang="en-CA" dirty="0"/>
              <a:t>suggest that some supports are effective however, the supports will need to be reviewed for additional appropriate responses.</a:t>
            </a:r>
          </a:p>
          <a:p>
            <a:pPr marL="0" indent="0">
              <a:buNone/>
            </a:pPr>
            <a:r>
              <a:rPr lang="en-CA" dirty="0"/>
              <a:t>(3) </a:t>
            </a:r>
            <a:r>
              <a:rPr lang="en-US" altLang="ja-JP" b="1" dirty="0">
                <a:latin typeface="Calibri" charset="0"/>
              </a:rPr>
              <a:t>CLICK</a:t>
            </a:r>
            <a:r>
              <a:rPr lang="en-CA" baseline="0" dirty="0"/>
              <a:t> </a:t>
            </a:r>
            <a:r>
              <a:rPr lang="en-CA" b="0" dirty="0"/>
              <a:t>Child 4’s results </a:t>
            </a:r>
            <a:r>
              <a:rPr lang="en-CA" dirty="0"/>
              <a:t>suggest that the team will need to review and evaluate the supports in place to create a new plan that is appropriate and responsive to the needs of the child. </a:t>
            </a:r>
          </a:p>
        </p:txBody>
      </p:sp>
      <p:sp>
        <p:nvSpPr>
          <p:cNvPr id="4" name="Slide Number Placeholder 3"/>
          <p:cNvSpPr>
            <a:spLocks noGrp="1"/>
          </p:cNvSpPr>
          <p:nvPr>
            <p:ph type="sldNum" sz="quarter" idx="10"/>
          </p:nvPr>
        </p:nvSpPr>
        <p:spPr/>
        <p:txBody>
          <a:bodyPr/>
          <a:lstStyle/>
          <a:p>
            <a:fld id="{AFF764DB-2342-4846-8B68-51C5FCCA0EDA}" type="slidenum">
              <a:rPr lang="en-CA" smtClean="0"/>
              <a:t>14</a:t>
            </a:fld>
            <a:endParaRPr lang="en-CA"/>
          </a:p>
        </p:txBody>
      </p:sp>
    </p:spTree>
    <p:extLst>
      <p:ext uri="{BB962C8B-B14F-4D97-AF65-F5344CB8AC3E}">
        <p14:creationId xmlns:p14="http://schemas.microsoft.com/office/powerpoint/2010/main" val="371551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ea typeface="+mn-ea"/>
                <a:cs typeface="+mn-cs"/>
              </a:rPr>
              <a:t>Does moving to Tier 1 mean that the child no longer needs the same type of support? </a:t>
            </a:r>
            <a:r>
              <a:rPr lang="en-CA" b="1" dirty="0"/>
              <a:t>CLICK</a:t>
            </a:r>
          </a:p>
          <a:p>
            <a:endParaRPr lang="en-CA" dirty="0"/>
          </a:p>
          <a:p>
            <a:r>
              <a:rPr lang="en-CA" dirty="0"/>
              <a:t>Not necessarily. The Post EYE-TA results assist teachers in determining the effectiveness of the supports and how children are responding to them. While there are a number of factors to consider, these results suggest that the child is responding well to the supports implemented.</a:t>
            </a:r>
          </a:p>
          <a:p>
            <a:r>
              <a:rPr lang="en-CA" dirty="0"/>
              <a:t>It is important to continue with supports that are effective and responsive to the child’s strengths and needs. For example, if the child is responding well to small group instruction, continued use of small group instruction would be beneficial and considered an effective support. A change in a child’s RTI results from Tier 3 (red) to Tier 1 (green) learning needs does not necessarily mean the child no longer requires support; rather, it means that the supports are working and should continue to be provided.</a:t>
            </a:r>
          </a:p>
        </p:txBody>
      </p:sp>
      <p:sp>
        <p:nvSpPr>
          <p:cNvPr id="4" name="Slide Number Placeholder 3"/>
          <p:cNvSpPr>
            <a:spLocks noGrp="1"/>
          </p:cNvSpPr>
          <p:nvPr>
            <p:ph type="sldNum" sz="quarter" idx="10"/>
          </p:nvPr>
        </p:nvSpPr>
        <p:spPr/>
        <p:txBody>
          <a:bodyPr/>
          <a:lstStyle/>
          <a:p>
            <a:fld id="{AFF764DB-2342-4846-8B68-51C5FCCA0EDA}" type="slidenum">
              <a:rPr lang="en-CA" smtClean="0"/>
              <a:t>15</a:t>
            </a:fld>
            <a:endParaRPr lang="en-CA"/>
          </a:p>
        </p:txBody>
      </p:sp>
    </p:spTree>
    <p:extLst>
      <p:ext uri="{BB962C8B-B14F-4D97-AF65-F5344CB8AC3E}">
        <p14:creationId xmlns:p14="http://schemas.microsoft.com/office/powerpoint/2010/main" val="689186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764DB-2342-4846-8B68-51C5FCCA0EDA}"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6364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Pre‐Post EYE‐TA results provide educators and multidisciplinary teams with information about children’s strengths and areas of need in kindergarten. As children transition from kindergarten, the information can be shared with Grade 1 educators to establish effective supports and develop a transition plan ensuring that resources are in place to support the children the moment they enter Grade 1.</a:t>
            </a:r>
          </a:p>
          <a:p>
            <a:endParaRPr lang="en-US" dirty="0"/>
          </a:p>
          <a:p>
            <a:r>
              <a:rPr lang="en-US" dirty="0"/>
              <a:t>Some questions to consider when sharing results with Grade 1 teachers:</a:t>
            </a:r>
          </a:p>
          <a:p>
            <a:r>
              <a:rPr lang="en-US" dirty="0"/>
              <a:t>•  What supports were implemented in kindergarten?</a:t>
            </a:r>
          </a:p>
          <a:p>
            <a:r>
              <a:rPr lang="en-US" dirty="0"/>
              <a:t>•  What worked well to meet the child’s needs?</a:t>
            </a:r>
          </a:p>
          <a:p>
            <a:r>
              <a:rPr lang="en-US" dirty="0"/>
              <a:t>•  What supports and responses did not work well and why?</a:t>
            </a:r>
          </a:p>
          <a:p>
            <a:r>
              <a:rPr lang="en-US" dirty="0"/>
              <a:t>•  What are the child’s interests?</a:t>
            </a:r>
          </a:p>
          <a:p>
            <a:r>
              <a:rPr lang="en-US" dirty="0"/>
              <a:t>•  What interventions will need to be put in place to support the child in the transition to Grade 1?</a:t>
            </a:r>
          </a:p>
          <a:p>
            <a:r>
              <a:rPr lang="en-US" dirty="0"/>
              <a:t>•  Are there any environmental accommodations? Visual supports? </a:t>
            </a:r>
          </a:p>
          <a:p>
            <a:endParaRPr lang="en-US" dirty="0"/>
          </a:p>
          <a:p>
            <a:r>
              <a:rPr lang="en-US" dirty="0"/>
              <a:t>The EYE Child Action Plan helps you capture and share this information with next year’s teacher.</a:t>
            </a:r>
          </a:p>
          <a:p>
            <a:endParaRPr lang="en-US" dirty="0"/>
          </a:p>
          <a:p>
            <a:endParaRPr lang="en-CA" dirty="0"/>
          </a:p>
        </p:txBody>
      </p:sp>
      <p:sp>
        <p:nvSpPr>
          <p:cNvPr id="4" name="Slide Number Placeholder 3"/>
          <p:cNvSpPr>
            <a:spLocks noGrp="1"/>
          </p:cNvSpPr>
          <p:nvPr>
            <p:ph type="sldNum" sz="quarter" idx="5"/>
          </p:nvPr>
        </p:nvSpPr>
        <p:spPr/>
        <p:txBody>
          <a:bodyPr/>
          <a:lstStyle/>
          <a:p>
            <a:fld id="{5C1C2D77-D93C-4EA2-A6A6-B7B0F67235B9}" type="slidenum">
              <a:rPr lang="en-US" smtClean="0"/>
              <a:t>17</a:t>
            </a:fld>
            <a:endParaRPr lang="en-US"/>
          </a:p>
        </p:txBody>
      </p:sp>
    </p:spTree>
    <p:extLst>
      <p:ext uri="{BB962C8B-B14F-4D97-AF65-F5344CB8AC3E}">
        <p14:creationId xmlns:p14="http://schemas.microsoft.com/office/powerpoint/2010/main" val="819443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We’ve created a Child Action Plan for the Post EYE-TA. </a:t>
            </a:r>
          </a:p>
          <a:p>
            <a:r>
              <a:rPr lang="en-US" i="0" dirty="0"/>
              <a:t>You’ll get general info on the child </a:t>
            </a:r>
            <a:r>
              <a:rPr lang="en-US" b="1" i="0" dirty="0"/>
              <a:t>CLICK </a:t>
            </a:r>
            <a:r>
              <a:rPr lang="en-US" b="0" i="0" dirty="0"/>
              <a:t>and</a:t>
            </a:r>
            <a:r>
              <a:rPr lang="en-US" i="0" dirty="0"/>
              <a:t> see the pre-populated pre and post-scores </a:t>
            </a:r>
            <a:r>
              <a:rPr lang="en-US" b="1" i="0" dirty="0"/>
              <a:t>CLICK.</a:t>
            </a:r>
            <a:r>
              <a:rPr lang="en-US" i="0" dirty="0"/>
              <a:t> You’ll have a chance to enter comments about the domains and the RTI, </a:t>
            </a:r>
            <a:r>
              <a:rPr lang="en-US" b="1" i="0" dirty="0"/>
              <a:t>CLICK </a:t>
            </a:r>
            <a:r>
              <a:rPr lang="en-US" i="0" dirty="0"/>
              <a:t>and finally, enter general comments </a:t>
            </a:r>
            <a:r>
              <a:rPr lang="en-US" b="1" i="0" dirty="0"/>
              <a:t>CLICK. </a:t>
            </a:r>
            <a:r>
              <a:rPr lang="en-US" b="0" i="0" dirty="0"/>
              <a:t>This is a helpful overview of the child’s results. </a:t>
            </a:r>
            <a:endParaRPr lang="en-US" i="0" dirty="0"/>
          </a:p>
        </p:txBody>
      </p:sp>
      <p:sp>
        <p:nvSpPr>
          <p:cNvPr id="4" name="Slide Number Placeholder 3"/>
          <p:cNvSpPr>
            <a:spLocks noGrp="1"/>
          </p:cNvSpPr>
          <p:nvPr>
            <p:ph type="sldNum" sz="quarter" idx="10"/>
          </p:nvPr>
        </p:nvSpPr>
        <p:spPr/>
        <p:txBody>
          <a:bodyPr/>
          <a:lstStyle/>
          <a:p>
            <a:fld id="{AFF764DB-2342-4846-8B68-51C5FCCA0EDA}" type="slidenum">
              <a:rPr lang="en-CA" smtClean="0"/>
              <a:t>18</a:t>
            </a:fld>
            <a:endParaRPr lang="en-CA"/>
          </a:p>
        </p:txBody>
      </p:sp>
    </p:spTree>
    <p:extLst>
      <p:ext uri="{BB962C8B-B14F-4D97-AF65-F5344CB8AC3E}">
        <p14:creationId xmlns:p14="http://schemas.microsoft.com/office/powerpoint/2010/main" val="174181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second page of the Child Action Plan provides an opportunity to analyze the pre and post-results to see what worked well </a:t>
            </a:r>
            <a:r>
              <a:rPr lang="en-US" b="1" i="0" dirty="0"/>
              <a:t>CLICK, </a:t>
            </a:r>
            <a:r>
              <a:rPr lang="en-US" b="0" i="0" dirty="0"/>
              <a:t>what didn’t quite work as planned and what needs to be changed </a:t>
            </a:r>
            <a:r>
              <a:rPr lang="en-US" b="1" i="0" dirty="0"/>
              <a:t>CLICK. </a:t>
            </a:r>
            <a:r>
              <a:rPr lang="en-US" b="0" i="0" dirty="0"/>
              <a:t>Finally, in the last column </a:t>
            </a:r>
            <a:r>
              <a:rPr lang="en-US" b="1" i="0" dirty="0"/>
              <a:t>CLICK</a:t>
            </a:r>
            <a:r>
              <a:rPr lang="en-US" b="0" i="0" dirty="0"/>
              <a:t>, you can note what you would recommend the child’s next teacher do to either continue with what worked well or what you feel they should try instead. </a:t>
            </a:r>
          </a:p>
          <a:p>
            <a:endParaRPr lang="en-US" i="0" dirty="0"/>
          </a:p>
        </p:txBody>
      </p:sp>
      <p:sp>
        <p:nvSpPr>
          <p:cNvPr id="4" name="Slide Number Placeholder 3"/>
          <p:cNvSpPr>
            <a:spLocks noGrp="1"/>
          </p:cNvSpPr>
          <p:nvPr>
            <p:ph type="sldNum" sz="quarter" idx="10"/>
          </p:nvPr>
        </p:nvSpPr>
        <p:spPr/>
        <p:txBody>
          <a:bodyPr/>
          <a:lstStyle/>
          <a:p>
            <a:fld id="{AFF764DB-2342-4846-8B68-51C5FCCA0EDA}" type="slidenum">
              <a:rPr lang="en-CA" smtClean="0"/>
              <a:t>19</a:t>
            </a:fld>
            <a:endParaRPr lang="en-CA"/>
          </a:p>
        </p:txBody>
      </p:sp>
    </p:spTree>
    <p:extLst>
      <p:ext uri="{BB962C8B-B14F-4D97-AF65-F5344CB8AC3E}">
        <p14:creationId xmlns:p14="http://schemas.microsoft.com/office/powerpoint/2010/main" val="2040824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90E29E65-18BB-9642-9D29-D9A8F20514FB}" type="slidenum">
              <a:rPr lang="en-US" sz="1200">
                <a:latin typeface="Calibri" charset="0"/>
              </a:rPr>
              <a:pPr/>
              <a:t>2</a:t>
            </a:fld>
            <a:endParaRPr lang="en-US" sz="1200">
              <a:latin typeface="Calibri" charset="0"/>
            </a:endParaRPr>
          </a:p>
        </p:txBody>
      </p:sp>
      <p:sp>
        <p:nvSpPr>
          <p:cNvPr id="34818" name="Rectangle 2"/>
          <p:cNvSpPr>
            <a:spLocks noGrp="1" noRot="1" noChangeAspect="1" noChangeArrowheads="1" noTextEdit="1"/>
          </p:cNvSpPr>
          <p:nvPr>
            <p:ph type="sldImg"/>
          </p:nvPr>
        </p:nvSpPr>
        <p:spPr bwMode="auto">
          <a:xfrm>
            <a:off x="414338" y="701675"/>
            <a:ext cx="6259512" cy="35210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1" fontAlgn="auto" latinLnBrk="0" hangingPunct="1">
              <a:lnSpc>
                <a:spcPct val="100000"/>
              </a:lnSpc>
              <a:spcBef>
                <a:spcPts val="1000"/>
              </a:spcBef>
              <a:spcAft>
                <a:spcPts val="0"/>
              </a:spcAft>
              <a:buClr>
                <a:srgbClr val="474747"/>
              </a:buClr>
              <a:buSzTx/>
              <a:buFont typeface="Arial" panose="020B0604020202020204" pitchFamily="34" charset="0"/>
              <a:buNone/>
              <a:tabLst/>
              <a:defRPr/>
            </a:pPr>
            <a:r>
              <a:rPr lang="en-CA" sz="1200" dirty="0">
                <a:solidFill>
                  <a:srgbClr val="57A445"/>
                </a:solidFill>
                <a:latin typeface="Calibri" panose="020F0502020204030204"/>
                <a:ea typeface="+mj-ea"/>
                <a:cs typeface="+mj-cs"/>
              </a:rPr>
              <a:t>We’ll look at which</a:t>
            </a:r>
            <a:r>
              <a:rPr lang="en-CA" sz="1200" dirty="0">
                <a:solidFill>
                  <a:srgbClr val="474747"/>
                </a:solidFill>
                <a:latin typeface="Calibri" panose="020F0502020204030204"/>
              </a:rPr>
              <a:t> </a:t>
            </a:r>
            <a:r>
              <a:rPr lang="en-CA" sz="1200" dirty="0">
                <a:solidFill>
                  <a:srgbClr val="57A445"/>
                </a:solidFill>
                <a:latin typeface="Calibri" panose="020F0502020204030204"/>
                <a:ea typeface="+mj-ea"/>
                <a:cs typeface="+mj-cs"/>
              </a:rPr>
              <a:t>children will be reassessed </a:t>
            </a:r>
            <a:r>
              <a:rPr lang="en-CA" sz="1200" dirty="0">
                <a:solidFill>
                  <a:schemeClr val="tx1"/>
                </a:solidFill>
                <a:latin typeface="Calibri" panose="020F0502020204030204"/>
              </a:rPr>
              <a:t>in the Post EYE-TA, we’ll review the </a:t>
            </a:r>
            <a:r>
              <a:rPr lang="en-CA" sz="1200" dirty="0">
                <a:solidFill>
                  <a:srgbClr val="57A445"/>
                </a:solidFill>
                <a:latin typeface="Calibri" panose="020F0502020204030204"/>
                <a:ea typeface="+mj-ea"/>
                <a:cs typeface="+mj-cs"/>
              </a:rPr>
              <a:t>Post EYE-TA Child and Class Reports, we’ll discuss how to use</a:t>
            </a:r>
            <a:r>
              <a:rPr lang="en-CA" sz="1200" dirty="0">
                <a:solidFill>
                  <a:schemeClr val="tx1"/>
                </a:solidFill>
                <a:latin typeface="Calibri" panose="020F0502020204030204"/>
              </a:rPr>
              <a:t> the </a:t>
            </a:r>
            <a:r>
              <a:rPr lang="en-CA" sz="1200" dirty="0">
                <a:solidFill>
                  <a:srgbClr val="57A445"/>
                </a:solidFill>
                <a:latin typeface="Calibri" panose="020F0502020204030204"/>
                <a:ea typeface="+mj-ea"/>
                <a:cs typeface="+mj-cs"/>
              </a:rPr>
              <a:t>Post EYE-TA Child Action Plan </a:t>
            </a:r>
            <a:r>
              <a:rPr lang="en-CA" sz="1200" dirty="0">
                <a:solidFill>
                  <a:schemeClr val="tx1"/>
                </a:solidFill>
                <a:latin typeface="Calibri" panose="020F0502020204030204"/>
              </a:rPr>
              <a:t>to track progress and share information with the child’s next teacher and finally, identifying helpful </a:t>
            </a:r>
            <a:r>
              <a:rPr lang="en-CA" sz="1200" dirty="0">
                <a:solidFill>
                  <a:srgbClr val="57A445"/>
                </a:solidFill>
                <a:latin typeface="Calibri" panose="020F0502020204030204"/>
                <a:ea typeface="+mj-ea"/>
                <a:cs typeface="+mj-cs"/>
              </a:rPr>
              <a:t>resources.</a:t>
            </a:r>
            <a:endParaRPr lang="en-CA" sz="1200" strike="sngStrike" dirty="0">
              <a:solidFill>
                <a:srgbClr val="474747"/>
              </a:solidFill>
              <a:latin typeface="Calibri" panose="020F0502020204030204"/>
            </a:endParaRPr>
          </a:p>
          <a:p>
            <a:pPr>
              <a:spcBef>
                <a:spcPts val="611"/>
              </a:spcBef>
            </a:pPr>
            <a:endParaRPr lang="en-US" dirty="0">
              <a:solidFill>
                <a:srgbClr val="002060"/>
              </a:solidFill>
              <a:latin typeface="Calibri" charset="0"/>
              <a:cs typeface="Helvetica" charset="0"/>
            </a:endParaRPr>
          </a:p>
        </p:txBody>
      </p:sp>
    </p:spTree>
    <p:extLst>
      <p:ext uri="{BB962C8B-B14F-4D97-AF65-F5344CB8AC3E}">
        <p14:creationId xmlns:p14="http://schemas.microsoft.com/office/powerpoint/2010/main" val="826883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764DB-2342-4846-8B68-51C5FCCA0EDA}"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7198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We have created some resources to help you get the most of your Post EYE-TA: </a:t>
            </a:r>
          </a:p>
          <a:p>
            <a:endParaRPr lang="en-CA" noProof="0" dirty="0"/>
          </a:p>
          <a:p>
            <a:pPr marL="342900" indent="-342900">
              <a:buFont typeface="Wingdings" panose="05000000000000000000" pitchFamily="2" charset="2"/>
              <a:buChar char="ü"/>
            </a:pPr>
            <a:r>
              <a:rPr lang="en-CA" sz="1200" noProof="0" dirty="0">
                <a:solidFill>
                  <a:srgbClr val="474747"/>
                </a:solidFill>
              </a:rPr>
              <a:t>Post EYE-TA Implementation for Teachers</a:t>
            </a:r>
          </a:p>
          <a:p>
            <a:pPr marL="342900" indent="-342900">
              <a:buFont typeface="Wingdings" panose="05000000000000000000" pitchFamily="2" charset="2"/>
              <a:buChar char="ü"/>
            </a:pPr>
            <a:r>
              <a:rPr lang="en-CA" sz="1200" noProof="0" dirty="0">
                <a:solidFill>
                  <a:srgbClr val="474747"/>
                </a:solidFill>
              </a:rPr>
              <a:t>Interpreting the Pre-Post EYE-TA Class Report </a:t>
            </a:r>
          </a:p>
          <a:p>
            <a:pPr marL="342900" indent="-342900">
              <a:buFont typeface="Wingdings" panose="05000000000000000000" pitchFamily="2" charset="2"/>
              <a:buChar char="ü"/>
            </a:pPr>
            <a:endParaRPr lang="en-CA" sz="1200" dirty="0">
              <a:solidFill>
                <a:srgbClr val="474747"/>
              </a:solidFill>
            </a:endParaRPr>
          </a:p>
        </p:txBody>
      </p:sp>
      <p:sp>
        <p:nvSpPr>
          <p:cNvPr id="4" name="Slide Number Placeholder 3"/>
          <p:cNvSpPr>
            <a:spLocks noGrp="1"/>
          </p:cNvSpPr>
          <p:nvPr>
            <p:ph type="sldNum" sz="quarter" idx="10"/>
          </p:nvPr>
        </p:nvSpPr>
        <p:spPr/>
        <p:txBody>
          <a:bodyPr/>
          <a:lstStyle/>
          <a:p>
            <a:fld id="{AFF764DB-2342-4846-8B68-51C5FCCA0EDA}" type="slidenum">
              <a:rPr lang="en-CA" smtClean="0"/>
              <a:t>21</a:t>
            </a:fld>
            <a:endParaRPr lang="en-CA"/>
          </a:p>
        </p:txBody>
      </p:sp>
    </p:spTree>
    <p:extLst>
      <p:ext uri="{BB962C8B-B14F-4D97-AF65-F5344CB8AC3E}">
        <p14:creationId xmlns:p14="http://schemas.microsoft.com/office/powerpoint/2010/main" val="1607070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41937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xfrm>
            <a:off x="388938" y="690563"/>
            <a:ext cx="6156325" cy="34623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lnSpc>
                <a:spcPct val="90000"/>
              </a:lnSpc>
              <a:spcAft>
                <a:spcPts val="1200"/>
              </a:spcAft>
              <a:buFont typeface="Arial" panose="020B0604020202020204" pitchFamily="34" charset="0"/>
              <a:buNone/>
              <a:defRPr/>
            </a:pPr>
            <a:r>
              <a:rPr lang="en-CA" sz="2400" dirty="0">
                <a:solidFill>
                  <a:srgbClr val="474747"/>
                </a:solidFill>
                <a:latin typeface="+mn-lt"/>
                <a:cs typeface="Helvetica" charset="0"/>
              </a:rPr>
              <a:t>The post EYE-TA helps gauge the effectiveness and appropriateness of supports provided throughout the year. </a:t>
            </a:r>
          </a:p>
          <a:p>
            <a:pPr marL="0" indent="0">
              <a:lnSpc>
                <a:spcPct val="90000"/>
              </a:lnSpc>
              <a:spcAft>
                <a:spcPts val="1200"/>
              </a:spcAft>
              <a:buFont typeface="Arial" panose="020B0604020202020204" pitchFamily="34" charset="0"/>
              <a:buNone/>
              <a:defRPr/>
            </a:pPr>
            <a:endParaRPr lang="en-CA" sz="2400" dirty="0">
              <a:solidFill>
                <a:srgbClr val="474747"/>
              </a:solidFill>
              <a:latin typeface="+mn-lt"/>
              <a:cs typeface="Helvetica" charset="0"/>
            </a:endParaRPr>
          </a:p>
          <a:p>
            <a:pPr marL="0" indent="0">
              <a:lnSpc>
                <a:spcPct val="90000"/>
              </a:lnSpc>
              <a:spcAft>
                <a:spcPts val="1200"/>
              </a:spcAft>
              <a:buFont typeface="Arial" panose="020B0604020202020204" pitchFamily="34" charset="0"/>
              <a:buNone/>
              <a:defRPr/>
            </a:pPr>
            <a:r>
              <a:rPr lang="en-CA" sz="2400" dirty="0">
                <a:solidFill>
                  <a:srgbClr val="474747"/>
                </a:solidFill>
                <a:latin typeface="+mn-lt"/>
                <a:cs typeface="Helvetica" charset="0"/>
              </a:rPr>
              <a:t>It also supports the transition to Grade 1 by i</a:t>
            </a:r>
            <a:r>
              <a:rPr lang="en-CA" sz="2200" dirty="0">
                <a:solidFill>
                  <a:srgbClr val="474747"/>
                </a:solidFill>
                <a:latin typeface="+mn-lt"/>
                <a:ea typeface="+mn-ea"/>
              </a:rPr>
              <a:t>nforming the Grade 1 teacher about the learning needs of the children who will soon be in their class and helps with planning classroom composition and resource distribution.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a:latin typeface="Calibri"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a:latin typeface="Calibri" charset="0"/>
            </a:endParaRPr>
          </a:p>
          <a:p>
            <a:endParaRPr lang="en-CA" altLang="ja-JP" dirty="0">
              <a:latin typeface="Calibri" charset="0"/>
            </a:endParaRPr>
          </a:p>
          <a:p>
            <a:endParaRPr lang="en-US" altLang="ja-JP" dirty="0">
              <a:latin typeface="Calibri" charset="0"/>
            </a:endParaRPr>
          </a:p>
        </p:txBody>
      </p:sp>
      <p:sp>
        <p:nvSpPr>
          <p:cNvPr id="583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9B9FAB-A130-094F-BF4E-E1E7193CF17D}" type="slidenum">
              <a:rPr lang="en-CA" sz="1200">
                <a:latin typeface="Calibri" charset="0"/>
              </a:rPr>
              <a:pPr/>
              <a:t>3</a:t>
            </a:fld>
            <a:endParaRPr lang="en-CA" sz="1200">
              <a:latin typeface="Calibri" charset="0"/>
            </a:endParaRPr>
          </a:p>
        </p:txBody>
      </p:sp>
    </p:spTree>
    <p:extLst>
      <p:ext uri="{BB962C8B-B14F-4D97-AF65-F5344CB8AC3E}">
        <p14:creationId xmlns:p14="http://schemas.microsoft.com/office/powerpoint/2010/main" val="2322146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What does the Post EYE-TA  look like? CLICK</a:t>
            </a:r>
          </a:p>
          <a:p>
            <a:endParaRPr lang="en-CA" sz="1200" dirty="0"/>
          </a:p>
          <a:p>
            <a:pPr marL="0" indent="0">
              <a:buNone/>
            </a:pPr>
            <a:r>
              <a:rPr lang="en-CA" sz="2800" dirty="0">
                <a:ea typeface="ＭＳ Ｐゴシック" charset="0"/>
                <a:cs typeface="Helvetica" charset="0"/>
              </a:rPr>
              <a:t>The Post EYE-TA  is administered the same way as the Pre EYE-TA, with one important exception: </a:t>
            </a:r>
            <a:r>
              <a:rPr lang="en-CA" sz="2800" b="1" dirty="0"/>
              <a:t>CLICK</a:t>
            </a:r>
          </a:p>
          <a:p>
            <a:pPr marL="0" indent="0">
              <a:buNone/>
            </a:pPr>
            <a:endParaRPr lang="en-CA" sz="2800" dirty="0"/>
          </a:p>
          <a:p>
            <a:pPr marL="0" indent="0">
              <a:buNone/>
            </a:pPr>
            <a:r>
              <a:rPr lang="en-CA" sz="2800" dirty="0"/>
              <a:t>In most cases, not all the children will be reassessed. </a:t>
            </a:r>
            <a:r>
              <a:rPr lang="en-CA" sz="2800" b="1" dirty="0"/>
              <a:t>CLICK</a:t>
            </a:r>
            <a:endParaRPr lang="en-CA" sz="2800" dirty="0"/>
          </a:p>
          <a:p>
            <a:pPr marL="0" indent="0">
              <a:buNone/>
            </a:pPr>
            <a:endParaRPr lang="en-CA" sz="2800" dirty="0"/>
          </a:p>
          <a:p>
            <a:pPr marL="0" indent="0">
              <a:buNone/>
            </a:pPr>
            <a:r>
              <a:rPr lang="en-CA" sz="2800" dirty="0"/>
              <a:t>The children identified with RTI Tier 2 and 3 learning needs are the ones who are recommended for a Post EYE-TA.</a:t>
            </a:r>
          </a:p>
          <a:p>
            <a:pPr marL="0" indent="0">
              <a:buNone/>
            </a:pPr>
            <a:endParaRPr lang="en-CA" sz="2800" dirty="0"/>
          </a:p>
          <a:p>
            <a:pPr marL="0" indent="0">
              <a:buNone/>
            </a:pPr>
            <a:r>
              <a:rPr lang="en-CA" sz="2800" dirty="0"/>
              <a:t>Let’s take a closer look at this…</a:t>
            </a:r>
          </a:p>
          <a:p>
            <a:endParaRPr lang="en-CA" dirty="0"/>
          </a:p>
        </p:txBody>
      </p:sp>
      <p:sp>
        <p:nvSpPr>
          <p:cNvPr id="4" name="Slide Number Placeholder 3"/>
          <p:cNvSpPr>
            <a:spLocks noGrp="1"/>
          </p:cNvSpPr>
          <p:nvPr>
            <p:ph type="sldNum" sz="quarter" idx="5"/>
          </p:nvPr>
        </p:nvSpPr>
        <p:spPr/>
        <p:txBody>
          <a:bodyPr/>
          <a:lstStyle/>
          <a:p>
            <a:fld id="{5C1C2D77-D93C-4EA2-A6A6-B7B0F67235B9}" type="slidenum">
              <a:rPr lang="en-US" smtClean="0"/>
              <a:t>4</a:t>
            </a:fld>
            <a:endParaRPr lang="en-US"/>
          </a:p>
        </p:txBody>
      </p:sp>
    </p:spTree>
    <p:extLst>
      <p:ext uri="{BB962C8B-B14F-4D97-AF65-F5344CB8AC3E}">
        <p14:creationId xmlns:p14="http://schemas.microsoft.com/office/powerpoint/2010/main" val="124784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Where can I find the list of children who are recommended for reassessment in my class?  CLICK</a:t>
            </a:r>
          </a:p>
          <a:p>
            <a:endParaRPr lang="en-CA" dirty="0"/>
          </a:p>
          <a:p>
            <a:r>
              <a:rPr lang="en-CA" dirty="0"/>
              <a:t>The EYE-TA class report from your Pre EYE-TA will contain a list of all children identified with Tier 2 and Tier 3 learning</a:t>
            </a:r>
            <a:r>
              <a:rPr lang="en-CA" baseline="0" dirty="0"/>
              <a:t> needs. This table is t</a:t>
            </a:r>
            <a:r>
              <a:rPr lang="en-CA" dirty="0"/>
              <a:t>ypically on page 4 of the report</a:t>
            </a:r>
            <a:r>
              <a:rPr lang="en-CA" baseline="0" dirty="0"/>
              <a:t>. </a:t>
            </a:r>
          </a:p>
          <a:p>
            <a:r>
              <a:rPr lang="en-CA" baseline="0" dirty="0"/>
              <a:t>These are the children recommended for a Post EYE-TA .</a:t>
            </a:r>
            <a:endParaRPr lang="en-CA" dirty="0"/>
          </a:p>
        </p:txBody>
      </p:sp>
      <p:sp>
        <p:nvSpPr>
          <p:cNvPr id="4" name="Slide Number Placeholder 3"/>
          <p:cNvSpPr>
            <a:spLocks noGrp="1"/>
          </p:cNvSpPr>
          <p:nvPr>
            <p:ph type="sldNum" sz="quarter" idx="10"/>
          </p:nvPr>
        </p:nvSpPr>
        <p:spPr/>
        <p:txBody>
          <a:bodyPr/>
          <a:lstStyle/>
          <a:p>
            <a:fld id="{AFF764DB-2342-4846-8B68-51C5FCCA0EDA}" type="slidenum">
              <a:rPr lang="en-CA" smtClean="0"/>
              <a:t>5</a:t>
            </a:fld>
            <a:endParaRPr lang="en-CA"/>
          </a:p>
        </p:txBody>
      </p:sp>
    </p:spTree>
    <p:extLst>
      <p:ext uri="{BB962C8B-B14F-4D97-AF65-F5344CB8AC3E}">
        <p14:creationId xmlns:p14="http://schemas.microsoft.com/office/powerpoint/2010/main" val="3314679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sz="1200" b="1" kern="1200" dirty="0">
                <a:solidFill>
                  <a:schemeClr val="accent1"/>
                </a:solidFill>
                <a:latin typeface="+mn-lt"/>
                <a:ea typeface="+mn-ea"/>
                <a:cs typeface="+mn-cs"/>
              </a:rPr>
              <a:t>Can I reassess a child with Tier 1 learning needs (green RTI) if I feel it is necessary?  </a:t>
            </a:r>
            <a:r>
              <a:rPr lang="en-CA" b="1" dirty="0"/>
              <a:t>CLICK</a:t>
            </a:r>
            <a:endParaRPr lang="en-CA" sz="1200" b="0" kern="1200" dirty="0">
              <a:solidFill>
                <a:schemeClr val="accent1"/>
              </a:solidFill>
              <a:latin typeface="+mn-lt"/>
              <a:ea typeface="+mn-ea"/>
              <a:cs typeface="+mn-cs"/>
            </a:endParaRPr>
          </a:p>
          <a:p>
            <a:endParaRPr lang="en-CA" dirty="0"/>
          </a:p>
          <a:p>
            <a:r>
              <a:rPr lang="en-CA" dirty="0"/>
              <a:t>Once the session is open, our system automatically checks off ‘Not Assessed’</a:t>
            </a:r>
            <a:r>
              <a:rPr lang="en-CA" baseline="0" dirty="0"/>
              <a:t> for </a:t>
            </a:r>
            <a:r>
              <a:rPr lang="en-CA" dirty="0"/>
              <a:t>the children with Tier 1 learning needs in the ‘Manage Class List’ section of the data entry site. “Post Assessment Not Required” is also entered in the notes section.</a:t>
            </a:r>
            <a:endParaRPr lang="en-CA" b="1" dirty="0"/>
          </a:p>
          <a:p>
            <a:r>
              <a:rPr lang="en-CA" dirty="0"/>
              <a:t>If you feel it is necessary to reassess a child, just uncheck the box and remove the note, then administer the Post EYE-TA for that child along with the other children you are reassessing.</a:t>
            </a:r>
          </a:p>
          <a:p>
            <a:endParaRPr lang="en-CA" dirty="0"/>
          </a:p>
        </p:txBody>
      </p:sp>
      <p:sp>
        <p:nvSpPr>
          <p:cNvPr id="4" name="Slide Number Placeholder 3"/>
          <p:cNvSpPr>
            <a:spLocks noGrp="1"/>
          </p:cNvSpPr>
          <p:nvPr>
            <p:ph type="sldNum" sz="quarter" idx="10"/>
          </p:nvPr>
        </p:nvSpPr>
        <p:spPr/>
        <p:txBody>
          <a:bodyPr/>
          <a:lstStyle/>
          <a:p>
            <a:fld id="{AFF764DB-2342-4846-8B68-51C5FCCA0EDA}" type="slidenum">
              <a:rPr lang="en-CA" smtClean="0"/>
              <a:t>6</a:t>
            </a:fld>
            <a:endParaRPr lang="en-CA"/>
          </a:p>
        </p:txBody>
      </p:sp>
    </p:spTree>
    <p:extLst>
      <p:ext uri="{BB962C8B-B14F-4D97-AF65-F5344CB8AC3E}">
        <p14:creationId xmlns:p14="http://schemas.microsoft.com/office/powerpoint/2010/main" val="1199375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Can I assess a child who is new to my class? CLICK</a:t>
            </a:r>
          </a:p>
          <a:p>
            <a:endParaRPr lang="en-CA" dirty="0"/>
          </a:p>
          <a:p>
            <a:r>
              <a:rPr lang="en-CA" dirty="0"/>
              <a:t>Yes, you can add any new children to your class yourself</a:t>
            </a:r>
            <a:r>
              <a:rPr lang="en-CA" baseline="0" dirty="0"/>
              <a:t> </a:t>
            </a:r>
            <a:r>
              <a:rPr lang="en-CA" dirty="0"/>
              <a:t>and assess them in the Post EYE-TA,</a:t>
            </a:r>
            <a:r>
              <a:rPr lang="en-CA" baseline="0" dirty="0"/>
              <a:t> just by clicking </a:t>
            </a:r>
            <a:r>
              <a:rPr lang="en-CA" b="1" baseline="0" dirty="0"/>
              <a:t>CLICK</a:t>
            </a:r>
            <a:r>
              <a:rPr lang="en-CA" baseline="0" dirty="0"/>
              <a:t> on the </a:t>
            </a:r>
            <a:r>
              <a:rPr lang="en-CA" b="0" baseline="0" dirty="0"/>
              <a:t>green</a:t>
            </a:r>
            <a:r>
              <a:rPr lang="en-CA" b="1" baseline="0" dirty="0"/>
              <a:t> Add/Transfer a Child</a:t>
            </a:r>
            <a:r>
              <a:rPr lang="en-CA" b="0" baseline="0" dirty="0"/>
              <a:t> button on the ‘Manage Class List’ page.</a:t>
            </a:r>
            <a:endParaRPr lang="en-CA" baseline="0" dirty="0"/>
          </a:p>
          <a:p>
            <a:endParaRPr lang="en-CA" dirty="0"/>
          </a:p>
          <a:p>
            <a:endParaRPr lang="en-CA" dirty="0"/>
          </a:p>
        </p:txBody>
      </p:sp>
      <p:sp>
        <p:nvSpPr>
          <p:cNvPr id="4" name="Slide Number Placeholder 3"/>
          <p:cNvSpPr>
            <a:spLocks noGrp="1"/>
          </p:cNvSpPr>
          <p:nvPr>
            <p:ph type="sldNum" sz="quarter" idx="10"/>
          </p:nvPr>
        </p:nvSpPr>
        <p:spPr/>
        <p:txBody>
          <a:bodyPr/>
          <a:lstStyle/>
          <a:p>
            <a:fld id="{AFF764DB-2342-4846-8B68-51C5FCCA0EDA}" type="slidenum">
              <a:rPr lang="en-CA" smtClean="0"/>
              <a:t>7</a:t>
            </a:fld>
            <a:endParaRPr lang="en-CA"/>
          </a:p>
        </p:txBody>
      </p:sp>
    </p:spTree>
    <p:extLst>
      <p:ext uri="{BB962C8B-B14F-4D97-AF65-F5344CB8AC3E}">
        <p14:creationId xmlns:p14="http://schemas.microsoft.com/office/powerpoint/2010/main" val="1651651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ea typeface="+mn-ea"/>
                <a:cs typeface="+mn-cs"/>
              </a:rPr>
              <a:t>Do I have to reassess the children on all domains, even if they received some green domain results?   </a:t>
            </a:r>
            <a:r>
              <a:rPr lang="en-CA" b="1" baseline="0" dirty="0"/>
              <a:t>CLICK</a:t>
            </a:r>
            <a:r>
              <a:rPr lang="en-CA" baseline="0" dirty="0"/>
              <a:t> </a:t>
            </a:r>
          </a:p>
          <a:p>
            <a:endParaRPr lang="en-CA" baseline="0" dirty="0"/>
          </a:p>
          <a:p>
            <a:r>
              <a:rPr lang="en-CA" dirty="0"/>
              <a:t>For those children indicated for the Post EYE-TA , all domains should be reassessed. This will ensure the domain averages that</a:t>
            </a:r>
            <a:r>
              <a:rPr lang="en-CA" baseline="0" dirty="0"/>
              <a:t> are </a:t>
            </a:r>
            <a:r>
              <a:rPr lang="en-CA" dirty="0"/>
              <a:t>used to calculate the RTI results are available. This will also provide individual child reports that are complete across all domains. This is helpful for teachers when sharing results with families</a:t>
            </a:r>
            <a:r>
              <a:rPr lang="en-CA" baseline="0" dirty="0"/>
              <a:t> and </a:t>
            </a:r>
            <a:r>
              <a:rPr lang="en-CA" dirty="0"/>
              <a:t>multidisciplinary teams. Assessing a child across all five domains also serves as a way to observe if the child has shown improvement, even if it is modest. </a:t>
            </a:r>
          </a:p>
        </p:txBody>
      </p:sp>
      <p:sp>
        <p:nvSpPr>
          <p:cNvPr id="4" name="Slide Number Placeholder 3"/>
          <p:cNvSpPr>
            <a:spLocks noGrp="1"/>
          </p:cNvSpPr>
          <p:nvPr>
            <p:ph type="sldNum" sz="quarter" idx="10"/>
          </p:nvPr>
        </p:nvSpPr>
        <p:spPr/>
        <p:txBody>
          <a:bodyPr/>
          <a:lstStyle/>
          <a:p>
            <a:fld id="{AFF764DB-2342-4846-8B68-51C5FCCA0EDA}" type="slidenum">
              <a:rPr lang="en-CA" smtClean="0"/>
              <a:t>8</a:t>
            </a:fld>
            <a:endParaRPr lang="en-CA"/>
          </a:p>
        </p:txBody>
      </p:sp>
    </p:spTree>
    <p:extLst>
      <p:ext uri="{BB962C8B-B14F-4D97-AF65-F5344CB8AC3E}">
        <p14:creationId xmlns:p14="http://schemas.microsoft.com/office/powerpoint/2010/main" val="1017199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dirty="0">
                <a:solidFill>
                  <a:schemeClr val="accent1"/>
                </a:solidFill>
                <a:latin typeface="+mn-lt"/>
              </a:rPr>
              <a:t>Should I use the same password I used for the Pre EYE-TA ?  </a:t>
            </a:r>
            <a:r>
              <a:rPr lang="en-CA" sz="1400" b="1" dirty="0"/>
              <a:t>CLICK</a:t>
            </a:r>
          </a:p>
          <a:p>
            <a:endParaRPr lang="en-CA" sz="1400" dirty="0"/>
          </a:p>
          <a:p>
            <a:r>
              <a:rPr lang="en-CA" sz="1400" dirty="0"/>
              <a:t>If</a:t>
            </a:r>
            <a:r>
              <a:rPr lang="en-CA" sz="1400" baseline="0" dirty="0"/>
              <a:t> you already have an </a:t>
            </a:r>
            <a:r>
              <a:rPr lang="en-CA" sz="1400" dirty="0"/>
              <a:t>EYE account, you can use your previously chosen password to log in. </a:t>
            </a:r>
            <a:r>
              <a:rPr lang="en-CA" sz="1400" b="1" dirty="0"/>
              <a:t>CLICK</a:t>
            </a:r>
          </a:p>
          <a:p>
            <a:r>
              <a:rPr lang="en-CA" sz="1400" dirty="0"/>
              <a:t>If you have forgotten your password or want to reset it, you can do so by</a:t>
            </a:r>
            <a:r>
              <a:rPr lang="en-CA" sz="1400" baseline="0" dirty="0"/>
              <a:t> going to</a:t>
            </a:r>
            <a:r>
              <a:rPr lang="en-CA" sz="1400" dirty="0"/>
              <a:t> the data entry site and clicking the “Forgot Password” link. </a:t>
            </a:r>
          </a:p>
          <a:p>
            <a:endParaRPr lang="en-CA" dirty="0"/>
          </a:p>
          <a:p>
            <a:endParaRPr lang="en-CA" dirty="0"/>
          </a:p>
        </p:txBody>
      </p:sp>
      <p:sp>
        <p:nvSpPr>
          <p:cNvPr id="4" name="Slide Number Placeholder 3"/>
          <p:cNvSpPr>
            <a:spLocks noGrp="1"/>
          </p:cNvSpPr>
          <p:nvPr>
            <p:ph type="sldNum" sz="quarter" idx="10"/>
          </p:nvPr>
        </p:nvSpPr>
        <p:spPr/>
        <p:txBody>
          <a:bodyPr/>
          <a:lstStyle/>
          <a:p>
            <a:fld id="{AFF764DB-2342-4846-8B68-51C5FCCA0EDA}" type="slidenum">
              <a:rPr lang="en-CA" smtClean="0"/>
              <a:t>9</a:t>
            </a:fld>
            <a:endParaRPr lang="en-CA"/>
          </a:p>
        </p:txBody>
      </p:sp>
    </p:spTree>
    <p:extLst>
      <p:ext uri="{BB962C8B-B14F-4D97-AF65-F5344CB8AC3E}">
        <p14:creationId xmlns:p14="http://schemas.microsoft.com/office/powerpoint/2010/main" val="2234293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sp>
        <p:nvSpPr>
          <p:cNvPr id="6" name="Text Placeholder 5"/>
          <p:cNvSpPr>
            <a:spLocks noGrp="1"/>
          </p:cNvSpPr>
          <p:nvPr>
            <p:ph type="body" sz="quarter" idx="10" hasCustomPrompt="1"/>
          </p:nvPr>
        </p:nvSpPr>
        <p:spPr>
          <a:xfrm>
            <a:off x="949543" y="3724251"/>
            <a:ext cx="8964807" cy="584332"/>
          </a:xfrm>
        </p:spPr>
        <p:txBody>
          <a:bodyPr/>
          <a:lstStyle>
            <a:lvl1pPr marL="0" indent="0">
              <a:buNone/>
              <a:defRPr sz="3200" baseline="0">
                <a:solidFill>
                  <a:srgbClr val="4F4F4F"/>
                </a:solidFill>
              </a:defRPr>
            </a:lvl1pPr>
            <a:lvl2pPr>
              <a:defRPr/>
            </a:lvl2pPr>
          </a:lstStyle>
          <a:p>
            <a:pPr lvl="0"/>
            <a:r>
              <a:rPr lang="en-CA" dirty="0"/>
              <a:t>Subtitle</a:t>
            </a:r>
          </a:p>
        </p:txBody>
      </p:sp>
      <p:sp>
        <p:nvSpPr>
          <p:cNvPr id="11" name="Shape 31">
            <a:extLst>
              <a:ext uri="{FF2B5EF4-FFF2-40B4-BE49-F238E27FC236}">
                <a16:creationId xmlns:a16="http://schemas.microsoft.com/office/drawing/2014/main" id="{4E994A30-D78B-4795-82EA-8FD980FC3235}"/>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2" name="Shape 32">
            <a:extLst>
              <a:ext uri="{FF2B5EF4-FFF2-40B4-BE49-F238E27FC236}">
                <a16:creationId xmlns:a16="http://schemas.microsoft.com/office/drawing/2014/main" id="{CFAB17F0-7217-4220-BC17-03A7657F4DD6}"/>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3" name="Shape 34">
            <a:extLst>
              <a:ext uri="{FF2B5EF4-FFF2-40B4-BE49-F238E27FC236}">
                <a16:creationId xmlns:a16="http://schemas.microsoft.com/office/drawing/2014/main" id="{E3BA50D6-8931-4FB8-8279-C9531F5B2401}"/>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pic>
        <p:nvPicPr>
          <p:cNvPr id="14" name="Picture Placeholder 4">
            <a:extLst>
              <a:ext uri="{FF2B5EF4-FFF2-40B4-BE49-F238E27FC236}">
                <a16:creationId xmlns:a16="http://schemas.microsoft.com/office/drawing/2014/main" id="{1B7BEBC6-8580-4DF6-B252-1B8DAAB0CA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00201" y="5869859"/>
            <a:ext cx="2696913" cy="584332"/>
          </a:xfrm>
          <a:prstGeom prst="rect">
            <a:avLst/>
          </a:prstGeom>
        </p:spPr>
      </p:pic>
      <p:pic>
        <p:nvPicPr>
          <p:cNvPr id="17" name="Picture 16">
            <a:extLst>
              <a:ext uri="{FF2B5EF4-FFF2-40B4-BE49-F238E27FC236}">
                <a16:creationId xmlns:a16="http://schemas.microsoft.com/office/drawing/2014/main" id="{92575FC9-1F26-4971-92EC-337AFDEE02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277" y="1709968"/>
            <a:ext cx="2750610" cy="691320"/>
          </a:xfrm>
          <a:prstGeom prst="rect">
            <a:avLst/>
          </a:prstGeom>
        </p:spPr>
      </p:pic>
    </p:spTree>
    <p:extLst>
      <p:ext uri="{BB962C8B-B14F-4D97-AF65-F5344CB8AC3E}">
        <p14:creationId xmlns:p14="http://schemas.microsoft.com/office/powerpoint/2010/main" val="228134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lumns &amp; Image Slide">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E009FD1-DC86-4B17-9E03-F9610F7C6DBD}"/>
              </a:ext>
            </a:extLst>
          </p:cNvPr>
          <p:cNvSpPr>
            <a:spLocks noGrp="1"/>
          </p:cNvSpPr>
          <p:nvPr>
            <p:ph type="title"/>
          </p:nvPr>
        </p:nvSpPr>
        <p:spPr>
          <a:xfrm>
            <a:off x="838200" y="401588"/>
            <a:ext cx="6650082" cy="1567889"/>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0C9327DB-6F02-4C90-9452-BFF850BFC3B0}"/>
              </a:ext>
            </a:extLst>
          </p:cNvPr>
          <p:cNvSpPr>
            <a:spLocks noGrp="1"/>
          </p:cNvSpPr>
          <p:nvPr>
            <p:ph type="body" sz="quarter" idx="13" hasCustomPrompt="1"/>
          </p:nvPr>
        </p:nvSpPr>
        <p:spPr>
          <a:xfrm>
            <a:off x="838200" y="2127840"/>
            <a:ext cx="6631032" cy="522657"/>
          </a:xfrm>
        </p:spPr>
        <p:txBody>
          <a:bodyPr>
            <a:normAutofit/>
          </a:bodyPr>
          <a:lstStyle>
            <a:lvl1pPr marL="0" indent="0">
              <a:buNone/>
              <a:defRPr sz="2800">
                <a:solidFill>
                  <a:schemeClr val="accent1"/>
                </a:solidFill>
              </a:defRPr>
            </a:lvl1pPr>
          </a:lstStyle>
          <a:p>
            <a:pPr lvl="0"/>
            <a:r>
              <a:rPr lang="en-US" dirty="0"/>
              <a:t>Title from 32 pts</a:t>
            </a:r>
            <a:endParaRPr lang="en-CA" dirty="0"/>
          </a:p>
        </p:txBody>
      </p:sp>
      <p:sp>
        <p:nvSpPr>
          <p:cNvPr id="6" name="Picture Placeholder 5">
            <a:extLst>
              <a:ext uri="{FF2B5EF4-FFF2-40B4-BE49-F238E27FC236}">
                <a16:creationId xmlns:a16="http://schemas.microsoft.com/office/drawing/2014/main" id="{19084396-644D-44BB-BFEF-91D0D08FD15B}"/>
              </a:ext>
            </a:extLst>
          </p:cNvPr>
          <p:cNvSpPr>
            <a:spLocks noGrp="1"/>
          </p:cNvSpPr>
          <p:nvPr>
            <p:ph type="pic" sz="quarter" idx="14"/>
          </p:nvPr>
        </p:nvSpPr>
        <p:spPr>
          <a:xfrm>
            <a:off x="7688263" y="-13063"/>
            <a:ext cx="4503737" cy="6754813"/>
          </a:xfrm>
        </p:spPr>
        <p:txBody>
          <a:bodyPr/>
          <a:lstStyle/>
          <a:p>
            <a:r>
              <a:rPr lang="en-US"/>
              <a:t>Click icon to add picture</a:t>
            </a:r>
            <a:endParaRPr lang="en-CA"/>
          </a:p>
        </p:txBody>
      </p:sp>
      <p:sp>
        <p:nvSpPr>
          <p:cNvPr id="11" name="Text Placeholder 10">
            <a:extLst>
              <a:ext uri="{FF2B5EF4-FFF2-40B4-BE49-F238E27FC236}">
                <a16:creationId xmlns:a16="http://schemas.microsoft.com/office/drawing/2014/main" id="{950FECBB-08FC-4545-B841-A2B81E47208D}"/>
              </a:ext>
            </a:extLst>
          </p:cNvPr>
          <p:cNvSpPr>
            <a:spLocks noGrp="1"/>
          </p:cNvSpPr>
          <p:nvPr>
            <p:ph type="body" sz="quarter" idx="15"/>
          </p:nvPr>
        </p:nvSpPr>
        <p:spPr>
          <a:xfrm>
            <a:off x="838200" y="2766747"/>
            <a:ext cx="3195638" cy="3119585"/>
          </a:xfr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2" name="Text Placeholder 10">
            <a:extLst>
              <a:ext uri="{FF2B5EF4-FFF2-40B4-BE49-F238E27FC236}">
                <a16:creationId xmlns:a16="http://schemas.microsoft.com/office/drawing/2014/main" id="{E39383C8-7E6C-457D-9B64-05A787EA1DC2}"/>
              </a:ext>
            </a:extLst>
          </p:cNvPr>
          <p:cNvSpPr>
            <a:spLocks noGrp="1"/>
          </p:cNvSpPr>
          <p:nvPr>
            <p:ph type="body" sz="quarter" idx="16"/>
          </p:nvPr>
        </p:nvSpPr>
        <p:spPr>
          <a:xfrm>
            <a:off x="4273594" y="2766747"/>
            <a:ext cx="3214688" cy="3119585"/>
          </a:xfr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8" name="Shape 31">
            <a:extLst>
              <a:ext uri="{FF2B5EF4-FFF2-40B4-BE49-F238E27FC236}">
                <a16:creationId xmlns:a16="http://schemas.microsoft.com/office/drawing/2014/main" id="{6F5CE083-A4F9-4501-81C3-8B9F0E297464}"/>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9" name="Shape 32">
            <a:extLst>
              <a:ext uri="{FF2B5EF4-FFF2-40B4-BE49-F238E27FC236}">
                <a16:creationId xmlns:a16="http://schemas.microsoft.com/office/drawing/2014/main" id="{6638F6C2-2DCD-418D-B1A0-2454603AC842}"/>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21" name="Shape 34">
            <a:extLst>
              <a:ext uri="{FF2B5EF4-FFF2-40B4-BE49-F238E27FC236}">
                <a16:creationId xmlns:a16="http://schemas.microsoft.com/office/drawing/2014/main" id="{89E6C0C4-2AB3-4CF4-A21B-03E8DC463D43}"/>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
        <p:nvSpPr>
          <p:cNvPr id="23" name="Text Placeholder 2">
            <a:extLst>
              <a:ext uri="{FF2B5EF4-FFF2-40B4-BE49-F238E27FC236}">
                <a16:creationId xmlns:a16="http://schemas.microsoft.com/office/drawing/2014/main" id="{1F986ABD-6D0B-48F6-A6B9-05D2624C6346}"/>
              </a:ext>
            </a:extLst>
          </p:cNvPr>
          <p:cNvSpPr>
            <a:spLocks noGrp="1"/>
          </p:cNvSpPr>
          <p:nvPr>
            <p:ph type="body" sz="quarter" idx="17" hasCustomPrompt="1"/>
          </p:nvPr>
        </p:nvSpPr>
        <p:spPr>
          <a:xfrm>
            <a:off x="838200" y="6059388"/>
            <a:ext cx="4739970" cy="624214"/>
          </a:xfrm>
        </p:spPr>
        <p:txBody>
          <a:bodyPr>
            <a:normAutofit/>
          </a:bodyPr>
          <a:lstStyle>
            <a:lvl1pPr marL="0" indent="0">
              <a:buNone/>
              <a:defRPr sz="1800">
                <a:solidFill>
                  <a:schemeClr val="accent1"/>
                </a:solidFill>
              </a:defRPr>
            </a:lvl1pPr>
          </a:lstStyle>
          <a:p>
            <a:pPr lvl="0"/>
            <a:r>
              <a:rPr lang="en-US" dirty="0"/>
              <a:t>Highlight additional text in the Primary </a:t>
            </a:r>
            <a:r>
              <a:rPr lang="en-US" dirty="0" err="1"/>
              <a:t>colour</a:t>
            </a:r>
            <a:r>
              <a:rPr lang="en-US" dirty="0"/>
              <a:t> for extra visibility.</a:t>
            </a:r>
          </a:p>
        </p:txBody>
      </p:sp>
      <p:pic>
        <p:nvPicPr>
          <p:cNvPr id="12" name="Picture 11">
            <a:extLst>
              <a:ext uri="{FF2B5EF4-FFF2-40B4-BE49-F238E27FC236}">
                <a16:creationId xmlns:a16="http://schemas.microsoft.com/office/drawing/2014/main" id="{65913588-089A-4710-8789-F9F193A6FD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7201" y="6246293"/>
            <a:ext cx="1672031" cy="420237"/>
          </a:xfrm>
          <a:prstGeom prst="rect">
            <a:avLst/>
          </a:prstGeom>
        </p:spPr>
      </p:pic>
    </p:spTree>
    <p:extLst>
      <p:ext uri="{BB962C8B-B14F-4D97-AF65-F5344CB8AC3E}">
        <p14:creationId xmlns:p14="http://schemas.microsoft.com/office/powerpoint/2010/main" val="154566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ig Impact">
    <p:spTree>
      <p:nvGrpSpPr>
        <p:cNvPr id="1" name="Shape 52"/>
        <p:cNvGrpSpPr/>
        <p:nvPr/>
      </p:nvGrpSpPr>
      <p:grpSpPr>
        <a:xfrm>
          <a:off x="0" y="0"/>
          <a:ext cx="0" cy="0"/>
          <a:chOff x="0" y="0"/>
          <a:chExt cx="0" cy="0"/>
        </a:xfrm>
      </p:grpSpPr>
      <p:sp>
        <p:nvSpPr>
          <p:cNvPr id="17" name="Title Placeholder 1">
            <a:extLst>
              <a:ext uri="{FF2B5EF4-FFF2-40B4-BE49-F238E27FC236}">
                <a16:creationId xmlns:a16="http://schemas.microsoft.com/office/drawing/2014/main" id="{05BBF075-7596-4E70-AAFB-7DCB7FD171DD}"/>
              </a:ext>
            </a:extLst>
          </p:cNvPr>
          <p:cNvSpPr>
            <a:spLocks noGrp="1"/>
          </p:cNvSpPr>
          <p:nvPr>
            <p:ph type="title" hasCustomPrompt="1"/>
          </p:nvPr>
        </p:nvSpPr>
        <p:spPr>
          <a:xfrm>
            <a:off x="792787" y="1345378"/>
            <a:ext cx="5174676" cy="1169222"/>
          </a:xfrm>
          <a:prstGeom prst="rect">
            <a:avLst/>
          </a:prstGeom>
        </p:spPr>
        <p:txBody>
          <a:bodyPr vert="horz" lIns="91440" tIns="45720" rIns="91440" bIns="45720" rtlCol="0" anchor="t">
            <a:noAutofit/>
          </a:bodyPr>
          <a:lstStyle>
            <a:lvl1pPr>
              <a:defRPr sz="8000">
                <a:solidFill>
                  <a:schemeClr val="accent1"/>
                </a:solidFill>
              </a:defRPr>
            </a:lvl1pPr>
          </a:lstStyle>
          <a:p>
            <a:r>
              <a:rPr lang="en-US" dirty="0"/>
              <a:t>Big Impact </a:t>
            </a:r>
          </a:p>
        </p:txBody>
      </p:sp>
      <p:sp>
        <p:nvSpPr>
          <p:cNvPr id="18" name="Text Placeholder 4">
            <a:extLst>
              <a:ext uri="{FF2B5EF4-FFF2-40B4-BE49-F238E27FC236}">
                <a16:creationId xmlns:a16="http://schemas.microsoft.com/office/drawing/2014/main" id="{B90A482B-65C0-450F-BE98-7A30A6C51E1E}"/>
              </a:ext>
            </a:extLst>
          </p:cNvPr>
          <p:cNvSpPr>
            <a:spLocks noGrp="1"/>
          </p:cNvSpPr>
          <p:nvPr>
            <p:ph type="body" sz="quarter" idx="10" hasCustomPrompt="1"/>
          </p:nvPr>
        </p:nvSpPr>
        <p:spPr>
          <a:xfrm>
            <a:off x="792163" y="2601914"/>
            <a:ext cx="5175250" cy="1023030"/>
          </a:xfrm>
        </p:spPr>
        <p:txBody>
          <a:bodyPr/>
          <a:lstStyle>
            <a:lvl1pPr marL="0" indent="0">
              <a:lnSpc>
                <a:spcPct val="110000"/>
              </a:lnSpc>
              <a:buNone/>
              <a:defRPr sz="4000" baseline="0">
                <a:solidFill>
                  <a:srgbClr val="4F4F4F"/>
                </a:solidFill>
              </a:defRPr>
            </a:lvl1pPr>
            <a:lvl2pPr>
              <a:defRPr sz="4000"/>
            </a:lvl2pPr>
            <a:lvl3pPr>
              <a:defRPr sz="4000"/>
            </a:lvl3pPr>
            <a:lvl4pPr>
              <a:defRPr sz="4000"/>
            </a:lvl4pPr>
            <a:lvl5pPr>
              <a:defRPr sz="4000"/>
            </a:lvl5pPr>
          </a:lstStyle>
          <a:p>
            <a:pPr lvl="0"/>
            <a:r>
              <a:rPr lang="en-US" dirty="0"/>
              <a:t>with the right image</a:t>
            </a:r>
            <a:endParaRPr lang="en-CA" dirty="0"/>
          </a:p>
        </p:txBody>
      </p:sp>
      <p:sp>
        <p:nvSpPr>
          <p:cNvPr id="20" name="Text Placeholder 19">
            <a:extLst>
              <a:ext uri="{FF2B5EF4-FFF2-40B4-BE49-F238E27FC236}">
                <a16:creationId xmlns:a16="http://schemas.microsoft.com/office/drawing/2014/main" id="{B13CFC9D-4597-424F-954A-765CF64C9BD8}"/>
              </a:ext>
            </a:extLst>
          </p:cNvPr>
          <p:cNvSpPr>
            <a:spLocks noGrp="1"/>
          </p:cNvSpPr>
          <p:nvPr>
            <p:ph type="body" sz="quarter" idx="11" hasCustomPrompt="1"/>
          </p:nvPr>
        </p:nvSpPr>
        <p:spPr>
          <a:xfrm>
            <a:off x="792163" y="3761532"/>
            <a:ext cx="5175250" cy="2835211"/>
          </a:xfrm>
        </p:spPr>
        <p:txBody>
          <a:bodyPr/>
          <a:lstStyle>
            <a:lvl1pPr marL="0" indent="0">
              <a:lnSpc>
                <a:spcPct val="110000"/>
              </a:lnSpc>
              <a:spcAft>
                <a:spcPts val="600"/>
              </a:spcAft>
              <a:buNone/>
              <a:defRPr>
                <a:solidFill>
                  <a:srgbClr val="4F4F4F"/>
                </a:solidFill>
              </a:defRPr>
            </a:lvl1pPr>
          </a:lstStyle>
          <a:p>
            <a:pPr lvl="0"/>
            <a:r>
              <a:rPr lang="en-CA" dirty="0"/>
              <a:t>A complex idea can be conveyed with the right image</a:t>
            </a:r>
          </a:p>
        </p:txBody>
      </p:sp>
      <p:sp>
        <p:nvSpPr>
          <p:cNvPr id="22" name="Picture Placeholder 21">
            <a:extLst>
              <a:ext uri="{FF2B5EF4-FFF2-40B4-BE49-F238E27FC236}">
                <a16:creationId xmlns:a16="http://schemas.microsoft.com/office/drawing/2014/main" id="{DA63E7FA-E1CB-4A0C-A7D7-F5525A1A86F3}"/>
              </a:ext>
            </a:extLst>
          </p:cNvPr>
          <p:cNvSpPr>
            <a:spLocks noGrp="1"/>
          </p:cNvSpPr>
          <p:nvPr>
            <p:ph type="pic" sz="quarter" idx="12"/>
          </p:nvPr>
        </p:nvSpPr>
        <p:spPr>
          <a:xfrm>
            <a:off x="6172200" y="-16329"/>
            <a:ext cx="6019800" cy="6754813"/>
          </a:xfrm>
        </p:spPr>
        <p:txBody>
          <a:bodyPr/>
          <a:lstStyle/>
          <a:p>
            <a:r>
              <a:rPr lang="en-US"/>
              <a:t>Click icon to add picture</a:t>
            </a:r>
            <a:endParaRPr lang="en-CA"/>
          </a:p>
        </p:txBody>
      </p:sp>
      <p:sp>
        <p:nvSpPr>
          <p:cNvPr id="11" name="Shape 31">
            <a:extLst>
              <a:ext uri="{FF2B5EF4-FFF2-40B4-BE49-F238E27FC236}">
                <a16:creationId xmlns:a16="http://schemas.microsoft.com/office/drawing/2014/main" id="{36EEF938-6601-4FD2-987F-478AE0A2C8A8}"/>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2" name="Shape 32">
            <a:extLst>
              <a:ext uri="{FF2B5EF4-FFF2-40B4-BE49-F238E27FC236}">
                <a16:creationId xmlns:a16="http://schemas.microsoft.com/office/drawing/2014/main" id="{713E2C1D-20E8-4F79-BFA4-C5C921820747}"/>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3" name="Shape 34">
            <a:extLst>
              <a:ext uri="{FF2B5EF4-FFF2-40B4-BE49-F238E27FC236}">
                <a16:creationId xmlns:a16="http://schemas.microsoft.com/office/drawing/2014/main" id="{6BA413BC-4D72-492B-A801-871AA53B446D}"/>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51654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mpact">
    <p:spTree>
      <p:nvGrpSpPr>
        <p:cNvPr id="1" name="Shape 52"/>
        <p:cNvGrpSpPr/>
        <p:nvPr/>
      </p:nvGrpSpPr>
      <p:grpSpPr>
        <a:xfrm>
          <a:off x="0" y="0"/>
          <a:ext cx="0" cy="0"/>
          <a:chOff x="0" y="0"/>
          <a:chExt cx="0" cy="0"/>
        </a:xfrm>
      </p:grpSpPr>
      <p:sp>
        <p:nvSpPr>
          <p:cNvPr id="17" name="Title Placeholder 1">
            <a:extLst>
              <a:ext uri="{FF2B5EF4-FFF2-40B4-BE49-F238E27FC236}">
                <a16:creationId xmlns:a16="http://schemas.microsoft.com/office/drawing/2014/main" id="{05BBF075-7596-4E70-AAFB-7DCB7FD171DD}"/>
              </a:ext>
            </a:extLst>
          </p:cNvPr>
          <p:cNvSpPr>
            <a:spLocks noGrp="1"/>
          </p:cNvSpPr>
          <p:nvPr>
            <p:ph type="title" hasCustomPrompt="1"/>
          </p:nvPr>
        </p:nvSpPr>
        <p:spPr>
          <a:xfrm>
            <a:off x="792787" y="1345378"/>
            <a:ext cx="5174676" cy="1169222"/>
          </a:xfrm>
          <a:prstGeom prst="rect">
            <a:avLst/>
          </a:prstGeom>
        </p:spPr>
        <p:txBody>
          <a:bodyPr vert="horz" lIns="91440" tIns="45720" rIns="91440" bIns="45720" rtlCol="0" anchor="t">
            <a:noAutofit/>
          </a:bodyPr>
          <a:lstStyle>
            <a:lvl1pPr>
              <a:defRPr sz="8000">
                <a:solidFill>
                  <a:schemeClr val="accent1"/>
                </a:solidFill>
              </a:defRPr>
            </a:lvl1pPr>
          </a:lstStyle>
          <a:p>
            <a:r>
              <a:rPr lang="en-US" dirty="0"/>
              <a:t>Big Impact </a:t>
            </a:r>
          </a:p>
        </p:txBody>
      </p:sp>
      <p:sp>
        <p:nvSpPr>
          <p:cNvPr id="18" name="Text Placeholder 4">
            <a:extLst>
              <a:ext uri="{FF2B5EF4-FFF2-40B4-BE49-F238E27FC236}">
                <a16:creationId xmlns:a16="http://schemas.microsoft.com/office/drawing/2014/main" id="{B90A482B-65C0-450F-BE98-7A30A6C51E1E}"/>
              </a:ext>
            </a:extLst>
          </p:cNvPr>
          <p:cNvSpPr>
            <a:spLocks noGrp="1"/>
          </p:cNvSpPr>
          <p:nvPr>
            <p:ph type="body" sz="quarter" idx="10" hasCustomPrompt="1"/>
          </p:nvPr>
        </p:nvSpPr>
        <p:spPr>
          <a:xfrm>
            <a:off x="792163" y="2601914"/>
            <a:ext cx="5175250" cy="1023030"/>
          </a:xfrm>
        </p:spPr>
        <p:txBody>
          <a:bodyPr/>
          <a:lstStyle>
            <a:lvl1pPr marL="0" indent="0">
              <a:lnSpc>
                <a:spcPct val="110000"/>
              </a:lnSpc>
              <a:buNone/>
              <a:defRPr sz="4000" baseline="0">
                <a:solidFill>
                  <a:srgbClr val="4F4F4F"/>
                </a:solidFill>
              </a:defRPr>
            </a:lvl1pPr>
            <a:lvl2pPr>
              <a:defRPr sz="4000"/>
            </a:lvl2pPr>
            <a:lvl3pPr>
              <a:defRPr sz="4000"/>
            </a:lvl3pPr>
            <a:lvl4pPr>
              <a:defRPr sz="4000"/>
            </a:lvl4pPr>
            <a:lvl5pPr>
              <a:defRPr sz="4000"/>
            </a:lvl5pPr>
          </a:lstStyle>
          <a:p>
            <a:pPr lvl="0"/>
            <a:r>
              <a:rPr lang="en-US" dirty="0"/>
              <a:t>with the right image</a:t>
            </a:r>
            <a:endParaRPr lang="en-CA" dirty="0"/>
          </a:p>
        </p:txBody>
      </p:sp>
      <p:sp>
        <p:nvSpPr>
          <p:cNvPr id="20" name="Text Placeholder 19">
            <a:extLst>
              <a:ext uri="{FF2B5EF4-FFF2-40B4-BE49-F238E27FC236}">
                <a16:creationId xmlns:a16="http://schemas.microsoft.com/office/drawing/2014/main" id="{B13CFC9D-4597-424F-954A-765CF64C9BD8}"/>
              </a:ext>
            </a:extLst>
          </p:cNvPr>
          <p:cNvSpPr>
            <a:spLocks noGrp="1"/>
          </p:cNvSpPr>
          <p:nvPr>
            <p:ph type="body" sz="quarter" idx="11" hasCustomPrompt="1"/>
          </p:nvPr>
        </p:nvSpPr>
        <p:spPr>
          <a:xfrm>
            <a:off x="792163" y="3761533"/>
            <a:ext cx="5077695" cy="2225794"/>
          </a:xfrm>
        </p:spPr>
        <p:txBody>
          <a:bodyPr/>
          <a:lstStyle>
            <a:lvl1pPr marL="0" indent="0">
              <a:lnSpc>
                <a:spcPct val="110000"/>
              </a:lnSpc>
              <a:spcAft>
                <a:spcPts val="600"/>
              </a:spcAft>
              <a:buNone/>
              <a:defRPr>
                <a:solidFill>
                  <a:srgbClr val="4F4F4F"/>
                </a:solidFill>
              </a:defRPr>
            </a:lvl1pPr>
          </a:lstStyle>
          <a:p>
            <a:pPr lvl="0"/>
            <a:r>
              <a:rPr lang="en-CA" dirty="0"/>
              <a:t>A complex idea can be conveyed with the right image</a:t>
            </a:r>
          </a:p>
        </p:txBody>
      </p:sp>
      <p:sp>
        <p:nvSpPr>
          <p:cNvPr id="22" name="Picture Placeholder 21">
            <a:extLst>
              <a:ext uri="{FF2B5EF4-FFF2-40B4-BE49-F238E27FC236}">
                <a16:creationId xmlns:a16="http://schemas.microsoft.com/office/drawing/2014/main" id="{DA63E7FA-E1CB-4A0C-A7D7-F5525A1A86F3}"/>
              </a:ext>
            </a:extLst>
          </p:cNvPr>
          <p:cNvSpPr>
            <a:spLocks noGrp="1"/>
          </p:cNvSpPr>
          <p:nvPr>
            <p:ph type="pic" sz="quarter" idx="12"/>
          </p:nvPr>
        </p:nvSpPr>
        <p:spPr>
          <a:xfrm>
            <a:off x="6172200" y="-16329"/>
            <a:ext cx="6019800" cy="6754813"/>
          </a:xfrm>
        </p:spPr>
        <p:txBody>
          <a:bodyPr/>
          <a:lstStyle/>
          <a:p>
            <a:r>
              <a:rPr lang="en-US"/>
              <a:t>Click icon to add picture</a:t>
            </a:r>
            <a:endParaRPr lang="en-CA"/>
          </a:p>
        </p:txBody>
      </p:sp>
      <p:sp>
        <p:nvSpPr>
          <p:cNvPr id="11" name="Shape 31">
            <a:extLst>
              <a:ext uri="{FF2B5EF4-FFF2-40B4-BE49-F238E27FC236}">
                <a16:creationId xmlns:a16="http://schemas.microsoft.com/office/drawing/2014/main" id="{36EEF938-6601-4FD2-987F-478AE0A2C8A8}"/>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2" name="Shape 32">
            <a:extLst>
              <a:ext uri="{FF2B5EF4-FFF2-40B4-BE49-F238E27FC236}">
                <a16:creationId xmlns:a16="http://schemas.microsoft.com/office/drawing/2014/main" id="{713E2C1D-20E8-4F79-BFA4-C5C921820747}"/>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3" name="Shape 34">
            <a:extLst>
              <a:ext uri="{FF2B5EF4-FFF2-40B4-BE49-F238E27FC236}">
                <a16:creationId xmlns:a16="http://schemas.microsoft.com/office/drawing/2014/main" id="{6BA413BC-4D72-492B-A801-871AA53B446D}"/>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pic>
        <p:nvPicPr>
          <p:cNvPr id="9" name="Picture 8">
            <a:extLst>
              <a:ext uri="{FF2B5EF4-FFF2-40B4-BE49-F238E27FC236}">
                <a16:creationId xmlns:a16="http://schemas.microsoft.com/office/drawing/2014/main" id="{BB148AD6-E46E-488F-818A-DE0F6A44E6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95382" y="6193123"/>
            <a:ext cx="1672031" cy="420237"/>
          </a:xfrm>
          <a:prstGeom prst="rect">
            <a:avLst/>
          </a:prstGeom>
        </p:spPr>
      </p:pic>
    </p:spTree>
    <p:extLst>
      <p:ext uri="{BB962C8B-B14F-4D97-AF65-F5344CB8AC3E}">
        <p14:creationId xmlns:p14="http://schemas.microsoft.com/office/powerpoint/2010/main" val="1631852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mpact, Dark">
    <p:spTree>
      <p:nvGrpSpPr>
        <p:cNvPr id="1" name="Shape 52"/>
        <p:cNvGrpSpPr/>
        <p:nvPr/>
      </p:nvGrpSpPr>
      <p:grpSpPr>
        <a:xfrm>
          <a:off x="0" y="0"/>
          <a:ext cx="0" cy="0"/>
          <a:chOff x="0" y="0"/>
          <a:chExt cx="0" cy="0"/>
        </a:xfrm>
      </p:grpSpPr>
      <p:sp>
        <p:nvSpPr>
          <p:cNvPr id="2" name="Rectangle 1">
            <a:extLst>
              <a:ext uri="{FF2B5EF4-FFF2-40B4-BE49-F238E27FC236}">
                <a16:creationId xmlns:a16="http://schemas.microsoft.com/office/drawing/2014/main" id="{FBFEE41A-89B3-4BFC-B9CD-BE8C0AA6D32D}"/>
              </a:ext>
            </a:extLst>
          </p:cNvPr>
          <p:cNvSpPr/>
          <p:nvPr userDrawn="1"/>
        </p:nvSpPr>
        <p:spPr>
          <a:xfrm>
            <a:off x="0" y="0"/>
            <a:ext cx="6157965" cy="6755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Shape 31">
            <a:extLst>
              <a:ext uri="{FF2B5EF4-FFF2-40B4-BE49-F238E27FC236}">
                <a16:creationId xmlns:a16="http://schemas.microsoft.com/office/drawing/2014/main" id="{9A2934D7-B064-4B39-B65A-81724417266C}"/>
              </a:ext>
            </a:extLst>
          </p:cNvPr>
          <p:cNvSpPr/>
          <p:nvPr userDrawn="1"/>
        </p:nvSpPr>
        <p:spPr>
          <a:xfrm>
            <a:off x="0" y="6755101"/>
            <a:ext cx="121919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3" name="Title Placeholder 1"/>
          <p:cNvSpPr>
            <a:spLocks noGrp="1"/>
          </p:cNvSpPr>
          <p:nvPr>
            <p:ph type="title" hasCustomPrompt="1"/>
          </p:nvPr>
        </p:nvSpPr>
        <p:spPr>
          <a:xfrm>
            <a:off x="792787" y="1345378"/>
            <a:ext cx="5174676" cy="1169222"/>
          </a:xfrm>
          <a:prstGeom prst="rect">
            <a:avLst/>
          </a:prstGeom>
        </p:spPr>
        <p:txBody>
          <a:bodyPr vert="horz" lIns="91440" tIns="45720" rIns="91440" bIns="45720" rtlCol="0" anchor="t">
            <a:noAutofit/>
          </a:bodyPr>
          <a:lstStyle>
            <a:lvl1pPr>
              <a:defRPr sz="8000">
                <a:solidFill>
                  <a:schemeClr val="bg1"/>
                </a:solidFill>
              </a:defRPr>
            </a:lvl1pPr>
          </a:lstStyle>
          <a:p>
            <a:r>
              <a:rPr lang="en-US" dirty="0"/>
              <a:t>Big Impact </a:t>
            </a:r>
          </a:p>
        </p:txBody>
      </p:sp>
      <p:sp>
        <p:nvSpPr>
          <p:cNvPr id="5" name="Text Placeholder 4">
            <a:extLst>
              <a:ext uri="{FF2B5EF4-FFF2-40B4-BE49-F238E27FC236}">
                <a16:creationId xmlns:a16="http://schemas.microsoft.com/office/drawing/2014/main" id="{19E00B9C-B670-4004-B852-875B40D5B6B8}"/>
              </a:ext>
            </a:extLst>
          </p:cNvPr>
          <p:cNvSpPr>
            <a:spLocks noGrp="1"/>
          </p:cNvSpPr>
          <p:nvPr>
            <p:ph type="body" sz="quarter" idx="10" hasCustomPrompt="1"/>
          </p:nvPr>
        </p:nvSpPr>
        <p:spPr>
          <a:xfrm>
            <a:off x="792163" y="2601913"/>
            <a:ext cx="5175250" cy="1169987"/>
          </a:xfrm>
        </p:spPr>
        <p:txBody>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US" dirty="0"/>
              <a:t>with the right image</a:t>
            </a:r>
            <a:endParaRPr lang="en-CA" dirty="0"/>
          </a:p>
        </p:txBody>
      </p:sp>
      <p:sp>
        <p:nvSpPr>
          <p:cNvPr id="12" name="Text Placeholder 11">
            <a:extLst>
              <a:ext uri="{FF2B5EF4-FFF2-40B4-BE49-F238E27FC236}">
                <a16:creationId xmlns:a16="http://schemas.microsoft.com/office/drawing/2014/main" id="{FDAFEB60-C30B-437C-B2E9-995C9D4B723D}"/>
              </a:ext>
            </a:extLst>
          </p:cNvPr>
          <p:cNvSpPr>
            <a:spLocks noGrp="1"/>
          </p:cNvSpPr>
          <p:nvPr>
            <p:ph type="body" sz="quarter" idx="11" hasCustomPrompt="1"/>
          </p:nvPr>
        </p:nvSpPr>
        <p:spPr>
          <a:xfrm>
            <a:off x="792163" y="3886200"/>
            <a:ext cx="5175250" cy="2257425"/>
          </a:xfrm>
        </p:spPr>
        <p:txBody>
          <a:bodyPr/>
          <a:lstStyle>
            <a:lvl1pPr marL="0" indent="0">
              <a:spcAft>
                <a:spcPts val="600"/>
              </a:spcAft>
              <a:buNone/>
              <a:defRPr>
                <a:solidFill>
                  <a:schemeClr val="bg1"/>
                </a:solidFill>
              </a:defRPr>
            </a:lvl1pPr>
          </a:lstStyle>
          <a:p>
            <a:pPr>
              <a:lnSpc>
                <a:spcPct val="110000"/>
              </a:lnSpc>
            </a:pPr>
            <a:r>
              <a:rPr lang="en-US" sz="2400" dirty="0">
                <a:solidFill>
                  <a:schemeClr val="bg1"/>
                </a:solidFill>
              </a:rPr>
              <a:t>A complex idea can be conveyed with the right image</a:t>
            </a:r>
          </a:p>
        </p:txBody>
      </p:sp>
      <p:sp>
        <p:nvSpPr>
          <p:cNvPr id="17" name="Picture Placeholder 21">
            <a:extLst>
              <a:ext uri="{FF2B5EF4-FFF2-40B4-BE49-F238E27FC236}">
                <a16:creationId xmlns:a16="http://schemas.microsoft.com/office/drawing/2014/main" id="{5AC6C6FB-5FBA-4714-B81F-22BBDCCBB992}"/>
              </a:ext>
            </a:extLst>
          </p:cNvPr>
          <p:cNvSpPr>
            <a:spLocks noGrp="1"/>
          </p:cNvSpPr>
          <p:nvPr>
            <p:ph type="pic" sz="quarter" idx="12"/>
          </p:nvPr>
        </p:nvSpPr>
        <p:spPr>
          <a:xfrm>
            <a:off x="6172200" y="0"/>
            <a:ext cx="6019800" cy="6754813"/>
          </a:xfrm>
        </p:spPr>
        <p:txBody>
          <a:bodyPr/>
          <a:lstStyle/>
          <a:p>
            <a:r>
              <a:rPr lang="en-US"/>
              <a:t>Click icon to add picture</a:t>
            </a:r>
            <a:endParaRPr lang="en-CA"/>
          </a:p>
        </p:txBody>
      </p:sp>
    </p:spTree>
    <p:extLst>
      <p:ext uri="{BB962C8B-B14F-4D97-AF65-F5344CB8AC3E}">
        <p14:creationId xmlns:p14="http://schemas.microsoft.com/office/powerpoint/2010/main" val="3837623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r.Willms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B9D466-5DC1-4726-8AF9-1400718D2006}"/>
              </a:ext>
            </a:extLst>
          </p:cNvPr>
          <p:cNvSpPr txBox="1">
            <a:spLocks/>
          </p:cNvSpPr>
          <p:nvPr userDrawn="1"/>
        </p:nvSpPr>
        <p:spPr>
          <a:xfrm>
            <a:off x="871759" y="1124532"/>
            <a:ext cx="10582314" cy="685986"/>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lang="en" sz="2400" kern="1200" smtClean="0">
                <a:solidFill>
                  <a:schemeClr val="accent6"/>
                </a:solidFill>
                <a:latin typeface="+mj-lt"/>
                <a:ea typeface="+mj-ea"/>
                <a:cs typeface="+mj-cs"/>
              </a:defRPr>
            </a:lvl1pPr>
          </a:lstStyle>
          <a:p>
            <a:r>
              <a:rPr lang="en-US" sz="4000" dirty="0">
                <a:solidFill>
                  <a:schemeClr val="accent6">
                    <a:lumMod val="75000"/>
                  </a:schemeClr>
                </a:solidFill>
              </a:rPr>
              <a:t>Co-Founder and President</a:t>
            </a:r>
            <a:br>
              <a:rPr lang="en-US" sz="3600" dirty="0">
                <a:latin typeface="+mn-lt"/>
              </a:rPr>
            </a:br>
            <a:endParaRPr lang="en-US" sz="3600" dirty="0">
              <a:solidFill>
                <a:schemeClr val="accent2"/>
              </a:solidFill>
            </a:endParaRPr>
          </a:p>
        </p:txBody>
      </p:sp>
      <p:sp>
        <p:nvSpPr>
          <p:cNvPr id="21" name="Title 1">
            <a:extLst>
              <a:ext uri="{FF2B5EF4-FFF2-40B4-BE49-F238E27FC236}">
                <a16:creationId xmlns:a16="http://schemas.microsoft.com/office/drawing/2014/main" id="{84E8697A-8ABF-405B-A36F-7592A34384B0}"/>
              </a:ext>
            </a:extLst>
          </p:cNvPr>
          <p:cNvSpPr txBox="1">
            <a:spLocks/>
          </p:cNvSpPr>
          <p:nvPr userDrawn="1"/>
        </p:nvSpPr>
        <p:spPr>
          <a:xfrm>
            <a:off x="871759" y="436163"/>
            <a:ext cx="10582314" cy="685986"/>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lang="en" sz="2400" kern="1200" smtClean="0">
                <a:solidFill>
                  <a:schemeClr val="accent6"/>
                </a:solidFill>
                <a:latin typeface="+mj-lt"/>
                <a:ea typeface="+mj-ea"/>
                <a:cs typeface="+mj-cs"/>
              </a:defRPr>
            </a:lvl1pPr>
          </a:lstStyle>
          <a:p>
            <a:r>
              <a:rPr lang="en-US" sz="4800" dirty="0">
                <a:solidFill>
                  <a:schemeClr val="accent1"/>
                </a:solidFill>
              </a:rPr>
              <a:t>Dr. J. Douglas </a:t>
            </a:r>
            <a:r>
              <a:rPr lang="en-US" sz="4800" dirty="0" err="1">
                <a:solidFill>
                  <a:schemeClr val="accent1"/>
                </a:solidFill>
              </a:rPr>
              <a:t>Willms</a:t>
            </a:r>
            <a:r>
              <a:rPr lang="en-US" sz="4800" dirty="0">
                <a:solidFill>
                  <a:schemeClr val="accent1"/>
                </a:solidFill>
              </a:rPr>
              <a:t> </a:t>
            </a:r>
          </a:p>
        </p:txBody>
      </p:sp>
      <p:sp>
        <p:nvSpPr>
          <p:cNvPr id="32" name="TextBox 31">
            <a:extLst>
              <a:ext uri="{FF2B5EF4-FFF2-40B4-BE49-F238E27FC236}">
                <a16:creationId xmlns:a16="http://schemas.microsoft.com/office/drawing/2014/main" id="{AFCDB752-6A43-460F-AC29-28B7F4B05A8B}"/>
              </a:ext>
            </a:extLst>
          </p:cNvPr>
          <p:cNvSpPr txBox="1"/>
          <p:nvPr userDrawn="1"/>
        </p:nvSpPr>
        <p:spPr>
          <a:xfrm>
            <a:off x="3530896" y="2285999"/>
            <a:ext cx="3425921" cy="3991990"/>
          </a:xfrm>
          <a:prstGeom prst="rect">
            <a:avLst/>
          </a:prstGeom>
          <a:noFill/>
        </p:spPr>
        <p:txBody>
          <a:bodyPr wrap="square" rtlCol="0">
            <a:spAutoFit/>
          </a:bodyPr>
          <a:lstStyle/>
          <a:p>
            <a:pPr marL="0" indent="0">
              <a:lnSpc>
                <a:spcPct val="110000"/>
              </a:lnSpc>
              <a:spcAft>
                <a:spcPts val="600"/>
              </a:spcAft>
              <a:buFont typeface="Arial" panose="020B0604020202020204" pitchFamily="34" charset="0"/>
              <a:buNone/>
            </a:pPr>
            <a:r>
              <a:rPr lang="en-US" sz="1800" baseline="0" dirty="0">
                <a:solidFill>
                  <a:srgbClr val="474747"/>
                </a:solidFill>
                <a:latin typeface="+mn-lt"/>
              </a:rPr>
              <a:t>Member of the US National Academy of Education</a:t>
            </a:r>
          </a:p>
          <a:p>
            <a:pPr marL="0" indent="0">
              <a:lnSpc>
                <a:spcPct val="110000"/>
              </a:lnSpc>
              <a:spcAft>
                <a:spcPts val="600"/>
              </a:spcAft>
              <a:buFont typeface="Arial" panose="020B0604020202020204" pitchFamily="34" charset="0"/>
              <a:buNone/>
            </a:pPr>
            <a:endParaRPr lang="en-US" sz="1400" baseline="0" dirty="0">
              <a:solidFill>
                <a:srgbClr val="474747"/>
              </a:solidFill>
              <a:latin typeface="+mn-lt"/>
            </a:endParaRPr>
          </a:p>
          <a:p>
            <a:pPr marL="0" indent="0">
              <a:lnSpc>
                <a:spcPct val="110000"/>
              </a:lnSpc>
              <a:spcAft>
                <a:spcPts val="600"/>
              </a:spcAft>
              <a:buFont typeface="Arial" panose="020B0604020202020204" pitchFamily="34" charset="0"/>
              <a:buNone/>
            </a:pPr>
            <a:r>
              <a:rPr lang="en-CA" sz="1800" kern="1200" baseline="0" dirty="0">
                <a:solidFill>
                  <a:srgbClr val="474747"/>
                </a:solidFill>
                <a:latin typeface="+mn-lt"/>
                <a:ea typeface="+mn-ea"/>
                <a:cs typeface="+mn-cs"/>
              </a:rPr>
              <a:t>Past-President of the International Academy of Education</a:t>
            </a:r>
          </a:p>
          <a:p>
            <a:pPr marL="0" indent="0">
              <a:lnSpc>
                <a:spcPct val="110000"/>
              </a:lnSpc>
              <a:spcAft>
                <a:spcPts val="600"/>
              </a:spcAft>
              <a:buFont typeface="Arial" panose="020B0604020202020204" pitchFamily="34" charset="0"/>
              <a:buNone/>
            </a:pPr>
            <a:endParaRPr lang="en-US" sz="1400" baseline="0" dirty="0">
              <a:solidFill>
                <a:srgbClr val="474747"/>
              </a:solidFill>
              <a:latin typeface="+mn-lt"/>
            </a:endParaRPr>
          </a:p>
          <a:p>
            <a:pPr marL="0" indent="0">
              <a:lnSpc>
                <a:spcPct val="110000"/>
              </a:lnSpc>
              <a:spcAft>
                <a:spcPts val="600"/>
              </a:spcAft>
              <a:buFont typeface="Arial" panose="020B0604020202020204" pitchFamily="34" charset="0"/>
              <a:buNone/>
            </a:pPr>
            <a:r>
              <a:rPr lang="en-CA" sz="1800" baseline="0" dirty="0">
                <a:solidFill>
                  <a:srgbClr val="474747"/>
                </a:solidFill>
                <a:latin typeface="+mn-lt"/>
              </a:rPr>
              <a:t>Fellow of the Royal Society of Canada</a:t>
            </a:r>
          </a:p>
          <a:p>
            <a:pPr marL="0" indent="0">
              <a:lnSpc>
                <a:spcPct val="110000"/>
              </a:lnSpc>
              <a:spcAft>
                <a:spcPts val="600"/>
              </a:spcAft>
              <a:buFont typeface="Arial" panose="020B0604020202020204" pitchFamily="34" charset="0"/>
              <a:buNone/>
            </a:pPr>
            <a:endParaRPr lang="en-CA" sz="1400" baseline="0" dirty="0">
              <a:solidFill>
                <a:srgbClr val="474747"/>
              </a:solidFill>
              <a:latin typeface="+mn-lt"/>
            </a:endParaRPr>
          </a:p>
          <a:p>
            <a:pPr marL="0" indent="0">
              <a:lnSpc>
                <a:spcPct val="110000"/>
              </a:lnSpc>
              <a:spcAft>
                <a:spcPts val="600"/>
              </a:spcAft>
              <a:buFont typeface="Arial" panose="020B0604020202020204" pitchFamily="34" charset="0"/>
              <a:buNone/>
            </a:pPr>
            <a:r>
              <a:rPr lang="en-US" sz="1800" kern="1200" baseline="0" dirty="0">
                <a:solidFill>
                  <a:srgbClr val="474747"/>
                </a:solidFill>
                <a:latin typeface="+mn-lt"/>
                <a:ea typeface="+mn-ea"/>
                <a:cs typeface="+mn-cs"/>
              </a:rPr>
              <a:t>Data Expert: Extensive Experience working with Education Ministries, Boards, and Schools</a:t>
            </a:r>
            <a:endParaRPr lang="en-US" sz="1800" baseline="0" dirty="0">
              <a:solidFill>
                <a:srgbClr val="474747"/>
              </a:solidFill>
              <a:latin typeface="+mn-lt"/>
            </a:endParaRPr>
          </a:p>
        </p:txBody>
      </p:sp>
      <p:sp>
        <p:nvSpPr>
          <p:cNvPr id="33" name="TextBox 32">
            <a:extLst>
              <a:ext uri="{FF2B5EF4-FFF2-40B4-BE49-F238E27FC236}">
                <a16:creationId xmlns:a16="http://schemas.microsoft.com/office/drawing/2014/main" id="{03DBE3C5-F20B-4A00-9992-2E6695D65533}"/>
              </a:ext>
            </a:extLst>
          </p:cNvPr>
          <p:cNvSpPr txBox="1"/>
          <p:nvPr userDrawn="1"/>
        </p:nvSpPr>
        <p:spPr>
          <a:xfrm>
            <a:off x="7468200" y="2285999"/>
            <a:ext cx="3522455" cy="4287456"/>
          </a:xfrm>
          <a:prstGeom prst="rect">
            <a:avLst/>
          </a:prstGeom>
          <a:noFill/>
        </p:spPr>
        <p:txBody>
          <a:bodyPr wrap="square" rtlCol="0">
            <a:spAutoFit/>
          </a:bodyPr>
          <a:lstStyle/>
          <a:p>
            <a:pPr marL="0" lvl="0" indent="0">
              <a:lnSpc>
                <a:spcPct val="110000"/>
              </a:lnSpc>
              <a:spcAft>
                <a:spcPts val="600"/>
              </a:spcAft>
              <a:buFont typeface="Arial" panose="020B0604020202020204" pitchFamily="34" charset="0"/>
              <a:buNone/>
            </a:pPr>
            <a:r>
              <a:rPr lang="en-CA" dirty="0">
                <a:solidFill>
                  <a:schemeClr val="accent6">
                    <a:lumMod val="75000"/>
                  </a:schemeClr>
                </a:solidFill>
              </a:rPr>
              <a:t>Professor of Education at the University of New Brunswick, where for eight years he held the Canadian Institute for Advanced Research Chair in Human Development</a:t>
            </a:r>
          </a:p>
          <a:p>
            <a:pPr marL="0" lvl="0" indent="0">
              <a:lnSpc>
                <a:spcPct val="110000"/>
              </a:lnSpc>
              <a:spcAft>
                <a:spcPts val="600"/>
              </a:spcAft>
              <a:buFont typeface="Arial" panose="020B0604020202020204" pitchFamily="34" charset="0"/>
              <a:buNone/>
            </a:pPr>
            <a:endParaRPr lang="en-CA" sz="1400" dirty="0">
              <a:solidFill>
                <a:schemeClr val="accent6">
                  <a:lumMod val="75000"/>
                </a:schemeClr>
              </a:solidFill>
            </a:endParaRPr>
          </a:p>
          <a:p>
            <a:pPr marL="0" lvl="0" indent="0">
              <a:lnSpc>
                <a:spcPct val="110000"/>
              </a:lnSpc>
              <a:spcAft>
                <a:spcPts val="600"/>
              </a:spcAft>
              <a:buFont typeface="Arial" panose="020B0604020202020204" pitchFamily="34" charset="0"/>
              <a:buNone/>
            </a:pPr>
            <a:r>
              <a:rPr lang="en-CA" dirty="0">
                <a:solidFill>
                  <a:schemeClr val="accent6">
                    <a:lumMod val="75000"/>
                  </a:schemeClr>
                </a:solidFill>
              </a:rPr>
              <a:t>Former Tier 1 Canada Research Chair in Literacy and Human Development</a:t>
            </a:r>
          </a:p>
          <a:p>
            <a:pPr marL="0" lvl="0" indent="0">
              <a:lnSpc>
                <a:spcPct val="110000"/>
              </a:lnSpc>
              <a:spcAft>
                <a:spcPts val="600"/>
              </a:spcAft>
              <a:buFont typeface="Arial" panose="020B0604020202020204" pitchFamily="34" charset="0"/>
              <a:buNone/>
            </a:pPr>
            <a:endParaRPr lang="en-CA" sz="1400" dirty="0">
              <a:solidFill>
                <a:schemeClr val="accent6">
                  <a:lumMod val="75000"/>
                </a:schemeClr>
              </a:solidFill>
            </a:endParaRPr>
          </a:p>
          <a:p>
            <a:pPr marL="0" lvl="0" indent="0">
              <a:lnSpc>
                <a:spcPct val="110000"/>
              </a:lnSpc>
              <a:spcAft>
                <a:spcPts val="600"/>
              </a:spcAft>
              <a:buFont typeface="Arial" panose="020B0604020202020204" pitchFamily="34" charset="0"/>
              <a:buNone/>
            </a:pPr>
            <a:r>
              <a:rPr lang="en-CA" dirty="0">
                <a:solidFill>
                  <a:schemeClr val="accent6">
                    <a:lumMod val="75000"/>
                  </a:schemeClr>
                </a:solidFill>
              </a:rPr>
              <a:t>Co-Founding author of PISA Reports</a:t>
            </a:r>
          </a:p>
          <a:p>
            <a:pPr marL="0" lvl="0" indent="0">
              <a:lnSpc>
                <a:spcPct val="110000"/>
              </a:lnSpc>
              <a:spcAft>
                <a:spcPts val="600"/>
              </a:spcAft>
              <a:buFont typeface="Arial" panose="020B0604020202020204" pitchFamily="34" charset="0"/>
              <a:buNone/>
            </a:pPr>
            <a:endParaRPr lang="en-CA" dirty="0">
              <a:solidFill>
                <a:srgbClr val="5F5F5F"/>
              </a:solidFill>
            </a:endParaRPr>
          </a:p>
        </p:txBody>
      </p:sp>
      <p:pic>
        <p:nvPicPr>
          <p:cNvPr id="35" name="Picture 34">
            <a:extLst>
              <a:ext uri="{FF2B5EF4-FFF2-40B4-BE49-F238E27FC236}">
                <a16:creationId xmlns:a16="http://schemas.microsoft.com/office/drawing/2014/main" id="{6D3EC796-FF4C-4107-BD3D-1CB1C3C7DB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234" r="22080"/>
          <a:stretch/>
        </p:blipFill>
        <p:spPr>
          <a:xfrm>
            <a:off x="1028514" y="2403565"/>
            <a:ext cx="1860369" cy="2474099"/>
          </a:xfrm>
          <a:prstGeom prst="rect">
            <a:avLst/>
          </a:prstGeom>
        </p:spPr>
      </p:pic>
      <p:sp>
        <p:nvSpPr>
          <p:cNvPr id="15" name="Shape 31">
            <a:extLst>
              <a:ext uri="{FF2B5EF4-FFF2-40B4-BE49-F238E27FC236}">
                <a16:creationId xmlns:a16="http://schemas.microsoft.com/office/drawing/2014/main" id="{7B9D2BD6-451D-4894-BE90-7549ED5E830E}"/>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6" name="Shape 32">
            <a:extLst>
              <a:ext uri="{FF2B5EF4-FFF2-40B4-BE49-F238E27FC236}">
                <a16:creationId xmlns:a16="http://schemas.microsoft.com/office/drawing/2014/main" id="{E7C10332-C970-4988-A73E-E2281AE4C7BD}"/>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7" name="Shape 34">
            <a:extLst>
              <a:ext uri="{FF2B5EF4-FFF2-40B4-BE49-F238E27FC236}">
                <a16:creationId xmlns:a16="http://schemas.microsoft.com/office/drawing/2014/main" id="{BA99C298-16D3-4C05-8826-ADBE9ADEFDB0}"/>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pic>
        <p:nvPicPr>
          <p:cNvPr id="10" name="Picture 9">
            <a:extLst>
              <a:ext uri="{FF2B5EF4-FFF2-40B4-BE49-F238E27FC236}">
                <a16:creationId xmlns:a16="http://schemas.microsoft.com/office/drawing/2014/main" id="{C3AD6C50-EFB9-4491-975D-5F79586A97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9451" y="6204155"/>
            <a:ext cx="1606652" cy="403805"/>
          </a:xfrm>
          <a:prstGeom prst="rect">
            <a:avLst/>
          </a:prstGeom>
        </p:spPr>
      </p:pic>
    </p:spTree>
    <p:extLst>
      <p:ext uri="{BB962C8B-B14F-4D97-AF65-F5344CB8AC3E}">
        <p14:creationId xmlns:p14="http://schemas.microsoft.com/office/powerpoint/2010/main" val="3495323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DB3E2BE-3AF2-4F7A-B857-A53075782684}"/>
              </a:ext>
            </a:extLst>
          </p:cNvPr>
          <p:cNvSpPr>
            <a:spLocks noGrp="1"/>
          </p:cNvSpPr>
          <p:nvPr>
            <p:ph type="body" sz="quarter" idx="12" hasCustomPrompt="1"/>
          </p:nvPr>
        </p:nvSpPr>
        <p:spPr>
          <a:xfrm>
            <a:off x="5149102" y="2959794"/>
            <a:ext cx="6525374" cy="833437"/>
          </a:xfrm>
        </p:spPr>
        <p:txBody>
          <a:bodyPr>
            <a:normAutofit/>
          </a:bodyPr>
          <a:lstStyle>
            <a:lvl1pPr marL="0" indent="0" algn="r">
              <a:buNone/>
              <a:defRPr sz="4800" b="0">
                <a:solidFill>
                  <a:schemeClr val="accent1"/>
                </a:solidFill>
              </a:defRPr>
            </a:lvl1pPr>
          </a:lstStyle>
          <a:p>
            <a:pPr lvl="0"/>
            <a:r>
              <a:rPr lang="en-US" dirty="0"/>
              <a:t>First Name Last Name</a:t>
            </a:r>
          </a:p>
          <a:p>
            <a:pPr lvl="0"/>
            <a:endParaRPr lang="en-CA" dirty="0"/>
          </a:p>
        </p:txBody>
      </p:sp>
      <p:sp>
        <p:nvSpPr>
          <p:cNvPr id="11" name="Text Placeholder 10">
            <a:extLst>
              <a:ext uri="{FF2B5EF4-FFF2-40B4-BE49-F238E27FC236}">
                <a16:creationId xmlns:a16="http://schemas.microsoft.com/office/drawing/2014/main" id="{47A47681-DF51-4BFF-8E89-915F574CEF0A}"/>
              </a:ext>
            </a:extLst>
          </p:cNvPr>
          <p:cNvSpPr>
            <a:spLocks noGrp="1"/>
          </p:cNvSpPr>
          <p:nvPr>
            <p:ph type="body" sz="quarter" idx="13" hasCustomPrompt="1"/>
          </p:nvPr>
        </p:nvSpPr>
        <p:spPr>
          <a:xfrm>
            <a:off x="5149102" y="3861299"/>
            <a:ext cx="6547755" cy="1067208"/>
          </a:xfrm>
        </p:spPr>
        <p:txBody>
          <a:bodyPr>
            <a:normAutofit/>
          </a:bodyPr>
          <a:lstStyle>
            <a:lvl1pPr marL="0" indent="0" algn="r">
              <a:buNone/>
              <a:defRPr sz="3200">
                <a:solidFill>
                  <a:schemeClr val="accent6">
                    <a:lumMod val="75000"/>
                  </a:schemeClr>
                </a:solidFill>
              </a:defRPr>
            </a:lvl1pPr>
            <a:lvl3pPr>
              <a:defRPr sz="2400"/>
            </a:lvl3pPr>
          </a:lstStyle>
          <a:p>
            <a:pPr lvl="0"/>
            <a:r>
              <a:rPr lang="en-US" dirty="0"/>
              <a:t>name@thelearningbar.com</a:t>
            </a:r>
          </a:p>
          <a:p>
            <a:pPr lvl="0"/>
            <a:r>
              <a:rPr lang="en-US" dirty="0"/>
              <a:t>506 458 9311  </a:t>
            </a:r>
            <a:r>
              <a:rPr lang="en-US" dirty="0" err="1"/>
              <a:t>ext</a:t>
            </a:r>
            <a:r>
              <a:rPr lang="en-US" dirty="0"/>
              <a:t> 0000</a:t>
            </a:r>
          </a:p>
        </p:txBody>
      </p:sp>
      <p:sp>
        <p:nvSpPr>
          <p:cNvPr id="13" name="Text Placeholder 12">
            <a:extLst>
              <a:ext uri="{FF2B5EF4-FFF2-40B4-BE49-F238E27FC236}">
                <a16:creationId xmlns:a16="http://schemas.microsoft.com/office/drawing/2014/main" id="{4E52CE51-AC58-428F-B45D-244FCF30A51A}"/>
              </a:ext>
            </a:extLst>
          </p:cNvPr>
          <p:cNvSpPr>
            <a:spLocks noGrp="1"/>
          </p:cNvSpPr>
          <p:nvPr>
            <p:ph type="body" sz="quarter" idx="14" hasCustomPrompt="1"/>
          </p:nvPr>
        </p:nvSpPr>
        <p:spPr>
          <a:xfrm>
            <a:off x="7707087" y="5032602"/>
            <a:ext cx="3967389" cy="668791"/>
          </a:xfrm>
        </p:spPr>
        <p:txBody>
          <a:bodyPr>
            <a:normAutofit/>
          </a:bodyPr>
          <a:lstStyle>
            <a:lvl1pPr marL="0" indent="0" algn="r">
              <a:buNone/>
              <a:defRPr sz="4000">
                <a:solidFill>
                  <a:schemeClr val="accent1"/>
                </a:solidFill>
              </a:defRPr>
            </a:lvl1pPr>
          </a:lstStyle>
          <a:p>
            <a:pPr lvl="0"/>
            <a:r>
              <a:rPr lang="en-CA" dirty="0"/>
              <a:t>1 877 840 2424</a:t>
            </a:r>
          </a:p>
        </p:txBody>
      </p:sp>
      <p:sp>
        <p:nvSpPr>
          <p:cNvPr id="16" name="Text Placeholder 15">
            <a:extLst>
              <a:ext uri="{FF2B5EF4-FFF2-40B4-BE49-F238E27FC236}">
                <a16:creationId xmlns:a16="http://schemas.microsoft.com/office/drawing/2014/main" id="{02355995-F0CD-4F3D-9E6E-01C54E06E7F7}"/>
              </a:ext>
            </a:extLst>
          </p:cNvPr>
          <p:cNvSpPr>
            <a:spLocks noGrp="1"/>
          </p:cNvSpPr>
          <p:nvPr>
            <p:ph type="body" sz="quarter" idx="15" hasCustomPrompt="1"/>
          </p:nvPr>
        </p:nvSpPr>
        <p:spPr>
          <a:xfrm>
            <a:off x="750888" y="792613"/>
            <a:ext cx="5345112" cy="1273175"/>
          </a:xfrm>
        </p:spPr>
        <p:txBody>
          <a:bodyPr>
            <a:noAutofit/>
          </a:bodyPr>
          <a:lstStyle>
            <a:lvl1pPr marL="0" indent="0">
              <a:buNone/>
              <a:defRPr sz="8800">
                <a:solidFill>
                  <a:schemeClr val="accent1"/>
                </a:solidFill>
              </a:defRPr>
            </a:lvl1pPr>
          </a:lstStyle>
          <a:p>
            <a:pPr lvl="0"/>
            <a:r>
              <a:rPr lang="en-US" dirty="0"/>
              <a:t>Thank You!</a:t>
            </a:r>
            <a:endParaRPr lang="en-CA" dirty="0"/>
          </a:p>
        </p:txBody>
      </p:sp>
      <p:sp>
        <p:nvSpPr>
          <p:cNvPr id="17" name="Text Placeholder 15">
            <a:extLst>
              <a:ext uri="{FF2B5EF4-FFF2-40B4-BE49-F238E27FC236}">
                <a16:creationId xmlns:a16="http://schemas.microsoft.com/office/drawing/2014/main" id="{265440E1-EA58-46EB-94A7-593C0CC26959}"/>
              </a:ext>
            </a:extLst>
          </p:cNvPr>
          <p:cNvSpPr>
            <a:spLocks noGrp="1"/>
          </p:cNvSpPr>
          <p:nvPr>
            <p:ph type="body" sz="quarter" idx="16" hasCustomPrompt="1"/>
          </p:nvPr>
        </p:nvSpPr>
        <p:spPr>
          <a:xfrm>
            <a:off x="750888" y="2246679"/>
            <a:ext cx="5345112" cy="833438"/>
          </a:xfrm>
        </p:spPr>
        <p:txBody>
          <a:bodyPr>
            <a:normAutofit/>
          </a:bodyPr>
          <a:lstStyle>
            <a:lvl1pPr marL="0" indent="0">
              <a:buNone/>
              <a:defRPr sz="4800">
                <a:solidFill>
                  <a:schemeClr val="accent6">
                    <a:lumMod val="75000"/>
                  </a:schemeClr>
                </a:solidFill>
              </a:defRPr>
            </a:lvl1pPr>
          </a:lstStyle>
          <a:p>
            <a:pPr lvl="0"/>
            <a:r>
              <a:rPr lang="en-US" dirty="0"/>
              <a:t>Any questions?</a:t>
            </a:r>
            <a:endParaRPr lang="en-CA" dirty="0"/>
          </a:p>
        </p:txBody>
      </p:sp>
      <p:pic>
        <p:nvPicPr>
          <p:cNvPr id="10" name="Picture Placeholder 4">
            <a:extLst>
              <a:ext uri="{FF2B5EF4-FFF2-40B4-BE49-F238E27FC236}">
                <a16:creationId xmlns:a16="http://schemas.microsoft.com/office/drawing/2014/main" id="{51CDBA75-1541-42A7-8222-AC13E077B5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62475" y="5805488"/>
            <a:ext cx="2438400" cy="528637"/>
          </a:xfrm>
          <a:prstGeom prst="rect">
            <a:avLst/>
          </a:prstGeom>
        </p:spPr>
      </p:pic>
      <p:pic>
        <p:nvPicPr>
          <p:cNvPr id="18" name="Picture 17">
            <a:extLst>
              <a:ext uri="{FF2B5EF4-FFF2-40B4-BE49-F238E27FC236}">
                <a16:creationId xmlns:a16="http://schemas.microsoft.com/office/drawing/2014/main" id="{12AFB159-149C-43B7-9C90-49C871885D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22980" y="1093461"/>
            <a:ext cx="3177895" cy="798711"/>
          </a:xfrm>
          <a:prstGeom prst="rect">
            <a:avLst/>
          </a:prstGeom>
        </p:spPr>
      </p:pic>
    </p:spTree>
    <p:extLst>
      <p:ext uri="{BB962C8B-B14F-4D97-AF65-F5344CB8AC3E}">
        <p14:creationId xmlns:p14="http://schemas.microsoft.com/office/powerpoint/2010/main" val="237821371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Full Pag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27668A5-1EF4-4955-B79C-D51E27CFB201}"/>
              </a:ext>
            </a:extLst>
          </p:cNvPr>
          <p:cNvSpPr>
            <a:spLocks noGrp="1"/>
          </p:cNvSpPr>
          <p:nvPr>
            <p:ph type="pic" sz="quarter" idx="10"/>
          </p:nvPr>
        </p:nvSpPr>
        <p:spPr>
          <a:xfrm>
            <a:off x="0" y="0"/>
            <a:ext cx="12192000" cy="6858000"/>
          </a:xfrm>
        </p:spPr>
        <p:txBody>
          <a:bodyPr/>
          <a:lstStyle>
            <a:lvl1pPr marL="0" indent="0">
              <a:buNone/>
              <a:defRPr/>
            </a:lvl1pPr>
          </a:lstStyle>
          <a:p>
            <a:r>
              <a:rPr lang="en-US"/>
              <a:t>Click icon to add picture</a:t>
            </a:r>
            <a:endParaRPr lang="en-CA"/>
          </a:p>
        </p:txBody>
      </p:sp>
    </p:spTree>
    <p:extLst>
      <p:ext uri="{BB962C8B-B14F-4D97-AF65-F5344CB8AC3E}">
        <p14:creationId xmlns:p14="http://schemas.microsoft.com/office/powerpoint/2010/main" val="1577525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solidFill>
                  <a:schemeClr val="accent1"/>
                </a:solidFill>
                <a:latin typeface="+mn-lt"/>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solidFill>
                  <a:srgbClr val="474747"/>
                </a:solidFill>
                <a:latin typeface="+mn-lt"/>
              </a:defRPr>
            </a:lvl1pPr>
          </a:lstStyle>
          <a:p>
            <a:pPr lvl="0"/>
            <a:r>
              <a:rPr lang="en-US"/>
              <a:t>Edit Master text styles</a:t>
            </a:r>
          </a:p>
        </p:txBody>
      </p:sp>
      <p:sp>
        <p:nvSpPr>
          <p:cNvPr id="4"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1018483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64"/>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9"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sp>
        <p:nvSpPr>
          <p:cNvPr id="3" name="Picture Placeholder 2"/>
          <p:cNvSpPr>
            <a:spLocks noGrp="1"/>
          </p:cNvSpPr>
          <p:nvPr>
            <p:ph type="pic" sz="quarter" idx="10"/>
          </p:nvPr>
        </p:nvSpPr>
        <p:spPr>
          <a:xfrm>
            <a:off x="8043863" y="0"/>
            <a:ext cx="4148137" cy="6754813"/>
          </a:xfrm>
        </p:spPr>
        <p:txBody>
          <a:bodyPr/>
          <a:lstStyle>
            <a:lvl1pPr>
              <a:defRPr>
                <a:solidFill>
                  <a:schemeClr val="accent6">
                    <a:lumMod val="75000"/>
                  </a:schemeClr>
                </a:solidFill>
                <a:latin typeface="+mn-lt"/>
              </a:defRPr>
            </a:lvl1pPr>
          </a:lstStyle>
          <a:p>
            <a:r>
              <a:rPr lang="en-US"/>
              <a:t>Click icon to add picture</a:t>
            </a:r>
            <a:endParaRPr lang="en-US" dirty="0"/>
          </a:p>
        </p:txBody>
      </p:sp>
    </p:spTree>
    <p:extLst>
      <p:ext uri="{BB962C8B-B14F-4D97-AF65-F5344CB8AC3E}">
        <p14:creationId xmlns:p14="http://schemas.microsoft.com/office/powerpoint/2010/main" val="722631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lnSpc>
                <a:spcPct val="102000"/>
              </a:lnSpc>
              <a:spcBef>
                <a:spcPts val="0"/>
              </a:spcBef>
              <a:buClr>
                <a:srgbClr val="2185C5"/>
              </a:buClr>
              <a:buSzPct val="100000"/>
              <a:defRPr sz="4800">
                <a:solidFill>
                  <a:schemeClr val="accent1"/>
                </a:solidFill>
                <a:latin typeface="+mn-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grpSp>
    </p:spTree>
    <p:extLst>
      <p:ext uri="{BB962C8B-B14F-4D97-AF65-F5344CB8AC3E}">
        <p14:creationId xmlns:p14="http://schemas.microsoft.com/office/powerpoint/2010/main" val="157749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4365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grpSp>
    </p:spTree>
    <p:extLst>
      <p:ext uri="{BB962C8B-B14F-4D97-AF65-F5344CB8AC3E}">
        <p14:creationId xmlns:p14="http://schemas.microsoft.com/office/powerpoint/2010/main" val="4210215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Shape 52"/>
        <p:cNvGrpSpPr/>
        <p:nvPr/>
      </p:nvGrpSpPr>
      <p:grpSpPr>
        <a:xfrm>
          <a:off x="0" y="0"/>
          <a:ext cx="0" cy="0"/>
          <a:chOff x="0" y="0"/>
          <a:chExt cx="0" cy="0"/>
        </a:xfrm>
      </p:grpSpPr>
      <p:sp>
        <p:nvSpPr>
          <p:cNvPr id="3"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latin typeface="+mn-lt"/>
              </a:defRPr>
            </a:lvl1pPr>
          </a:lstStyle>
          <a:p>
            <a:r>
              <a:rPr lang="en-US"/>
              <a:t>Click to edit Master title style</a:t>
            </a:r>
            <a:endParaRPr lang="en-US" dirty="0"/>
          </a:p>
        </p:txBody>
      </p:sp>
      <p:sp>
        <p:nvSpPr>
          <p:cNvPr id="4"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solidFill>
                  <a:srgbClr val="474747"/>
                </a:solidFill>
                <a:latin typeface="+mn-lt"/>
              </a:defRPr>
            </a:lvl1pPr>
          </a:lstStyle>
          <a:p>
            <a:pPr lvl="0"/>
            <a:r>
              <a:rPr lang="en-US"/>
              <a:t>Edit Master text styles</a:t>
            </a:r>
          </a:p>
        </p:txBody>
      </p:sp>
    </p:spTree>
    <p:extLst>
      <p:ext uri="{BB962C8B-B14F-4D97-AF65-F5344CB8AC3E}">
        <p14:creationId xmlns:p14="http://schemas.microsoft.com/office/powerpoint/2010/main" val="300157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8DF2-9010-4F40-94D9-00A53370C7BE}"/>
              </a:ext>
            </a:extLst>
          </p:cNvPr>
          <p:cNvSpPr>
            <a:spLocks noGrp="1"/>
          </p:cNvSpPr>
          <p:nvPr>
            <p:ph type="title"/>
          </p:nvPr>
        </p:nvSpPr>
        <p:spPr>
          <a:xfrm>
            <a:off x="838200" y="401588"/>
            <a:ext cx="10515600" cy="1615763"/>
          </a:xfrm>
        </p:spPr>
        <p:txBody>
          <a:bodyPr/>
          <a:lstStyle/>
          <a:p>
            <a:r>
              <a:rPr lang="en-US"/>
              <a:t>Click to edit Master title style</a:t>
            </a:r>
            <a:endParaRPr lang="en-CA" dirty="0"/>
          </a:p>
        </p:txBody>
      </p:sp>
      <p:sp>
        <p:nvSpPr>
          <p:cNvPr id="4" name="Text Placeholder 3">
            <a:extLst>
              <a:ext uri="{FF2B5EF4-FFF2-40B4-BE49-F238E27FC236}">
                <a16:creationId xmlns:a16="http://schemas.microsoft.com/office/drawing/2014/main" id="{B32798E8-E3DF-4E7B-BE46-D0300AC598B4}"/>
              </a:ext>
            </a:extLst>
          </p:cNvPr>
          <p:cNvSpPr>
            <a:spLocks noGrp="1"/>
          </p:cNvSpPr>
          <p:nvPr>
            <p:ph type="body" sz="quarter" idx="10"/>
          </p:nvPr>
        </p:nvSpPr>
        <p:spPr>
          <a:xfrm>
            <a:off x="838200" y="2120250"/>
            <a:ext cx="10515600" cy="4531952"/>
          </a:xfrm>
        </p:spPr>
        <p:txBody>
          <a:bodyPr/>
          <a:lstStyle>
            <a:lvl1pPr marL="0" indent="0">
              <a:lnSpc>
                <a:spcPct val="110000"/>
              </a:lnSpc>
              <a:spcAft>
                <a:spcPts val="600"/>
              </a:spcAft>
              <a:buNone/>
              <a:defRPr sz="3200" baseline="0">
                <a:solidFill>
                  <a:schemeClr val="accent6">
                    <a:lumMod val="75000"/>
                  </a:schemeClr>
                </a:solidFill>
              </a:defRPr>
            </a:lvl1pPr>
            <a:lvl2pPr>
              <a:lnSpc>
                <a:spcPct val="110000"/>
              </a:lnSpc>
              <a:spcAft>
                <a:spcPts val="600"/>
              </a:spcAft>
              <a:defRPr>
                <a:solidFill>
                  <a:schemeClr val="accent6">
                    <a:lumMod val="75000"/>
                  </a:schemeClr>
                </a:solidFill>
              </a:defRPr>
            </a:lvl2pPr>
            <a:lvl3pPr>
              <a:lnSpc>
                <a:spcPct val="110000"/>
              </a:lnSpc>
              <a:spcAft>
                <a:spcPts val="600"/>
              </a:spcAft>
              <a:defRPr>
                <a:solidFill>
                  <a:schemeClr val="accent6">
                    <a:lumMod val="75000"/>
                  </a:schemeClr>
                </a:solidFill>
              </a:defRPr>
            </a:lvl3pPr>
            <a:lvl4pPr>
              <a:lnSpc>
                <a:spcPct val="110000"/>
              </a:lnSpc>
              <a:spcAft>
                <a:spcPts val="600"/>
              </a:spcAft>
              <a:defRPr>
                <a:solidFill>
                  <a:schemeClr val="accent6">
                    <a:lumMod val="75000"/>
                  </a:schemeClr>
                </a:solidFill>
              </a:defRPr>
            </a:lvl4pPr>
            <a:lvl5pPr>
              <a:lnSpc>
                <a:spcPct val="110000"/>
              </a:lnSpc>
              <a:spcAft>
                <a:spcPts val="600"/>
              </a:spcAft>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Shape 31">
            <a:extLst>
              <a:ext uri="{FF2B5EF4-FFF2-40B4-BE49-F238E27FC236}">
                <a16:creationId xmlns:a16="http://schemas.microsoft.com/office/drawing/2014/main" id="{537719BA-C5F4-4DF3-8712-5BDA9D955539}"/>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3" name="Shape 32">
            <a:extLst>
              <a:ext uri="{FF2B5EF4-FFF2-40B4-BE49-F238E27FC236}">
                <a16:creationId xmlns:a16="http://schemas.microsoft.com/office/drawing/2014/main" id="{2007D4C1-684F-45EF-BB9C-0E3337F30AB7}"/>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4" name="Shape 34">
            <a:extLst>
              <a:ext uri="{FF2B5EF4-FFF2-40B4-BE49-F238E27FC236}">
                <a16:creationId xmlns:a16="http://schemas.microsoft.com/office/drawing/2014/main" id="{A5A6D880-2DCD-4F79-925F-BBD022580A0F}"/>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707156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8DF2-9010-4F40-94D9-00A53370C7BE}"/>
              </a:ext>
            </a:extLst>
          </p:cNvPr>
          <p:cNvSpPr>
            <a:spLocks noGrp="1"/>
          </p:cNvSpPr>
          <p:nvPr>
            <p:ph type="title"/>
          </p:nvPr>
        </p:nvSpPr>
        <p:spPr>
          <a:xfrm>
            <a:off x="838200" y="401588"/>
            <a:ext cx="10515600" cy="1615763"/>
          </a:xfrm>
        </p:spPr>
        <p:txBody>
          <a:bodyPr/>
          <a:lstStyle/>
          <a:p>
            <a:r>
              <a:rPr lang="en-US"/>
              <a:t>Click to edit Master title style</a:t>
            </a:r>
            <a:endParaRPr lang="en-CA" dirty="0"/>
          </a:p>
        </p:txBody>
      </p:sp>
      <p:sp>
        <p:nvSpPr>
          <p:cNvPr id="4" name="Text Placeholder 3">
            <a:extLst>
              <a:ext uri="{FF2B5EF4-FFF2-40B4-BE49-F238E27FC236}">
                <a16:creationId xmlns:a16="http://schemas.microsoft.com/office/drawing/2014/main" id="{B32798E8-E3DF-4E7B-BE46-D0300AC598B4}"/>
              </a:ext>
            </a:extLst>
          </p:cNvPr>
          <p:cNvSpPr>
            <a:spLocks noGrp="1"/>
          </p:cNvSpPr>
          <p:nvPr>
            <p:ph type="body" sz="quarter" idx="10"/>
          </p:nvPr>
        </p:nvSpPr>
        <p:spPr>
          <a:xfrm>
            <a:off x="838200" y="2120250"/>
            <a:ext cx="10515599" cy="3975750"/>
          </a:xfrm>
        </p:spPr>
        <p:txBody>
          <a:bodyPr/>
          <a:lstStyle>
            <a:lvl1pPr marL="0" indent="0">
              <a:lnSpc>
                <a:spcPct val="110000"/>
              </a:lnSpc>
              <a:spcAft>
                <a:spcPts val="600"/>
              </a:spcAft>
              <a:buNone/>
              <a:defRPr sz="3200" baseline="0">
                <a:solidFill>
                  <a:schemeClr val="accent6">
                    <a:lumMod val="75000"/>
                  </a:schemeClr>
                </a:solidFill>
              </a:defRPr>
            </a:lvl1pPr>
            <a:lvl2pPr>
              <a:lnSpc>
                <a:spcPct val="110000"/>
              </a:lnSpc>
              <a:spcAft>
                <a:spcPts val="600"/>
              </a:spcAft>
              <a:defRPr>
                <a:solidFill>
                  <a:schemeClr val="accent6">
                    <a:lumMod val="75000"/>
                  </a:schemeClr>
                </a:solidFill>
              </a:defRPr>
            </a:lvl2pPr>
            <a:lvl3pPr>
              <a:lnSpc>
                <a:spcPct val="110000"/>
              </a:lnSpc>
              <a:spcAft>
                <a:spcPts val="600"/>
              </a:spcAft>
              <a:defRPr>
                <a:solidFill>
                  <a:schemeClr val="accent6">
                    <a:lumMod val="75000"/>
                  </a:schemeClr>
                </a:solidFill>
              </a:defRPr>
            </a:lvl3pPr>
            <a:lvl4pPr>
              <a:lnSpc>
                <a:spcPct val="110000"/>
              </a:lnSpc>
              <a:spcAft>
                <a:spcPts val="600"/>
              </a:spcAft>
              <a:defRPr>
                <a:solidFill>
                  <a:schemeClr val="accent6">
                    <a:lumMod val="75000"/>
                  </a:schemeClr>
                </a:solidFill>
              </a:defRPr>
            </a:lvl4pPr>
            <a:lvl5pPr>
              <a:lnSpc>
                <a:spcPct val="110000"/>
              </a:lnSpc>
              <a:spcAft>
                <a:spcPts val="600"/>
              </a:spcAft>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Shape 31">
            <a:extLst>
              <a:ext uri="{FF2B5EF4-FFF2-40B4-BE49-F238E27FC236}">
                <a16:creationId xmlns:a16="http://schemas.microsoft.com/office/drawing/2014/main" id="{537719BA-C5F4-4DF3-8712-5BDA9D955539}"/>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3" name="Shape 32">
            <a:extLst>
              <a:ext uri="{FF2B5EF4-FFF2-40B4-BE49-F238E27FC236}">
                <a16:creationId xmlns:a16="http://schemas.microsoft.com/office/drawing/2014/main" id="{2007D4C1-684F-45EF-BB9C-0E3337F30AB7}"/>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4" name="Shape 34">
            <a:extLst>
              <a:ext uri="{FF2B5EF4-FFF2-40B4-BE49-F238E27FC236}">
                <a16:creationId xmlns:a16="http://schemas.microsoft.com/office/drawing/2014/main" id="{A5A6D880-2DCD-4F79-925F-BBD022580A0F}"/>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pic>
        <p:nvPicPr>
          <p:cNvPr id="7" name="Picture 6">
            <a:extLst>
              <a:ext uri="{FF2B5EF4-FFF2-40B4-BE49-F238E27FC236}">
                <a16:creationId xmlns:a16="http://schemas.microsoft.com/office/drawing/2014/main" id="{D39C69F7-9C03-42A1-9333-94DB2C26E5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6723" y="6220869"/>
            <a:ext cx="1672031" cy="420237"/>
          </a:xfrm>
          <a:prstGeom prst="rect">
            <a:avLst/>
          </a:prstGeom>
        </p:spPr>
      </p:pic>
    </p:spTree>
    <p:extLst>
      <p:ext uri="{BB962C8B-B14F-4D97-AF65-F5344CB8AC3E}">
        <p14:creationId xmlns:p14="http://schemas.microsoft.com/office/powerpoint/2010/main" val="275487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8DF2-9010-4F40-94D9-00A53370C7BE}"/>
              </a:ext>
            </a:extLst>
          </p:cNvPr>
          <p:cNvSpPr>
            <a:spLocks noGrp="1"/>
          </p:cNvSpPr>
          <p:nvPr>
            <p:ph type="title"/>
          </p:nvPr>
        </p:nvSpPr>
        <p:spPr>
          <a:xfrm>
            <a:off x="838200" y="401588"/>
            <a:ext cx="10515600" cy="837447"/>
          </a:xfrm>
        </p:spPr>
        <p:txBody>
          <a:bodyPr/>
          <a:lstStyle/>
          <a:p>
            <a:r>
              <a:rPr lang="en-US"/>
              <a:t>Click to edit Master title style</a:t>
            </a:r>
            <a:endParaRPr lang="en-CA"/>
          </a:p>
        </p:txBody>
      </p:sp>
      <p:sp>
        <p:nvSpPr>
          <p:cNvPr id="4" name="Text Placeholder 3">
            <a:extLst>
              <a:ext uri="{FF2B5EF4-FFF2-40B4-BE49-F238E27FC236}">
                <a16:creationId xmlns:a16="http://schemas.microsoft.com/office/drawing/2014/main" id="{B32798E8-E3DF-4E7B-BE46-D0300AC598B4}"/>
              </a:ext>
            </a:extLst>
          </p:cNvPr>
          <p:cNvSpPr>
            <a:spLocks noGrp="1"/>
          </p:cNvSpPr>
          <p:nvPr>
            <p:ph type="body" sz="quarter" idx="10"/>
          </p:nvPr>
        </p:nvSpPr>
        <p:spPr>
          <a:xfrm>
            <a:off x="838200" y="2120250"/>
            <a:ext cx="10515600" cy="4531952"/>
          </a:xfrm>
        </p:spPr>
        <p:txBody>
          <a:bodyPr/>
          <a:lstStyle>
            <a:lvl1pPr marL="0" indent="0">
              <a:lnSpc>
                <a:spcPct val="110000"/>
              </a:lnSpc>
              <a:spcAft>
                <a:spcPts val="600"/>
              </a:spcAft>
              <a:buNone/>
              <a:defRPr sz="3200" baseline="0">
                <a:solidFill>
                  <a:schemeClr val="accent6">
                    <a:lumMod val="75000"/>
                  </a:schemeClr>
                </a:solidFill>
              </a:defRPr>
            </a:lvl1pPr>
            <a:lvl2pPr>
              <a:lnSpc>
                <a:spcPct val="110000"/>
              </a:lnSpc>
              <a:spcAft>
                <a:spcPts val="600"/>
              </a:spcAft>
              <a:defRPr>
                <a:solidFill>
                  <a:schemeClr val="accent6">
                    <a:lumMod val="75000"/>
                  </a:schemeClr>
                </a:solidFill>
              </a:defRPr>
            </a:lvl2pPr>
            <a:lvl3pPr>
              <a:lnSpc>
                <a:spcPct val="110000"/>
              </a:lnSpc>
              <a:spcAft>
                <a:spcPts val="600"/>
              </a:spcAft>
              <a:defRPr>
                <a:solidFill>
                  <a:schemeClr val="accent6">
                    <a:lumMod val="75000"/>
                  </a:schemeClr>
                </a:solidFill>
              </a:defRPr>
            </a:lvl3pPr>
            <a:lvl4pPr>
              <a:lnSpc>
                <a:spcPct val="110000"/>
              </a:lnSpc>
              <a:spcAft>
                <a:spcPts val="600"/>
              </a:spcAft>
              <a:defRPr>
                <a:solidFill>
                  <a:schemeClr val="accent6">
                    <a:lumMod val="75000"/>
                  </a:schemeClr>
                </a:solidFill>
              </a:defRPr>
            </a:lvl4pPr>
            <a:lvl5pPr>
              <a:lnSpc>
                <a:spcPct val="110000"/>
              </a:lnSpc>
              <a:spcAft>
                <a:spcPts val="600"/>
              </a:spcAft>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ext Placeholder 5">
            <a:extLst>
              <a:ext uri="{FF2B5EF4-FFF2-40B4-BE49-F238E27FC236}">
                <a16:creationId xmlns:a16="http://schemas.microsoft.com/office/drawing/2014/main" id="{3BC7EACF-3A1B-4AC8-A280-9CAAD95DAC00}"/>
              </a:ext>
            </a:extLst>
          </p:cNvPr>
          <p:cNvSpPr>
            <a:spLocks noGrp="1"/>
          </p:cNvSpPr>
          <p:nvPr>
            <p:ph type="body" sz="quarter" idx="11" hasCustomPrompt="1"/>
          </p:nvPr>
        </p:nvSpPr>
        <p:spPr>
          <a:xfrm>
            <a:off x="838200" y="1348407"/>
            <a:ext cx="10515600" cy="597624"/>
          </a:xfrm>
        </p:spPr>
        <p:txBody>
          <a:bodyPr/>
          <a:lstStyle>
            <a:lvl1pPr marL="0" indent="0">
              <a:buNone/>
              <a:defRPr sz="4000"/>
            </a:lvl1pPr>
            <a:lvl2pPr>
              <a:defRPr/>
            </a:lvl2pPr>
          </a:lstStyle>
          <a:p>
            <a:pPr lvl="0"/>
            <a:r>
              <a:rPr lang="en-CA" dirty="0"/>
              <a:t>Subtitle</a:t>
            </a:r>
          </a:p>
        </p:txBody>
      </p:sp>
      <p:sp>
        <p:nvSpPr>
          <p:cNvPr id="12" name="Shape 31">
            <a:extLst>
              <a:ext uri="{FF2B5EF4-FFF2-40B4-BE49-F238E27FC236}">
                <a16:creationId xmlns:a16="http://schemas.microsoft.com/office/drawing/2014/main" id="{537719BA-C5F4-4DF3-8712-5BDA9D955539}"/>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3" name="Shape 32">
            <a:extLst>
              <a:ext uri="{FF2B5EF4-FFF2-40B4-BE49-F238E27FC236}">
                <a16:creationId xmlns:a16="http://schemas.microsoft.com/office/drawing/2014/main" id="{2007D4C1-684F-45EF-BB9C-0E3337F30AB7}"/>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4" name="Shape 34">
            <a:extLst>
              <a:ext uri="{FF2B5EF4-FFF2-40B4-BE49-F238E27FC236}">
                <a16:creationId xmlns:a16="http://schemas.microsoft.com/office/drawing/2014/main" id="{A5A6D880-2DCD-4F79-925F-BBD022580A0F}"/>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242965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8DF2-9010-4F40-94D9-00A53370C7BE}"/>
              </a:ext>
            </a:extLst>
          </p:cNvPr>
          <p:cNvSpPr>
            <a:spLocks noGrp="1"/>
          </p:cNvSpPr>
          <p:nvPr>
            <p:ph type="title"/>
          </p:nvPr>
        </p:nvSpPr>
        <p:spPr>
          <a:xfrm>
            <a:off x="838200" y="401588"/>
            <a:ext cx="10515600" cy="837447"/>
          </a:xfrm>
        </p:spPr>
        <p:txBody>
          <a:bodyPr/>
          <a:lstStyle/>
          <a:p>
            <a:r>
              <a:rPr lang="en-US"/>
              <a:t>Click to edit Master title style</a:t>
            </a:r>
            <a:endParaRPr lang="en-CA"/>
          </a:p>
        </p:txBody>
      </p:sp>
      <p:sp>
        <p:nvSpPr>
          <p:cNvPr id="4" name="Text Placeholder 3">
            <a:extLst>
              <a:ext uri="{FF2B5EF4-FFF2-40B4-BE49-F238E27FC236}">
                <a16:creationId xmlns:a16="http://schemas.microsoft.com/office/drawing/2014/main" id="{B32798E8-E3DF-4E7B-BE46-D0300AC598B4}"/>
              </a:ext>
            </a:extLst>
          </p:cNvPr>
          <p:cNvSpPr>
            <a:spLocks noGrp="1"/>
          </p:cNvSpPr>
          <p:nvPr>
            <p:ph type="body" sz="quarter" idx="10"/>
          </p:nvPr>
        </p:nvSpPr>
        <p:spPr>
          <a:xfrm>
            <a:off x="838200" y="2120250"/>
            <a:ext cx="10515600" cy="3857763"/>
          </a:xfrm>
        </p:spPr>
        <p:txBody>
          <a:bodyPr/>
          <a:lstStyle>
            <a:lvl1pPr marL="0" indent="0">
              <a:lnSpc>
                <a:spcPct val="110000"/>
              </a:lnSpc>
              <a:spcAft>
                <a:spcPts val="600"/>
              </a:spcAft>
              <a:buNone/>
              <a:defRPr sz="3200" baseline="0">
                <a:solidFill>
                  <a:schemeClr val="accent6">
                    <a:lumMod val="75000"/>
                  </a:schemeClr>
                </a:solidFill>
              </a:defRPr>
            </a:lvl1pPr>
            <a:lvl2pPr>
              <a:lnSpc>
                <a:spcPct val="110000"/>
              </a:lnSpc>
              <a:spcAft>
                <a:spcPts val="600"/>
              </a:spcAft>
              <a:defRPr>
                <a:solidFill>
                  <a:schemeClr val="accent6">
                    <a:lumMod val="75000"/>
                  </a:schemeClr>
                </a:solidFill>
              </a:defRPr>
            </a:lvl2pPr>
            <a:lvl3pPr>
              <a:lnSpc>
                <a:spcPct val="110000"/>
              </a:lnSpc>
              <a:spcAft>
                <a:spcPts val="600"/>
              </a:spcAft>
              <a:defRPr>
                <a:solidFill>
                  <a:schemeClr val="accent6">
                    <a:lumMod val="75000"/>
                  </a:schemeClr>
                </a:solidFill>
              </a:defRPr>
            </a:lvl3pPr>
            <a:lvl4pPr>
              <a:lnSpc>
                <a:spcPct val="110000"/>
              </a:lnSpc>
              <a:spcAft>
                <a:spcPts val="600"/>
              </a:spcAft>
              <a:defRPr>
                <a:solidFill>
                  <a:schemeClr val="accent6">
                    <a:lumMod val="75000"/>
                  </a:schemeClr>
                </a:solidFill>
              </a:defRPr>
            </a:lvl4pPr>
            <a:lvl5pPr>
              <a:lnSpc>
                <a:spcPct val="110000"/>
              </a:lnSpc>
              <a:spcAft>
                <a:spcPts val="600"/>
              </a:spcAft>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ext Placeholder 5">
            <a:extLst>
              <a:ext uri="{FF2B5EF4-FFF2-40B4-BE49-F238E27FC236}">
                <a16:creationId xmlns:a16="http://schemas.microsoft.com/office/drawing/2014/main" id="{3BC7EACF-3A1B-4AC8-A280-9CAAD95DAC00}"/>
              </a:ext>
            </a:extLst>
          </p:cNvPr>
          <p:cNvSpPr>
            <a:spLocks noGrp="1"/>
          </p:cNvSpPr>
          <p:nvPr>
            <p:ph type="body" sz="quarter" idx="11" hasCustomPrompt="1"/>
          </p:nvPr>
        </p:nvSpPr>
        <p:spPr>
          <a:xfrm>
            <a:off x="838200" y="1348407"/>
            <a:ext cx="10515600" cy="597624"/>
          </a:xfrm>
        </p:spPr>
        <p:txBody>
          <a:bodyPr/>
          <a:lstStyle>
            <a:lvl1pPr marL="0" indent="0">
              <a:buNone/>
              <a:defRPr sz="4000"/>
            </a:lvl1pPr>
            <a:lvl2pPr>
              <a:defRPr/>
            </a:lvl2pPr>
          </a:lstStyle>
          <a:p>
            <a:pPr lvl="0"/>
            <a:r>
              <a:rPr lang="en-CA" dirty="0"/>
              <a:t>Subtitle</a:t>
            </a:r>
          </a:p>
        </p:txBody>
      </p:sp>
      <p:sp>
        <p:nvSpPr>
          <p:cNvPr id="12" name="Shape 31">
            <a:extLst>
              <a:ext uri="{FF2B5EF4-FFF2-40B4-BE49-F238E27FC236}">
                <a16:creationId xmlns:a16="http://schemas.microsoft.com/office/drawing/2014/main" id="{537719BA-C5F4-4DF3-8712-5BDA9D955539}"/>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3" name="Shape 32">
            <a:extLst>
              <a:ext uri="{FF2B5EF4-FFF2-40B4-BE49-F238E27FC236}">
                <a16:creationId xmlns:a16="http://schemas.microsoft.com/office/drawing/2014/main" id="{2007D4C1-684F-45EF-BB9C-0E3337F30AB7}"/>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4" name="Shape 34">
            <a:extLst>
              <a:ext uri="{FF2B5EF4-FFF2-40B4-BE49-F238E27FC236}">
                <a16:creationId xmlns:a16="http://schemas.microsoft.com/office/drawing/2014/main" id="{A5A6D880-2DCD-4F79-925F-BBD022580A0F}"/>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pic>
        <p:nvPicPr>
          <p:cNvPr id="9" name="Picture 8">
            <a:extLst>
              <a:ext uri="{FF2B5EF4-FFF2-40B4-BE49-F238E27FC236}">
                <a16:creationId xmlns:a16="http://schemas.microsoft.com/office/drawing/2014/main" id="{5A03CD75-140B-4453-A5B5-4AA1382CC6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6723" y="6220869"/>
            <a:ext cx="1672031" cy="420237"/>
          </a:xfrm>
          <a:prstGeom prst="rect">
            <a:avLst/>
          </a:prstGeom>
        </p:spPr>
      </p:pic>
    </p:spTree>
    <p:extLst>
      <p:ext uri="{BB962C8B-B14F-4D97-AF65-F5344CB8AC3E}">
        <p14:creationId xmlns:p14="http://schemas.microsoft.com/office/powerpoint/2010/main" val="327882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8DF2-9010-4F40-94D9-00A53370C7BE}"/>
              </a:ext>
            </a:extLst>
          </p:cNvPr>
          <p:cNvSpPr>
            <a:spLocks noGrp="1"/>
          </p:cNvSpPr>
          <p:nvPr>
            <p:ph type="title"/>
          </p:nvPr>
        </p:nvSpPr>
        <p:spPr>
          <a:xfrm>
            <a:off x="838200" y="401588"/>
            <a:ext cx="10515600" cy="1567889"/>
          </a:xfrm>
        </p:spPr>
        <p:txBody>
          <a:bodyPr/>
          <a:lstStyle/>
          <a:p>
            <a:r>
              <a:rPr lang="en-US"/>
              <a:t>Click to edit Master title style</a:t>
            </a:r>
            <a:endParaRPr lang="en-CA" dirty="0"/>
          </a:p>
        </p:txBody>
      </p:sp>
      <p:sp>
        <p:nvSpPr>
          <p:cNvPr id="4" name="Text Placeholder 3">
            <a:extLst>
              <a:ext uri="{FF2B5EF4-FFF2-40B4-BE49-F238E27FC236}">
                <a16:creationId xmlns:a16="http://schemas.microsoft.com/office/drawing/2014/main" id="{B32798E8-E3DF-4E7B-BE46-D0300AC598B4}"/>
              </a:ext>
            </a:extLst>
          </p:cNvPr>
          <p:cNvSpPr>
            <a:spLocks noGrp="1"/>
          </p:cNvSpPr>
          <p:nvPr>
            <p:ph type="body" sz="quarter" idx="10"/>
          </p:nvPr>
        </p:nvSpPr>
        <p:spPr>
          <a:xfrm>
            <a:off x="838201" y="2158075"/>
            <a:ext cx="4942114" cy="4494129"/>
          </a:xfrm>
        </p:spPr>
        <p:txBody>
          <a:bodyPr/>
          <a:lstStyle>
            <a:lvl1pPr>
              <a:lnSpc>
                <a:spcPct val="110000"/>
              </a:lnSpc>
              <a:spcAft>
                <a:spcPts val="600"/>
              </a:spcAft>
              <a:defRPr sz="3200">
                <a:solidFill>
                  <a:schemeClr val="accent6">
                    <a:lumMod val="75000"/>
                  </a:schemeClr>
                </a:solidFill>
              </a:defRPr>
            </a:lvl1pPr>
            <a:lvl2pPr>
              <a:lnSpc>
                <a:spcPct val="110000"/>
              </a:lnSpc>
              <a:spcAft>
                <a:spcPts val="600"/>
              </a:spcAft>
              <a:defRPr>
                <a:solidFill>
                  <a:schemeClr val="accent6">
                    <a:lumMod val="75000"/>
                  </a:schemeClr>
                </a:solidFill>
              </a:defRPr>
            </a:lvl2pPr>
            <a:lvl3pPr>
              <a:lnSpc>
                <a:spcPct val="110000"/>
              </a:lnSpc>
              <a:spcAft>
                <a:spcPts val="600"/>
              </a:spcAft>
              <a:defRPr>
                <a:solidFill>
                  <a:schemeClr val="accent6">
                    <a:lumMod val="75000"/>
                  </a:schemeClr>
                </a:solidFill>
              </a:defRPr>
            </a:lvl3pPr>
            <a:lvl4pPr>
              <a:lnSpc>
                <a:spcPct val="110000"/>
              </a:lnSpc>
              <a:spcAft>
                <a:spcPts val="600"/>
              </a:spcAft>
              <a:defRPr>
                <a:solidFill>
                  <a:schemeClr val="accent6">
                    <a:lumMod val="75000"/>
                  </a:schemeClr>
                </a:solidFill>
              </a:defRPr>
            </a:lvl4pPr>
            <a:lvl5pPr>
              <a:lnSpc>
                <a:spcPct val="110000"/>
              </a:lnSpc>
              <a:spcAft>
                <a:spcPts val="600"/>
              </a:spcAft>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Content Placeholder 4">
            <a:extLst>
              <a:ext uri="{FF2B5EF4-FFF2-40B4-BE49-F238E27FC236}">
                <a16:creationId xmlns:a16="http://schemas.microsoft.com/office/drawing/2014/main" id="{A9915A7D-084E-4359-A328-241A3D571CA8}"/>
              </a:ext>
            </a:extLst>
          </p:cNvPr>
          <p:cNvSpPr>
            <a:spLocks noGrp="1"/>
          </p:cNvSpPr>
          <p:nvPr>
            <p:ph sz="quarter" idx="11"/>
          </p:nvPr>
        </p:nvSpPr>
        <p:spPr>
          <a:xfrm>
            <a:off x="6096001" y="2157621"/>
            <a:ext cx="5257799" cy="4494129"/>
          </a:xfrm>
        </p:spPr>
        <p:txBody>
          <a:bodyPr/>
          <a:lstStyle>
            <a:lvl1pPr>
              <a:lnSpc>
                <a:spcPct val="110000"/>
              </a:lnSpc>
              <a:spcAft>
                <a:spcPts val="600"/>
              </a:spcAft>
              <a:defRPr sz="3200">
                <a:solidFill>
                  <a:schemeClr val="accent6">
                    <a:lumMod val="75000"/>
                  </a:schemeClr>
                </a:solidFill>
              </a:defRPr>
            </a:lvl1pPr>
            <a:lvl2pPr>
              <a:lnSpc>
                <a:spcPct val="110000"/>
              </a:lnSpc>
              <a:spcAft>
                <a:spcPts val="600"/>
              </a:spcAft>
              <a:defRPr>
                <a:solidFill>
                  <a:schemeClr val="accent6">
                    <a:lumMod val="75000"/>
                  </a:schemeClr>
                </a:solidFill>
              </a:defRPr>
            </a:lvl2pPr>
            <a:lvl3pPr>
              <a:lnSpc>
                <a:spcPct val="110000"/>
              </a:lnSpc>
              <a:spcAft>
                <a:spcPts val="600"/>
              </a:spcAft>
              <a:defRPr>
                <a:solidFill>
                  <a:schemeClr val="accent6">
                    <a:lumMod val="75000"/>
                  </a:schemeClr>
                </a:solidFill>
              </a:defRPr>
            </a:lvl3pPr>
            <a:lvl4pPr>
              <a:lnSpc>
                <a:spcPct val="110000"/>
              </a:lnSpc>
              <a:spcAft>
                <a:spcPts val="600"/>
              </a:spcAft>
              <a:defRPr>
                <a:solidFill>
                  <a:schemeClr val="accent6">
                    <a:lumMod val="75000"/>
                  </a:schemeClr>
                </a:solidFill>
              </a:defRPr>
            </a:lvl4pPr>
            <a:lvl5pPr>
              <a:lnSpc>
                <a:spcPct val="110000"/>
              </a:lnSpc>
              <a:spcAft>
                <a:spcPts val="600"/>
              </a:spcAft>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3" name="Shape 31">
            <a:extLst>
              <a:ext uri="{FF2B5EF4-FFF2-40B4-BE49-F238E27FC236}">
                <a16:creationId xmlns:a16="http://schemas.microsoft.com/office/drawing/2014/main" id="{C34391C4-A1F8-4B7E-97AF-35B5BC8F200F}"/>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4" name="Shape 32">
            <a:extLst>
              <a:ext uri="{FF2B5EF4-FFF2-40B4-BE49-F238E27FC236}">
                <a16:creationId xmlns:a16="http://schemas.microsoft.com/office/drawing/2014/main" id="{2C42FCCD-9E6E-4DB6-BF40-8D0AAC0154D7}"/>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5" name="Shape 34">
            <a:extLst>
              <a:ext uri="{FF2B5EF4-FFF2-40B4-BE49-F238E27FC236}">
                <a16:creationId xmlns:a16="http://schemas.microsoft.com/office/drawing/2014/main" id="{444B39C8-0F36-4F46-B481-63789C016B16}"/>
              </a:ext>
            </a:extLst>
          </p:cNvPr>
          <p:cNvSpPr/>
          <p:nvPr userDrawn="1"/>
        </p:nvSpPr>
        <p:spPr>
          <a:xfrm>
            <a:off x="0" y="6755102"/>
            <a:ext cx="9808412" cy="94072"/>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74596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8DF2-9010-4F40-94D9-00A53370C7BE}"/>
              </a:ext>
            </a:extLst>
          </p:cNvPr>
          <p:cNvSpPr>
            <a:spLocks noGrp="1"/>
          </p:cNvSpPr>
          <p:nvPr>
            <p:ph type="title"/>
          </p:nvPr>
        </p:nvSpPr>
        <p:spPr>
          <a:xfrm>
            <a:off x="838200" y="401588"/>
            <a:ext cx="10515600" cy="1567889"/>
          </a:xfrm>
        </p:spPr>
        <p:txBody>
          <a:bodyPr/>
          <a:lstStyle/>
          <a:p>
            <a:r>
              <a:rPr lang="en-US"/>
              <a:t>Click to edit Master title style</a:t>
            </a:r>
            <a:endParaRPr lang="en-CA" dirty="0"/>
          </a:p>
        </p:txBody>
      </p:sp>
      <p:sp>
        <p:nvSpPr>
          <p:cNvPr id="4" name="Text Placeholder 3">
            <a:extLst>
              <a:ext uri="{FF2B5EF4-FFF2-40B4-BE49-F238E27FC236}">
                <a16:creationId xmlns:a16="http://schemas.microsoft.com/office/drawing/2014/main" id="{B32798E8-E3DF-4E7B-BE46-D0300AC598B4}"/>
              </a:ext>
            </a:extLst>
          </p:cNvPr>
          <p:cNvSpPr>
            <a:spLocks noGrp="1"/>
          </p:cNvSpPr>
          <p:nvPr>
            <p:ph type="body" sz="quarter" idx="10"/>
          </p:nvPr>
        </p:nvSpPr>
        <p:spPr>
          <a:xfrm>
            <a:off x="838201" y="2158075"/>
            <a:ext cx="4942114" cy="4494129"/>
          </a:xfrm>
        </p:spPr>
        <p:txBody>
          <a:bodyPr/>
          <a:lstStyle>
            <a:lvl1pPr>
              <a:lnSpc>
                <a:spcPct val="110000"/>
              </a:lnSpc>
              <a:spcAft>
                <a:spcPts val="600"/>
              </a:spcAft>
              <a:defRPr sz="3200">
                <a:solidFill>
                  <a:schemeClr val="accent6">
                    <a:lumMod val="75000"/>
                  </a:schemeClr>
                </a:solidFill>
              </a:defRPr>
            </a:lvl1pPr>
            <a:lvl2pPr>
              <a:lnSpc>
                <a:spcPct val="110000"/>
              </a:lnSpc>
              <a:spcAft>
                <a:spcPts val="600"/>
              </a:spcAft>
              <a:defRPr>
                <a:solidFill>
                  <a:schemeClr val="accent6">
                    <a:lumMod val="75000"/>
                  </a:schemeClr>
                </a:solidFill>
              </a:defRPr>
            </a:lvl2pPr>
            <a:lvl3pPr>
              <a:lnSpc>
                <a:spcPct val="110000"/>
              </a:lnSpc>
              <a:spcAft>
                <a:spcPts val="600"/>
              </a:spcAft>
              <a:defRPr>
                <a:solidFill>
                  <a:schemeClr val="accent6">
                    <a:lumMod val="75000"/>
                  </a:schemeClr>
                </a:solidFill>
              </a:defRPr>
            </a:lvl3pPr>
            <a:lvl4pPr>
              <a:lnSpc>
                <a:spcPct val="110000"/>
              </a:lnSpc>
              <a:spcAft>
                <a:spcPts val="600"/>
              </a:spcAft>
              <a:defRPr>
                <a:solidFill>
                  <a:schemeClr val="accent6">
                    <a:lumMod val="75000"/>
                  </a:schemeClr>
                </a:solidFill>
              </a:defRPr>
            </a:lvl4pPr>
            <a:lvl5pPr>
              <a:lnSpc>
                <a:spcPct val="110000"/>
              </a:lnSpc>
              <a:spcAft>
                <a:spcPts val="600"/>
              </a:spcAft>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Content Placeholder 4">
            <a:extLst>
              <a:ext uri="{FF2B5EF4-FFF2-40B4-BE49-F238E27FC236}">
                <a16:creationId xmlns:a16="http://schemas.microsoft.com/office/drawing/2014/main" id="{A9915A7D-084E-4359-A328-241A3D571CA8}"/>
              </a:ext>
            </a:extLst>
          </p:cNvPr>
          <p:cNvSpPr>
            <a:spLocks noGrp="1"/>
          </p:cNvSpPr>
          <p:nvPr>
            <p:ph sz="quarter" idx="11"/>
          </p:nvPr>
        </p:nvSpPr>
        <p:spPr>
          <a:xfrm>
            <a:off x="6096001" y="2157621"/>
            <a:ext cx="5257799" cy="3949253"/>
          </a:xfrm>
        </p:spPr>
        <p:txBody>
          <a:bodyPr/>
          <a:lstStyle>
            <a:lvl1pPr>
              <a:lnSpc>
                <a:spcPct val="110000"/>
              </a:lnSpc>
              <a:spcAft>
                <a:spcPts val="600"/>
              </a:spcAft>
              <a:defRPr sz="3200">
                <a:solidFill>
                  <a:schemeClr val="accent6">
                    <a:lumMod val="75000"/>
                  </a:schemeClr>
                </a:solidFill>
              </a:defRPr>
            </a:lvl1pPr>
            <a:lvl2pPr>
              <a:lnSpc>
                <a:spcPct val="110000"/>
              </a:lnSpc>
              <a:spcAft>
                <a:spcPts val="600"/>
              </a:spcAft>
              <a:defRPr>
                <a:solidFill>
                  <a:schemeClr val="accent6">
                    <a:lumMod val="75000"/>
                  </a:schemeClr>
                </a:solidFill>
              </a:defRPr>
            </a:lvl2pPr>
            <a:lvl3pPr>
              <a:lnSpc>
                <a:spcPct val="110000"/>
              </a:lnSpc>
              <a:spcAft>
                <a:spcPts val="600"/>
              </a:spcAft>
              <a:defRPr>
                <a:solidFill>
                  <a:schemeClr val="accent6">
                    <a:lumMod val="75000"/>
                  </a:schemeClr>
                </a:solidFill>
              </a:defRPr>
            </a:lvl3pPr>
            <a:lvl4pPr>
              <a:lnSpc>
                <a:spcPct val="110000"/>
              </a:lnSpc>
              <a:spcAft>
                <a:spcPts val="600"/>
              </a:spcAft>
              <a:defRPr>
                <a:solidFill>
                  <a:schemeClr val="accent6">
                    <a:lumMod val="75000"/>
                  </a:schemeClr>
                </a:solidFill>
              </a:defRPr>
            </a:lvl4pPr>
            <a:lvl5pPr>
              <a:lnSpc>
                <a:spcPct val="110000"/>
              </a:lnSpc>
              <a:spcAft>
                <a:spcPts val="600"/>
              </a:spcAft>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3" name="Shape 31">
            <a:extLst>
              <a:ext uri="{FF2B5EF4-FFF2-40B4-BE49-F238E27FC236}">
                <a16:creationId xmlns:a16="http://schemas.microsoft.com/office/drawing/2014/main" id="{C34391C4-A1F8-4B7E-97AF-35B5BC8F200F}"/>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4" name="Shape 32">
            <a:extLst>
              <a:ext uri="{FF2B5EF4-FFF2-40B4-BE49-F238E27FC236}">
                <a16:creationId xmlns:a16="http://schemas.microsoft.com/office/drawing/2014/main" id="{2C42FCCD-9E6E-4DB6-BF40-8D0AAC0154D7}"/>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5" name="Shape 34">
            <a:extLst>
              <a:ext uri="{FF2B5EF4-FFF2-40B4-BE49-F238E27FC236}">
                <a16:creationId xmlns:a16="http://schemas.microsoft.com/office/drawing/2014/main" id="{444B39C8-0F36-4F46-B481-63789C016B16}"/>
              </a:ext>
            </a:extLst>
          </p:cNvPr>
          <p:cNvSpPr/>
          <p:nvPr userDrawn="1"/>
        </p:nvSpPr>
        <p:spPr>
          <a:xfrm>
            <a:off x="0" y="6755102"/>
            <a:ext cx="9808412" cy="94072"/>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pic>
        <p:nvPicPr>
          <p:cNvPr id="8" name="Picture 7">
            <a:extLst>
              <a:ext uri="{FF2B5EF4-FFF2-40B4-BE49-F238E27FC236}">
                <a16:creationId xmlns:a16="http://schemas.microsoft.com/office/drawing/2014/main" id="{409A1AB0-D9F4-4A7F-BE91-80765DE393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6723" y="6220869"/>
            <a:ext cx="1672031" cy="420237"/>
          </a:xfrm>
          <a:prstGeom prst="rect">
            <a:avLst/>
          </a:prstGeom>
        </p:spPr>
      </p:pic>
    </p:spTree>
    <p:extLst>
      <p:ext uri="{BB962C8B-B14F-4D97-AF65-F5344CB8AC3E}">
        <p14:creationId xmlns:p14="http://schemas.microsoft.com/office/powerpoint/2010/main" val="358734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s &amp; Image Slide">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E009FD1-DC86-4B17-9E03-F9610F7C6DBD}"/>
              </a:ext>
            </a:extLst>
          </p:cNvPr>
          <p:cNvSpPr>
            <a:spLocks noGrp="1"/>
          </p:cNvSpPr>
          <p:nvPr>
            <p:ph type="title"/>
          </p:nvPr>
        </p:nvSpPr>
        <p:spPr>
          <a:xfrm>
            <a:off x="838200" y="401588"/>
            <a:ext cx="6650082" cy="1567889"/>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0C9327DB-6F02-4C90-9452-BFF850BFC3B0}"/>
              </a:ext>
            </a:extLst>
          </p:cNvPr>
          <p:cNvSpPr>
            <a:spLocks noGrp="1"/>
          </p:cNvSpPr>
          <p:nvPr>
            <p:ph type="body" sz="quarter" idx="13" hasCustomPrompt="1"/>
          </p:nvPr>
        </p:nvSpPr>
        <p:spPr>
          <a:xfrm>
            <a:off x="838200" y="2127840"/>
            <a:ext cx="6631032" cy="522657"/>
          </a:xfrm>
        </p:spPr>
        <p:txBody>
          <a:bodyPr>
            <a:normAutofit/>
          </a:bodyPr>
          <a:lstStyle>
            <a:lvl1pPr marL="0" indent="0">
              <a:buNone/>
              <a:defRPr sz="2800">
                <a:solidFill>
                  <a:schemeClr val="accent1"/>
                </a:solidFill>
              </a:defRPr>
            </a:lvl1pPr>
          </a:lstStyle>
          <a:p>
            <a:pPr lvl="0"/>
            <a:r>
              <a:rPr lang="en-US" dirty="0"/>
              <a:t>Title from 32 pts</a:t>
            </a:r>
            <a:endParaRPr lang="en-CA" dirty="0"/>
          </a:p>
        </p:txBody>
      </p:sp>
      <p:sp>
        <p:nvSpPr>
          <p:cNvPr id="6" name="Picture Placeholder 5">
            <a:extLst>
              <a:ext uri="{FF2B5EF4-FFF2-40B4-BE49-F238E27FC236}">
                <a16:creationId xmlns:a16="http://schemas.microsoft.com/office/drawing/2014/main" id="{19084396-644D-44BB-BFEF-91D0D08FD15B}"/>
              </a:ext>
            </a:extLst>
          </p:cNvPr>
          <p:cNvSpPr>
            <a:spLocks noGrp="1"/>
          </p:cNvSpPr>
          <p:nvPr>
            <p:ph type="pic" sz="quarter" idx="14"/>
          </p:nvPr>
        </p:nvSpPr>
        <p:spPr>
          <a:xfrm>
            <a:off x="7688263" y="-13063"/>
            <a:ext cx="4503737" cy="6754813"/>
          </a:xfrm>
        </p:spPr>
        <p:txBody>
          <a:bodyPr/>
          <a:lstStyle/>
          <a:p>
            <a:r>
              <a:rPr lang="en-US"/>
              <a:t>Click icon to add picture</a:t>
            </a:r>
            <a:endParaRPr lang="en-CA"/>
          </a:p>
        </p:txBody>
      </p:sp>
      <p:sp>
        <p:nvSpPr>
          <p:cNvPr id="11" name="Text Placeholder 10">
            <a:extLst>
              <a:ext uri="{FF2B5EF4-FFF2-40B4-BE49-F238E27FC236}">
                <a16:creationId xmlns:a16="http://schemas.microsoft.com/office/drawing/2014/main" id="{950FECBB-08FC-4545-B841-A2B81E47208D}"/>
              </a:ext>
            </a:extLst>
          </p:cNvPr>
          <p:cNvSpPr>
            <a:spLocks noGrp="1"/>
          </p:cNvSpPr>
          <p:nvPr>
            <p:ph type="body" sz="quarter" idx="15"/>
          </p:nvPr>
        </p:nvSpPr>
        <p:spPr>
          <a:xfrm>
            <a:off x="838200" y="2766747"/>
            <a:ext cx="3195638" cy="3119585"/>
          </a:xfr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2" name="Text Placeholder 10">
            <a:extLst>
              <a:ext uri="{FF2B5EF4-FFF2-40B4-BE49-F238E27FC236}">
                <a16:creationId xmlns:a16="http://schemas.microsoft.com/office/drawing/2014/main" id="{E39383C8-7E6C-457D-9B64-05A787EA1DC2}"/>
              </a:ext>
            </a:extLst>
          </p:cNvPr>
          <p:cNvSpPr>
            <a:spLocks noGrp="1"/>
          </p:cNvSpPr>
          <p:nvPr>
            <p:ph type="body" sz="quarter" idx="16"/>
          </p:nvPr>
        </p:nvSpPr>
        <p:spPr>
          <a:xfrm>
            <a:off x="4273594" y="2766747"/>
            <a:ext cx="3214688" cy="3119585"/>
          </a:xfr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8" name="Shape 31">
            <a:extLst>
              <a:ext uri="{FF2B5EF4-FFF2-40B4-BE49-F238E27FC236}">
                <a16:creationId xmlns:a16="http://schemas.microsoft.com/office/drawing/2014/main" id="{6F5CE083-A4F9-4501-81C3-8B9F0E297464}"/>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9" name="Shape 32">
            <a:extLst>
              <a:ext uri="{FF2B5EF4-FFF2-40B4-BE49-F238E27FC236}">
                <a16:creationId xmlns:a16="http://schemas.microsoft.com/office/drawing/2014/main" id="{6638F6C2-2DCD-418D-B1A0-2454603AC842}"/>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21" name="Shape 34">
            <a:extLst>
              <a:ext uri="{FF2B5EF4-FFF2-40B4-BE49-F238E27FC236}">
                <a16:creationId xmlns:a16="http://schemas.microsoft.com/office/drawing/2014/main" id="{89E6C0C4-2AB3-4CF4-A21B-03E8DC463D43}"/>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
        <p:nvSpPr>
          <p:cNvPr id="23" name="Text Placeholder 2">
            <a:extLst>
              <a:ext uri="{FF2B5EF4-FFF2-40B4-BE49-F238E27FC236}">
                <a16:creationId xmlns:a16="http://schemas.microsoft.com/office/drawing/2014/main" id="{1F986ABD-6D0B-48F6-A6B9-05D2624C6346}"/>
              </a:ext>
            </a:extLst>
          </p:cNvPr>
          <p:cNvSpPr>
            <a:spLocks noGrp="1"/>
          </p:cNvSpPr>
          <p:nvPr>
            <p:ph type="body" sz="quarter" idx="17" hasCustomPrompt="1"/>
          </p:nvPr>
        </p:nvSpPr>
        <p:spPr>
          <a:xfrm>
            <a:off x="838200" y="6059388"/>
            <a:ext cx="6631032" cy="624214"/>
          </a:xfrm>
        </p:spPr>
        <p:txBody>
          <a:bodyPr>
            <a:normAutofit/>
          </a:bodyPr>
          <a:lstStyle>
            <a:lvl1pPr marL="0" indent="0">
              <a:buNone/>
              <a:defRPr sz="1800">
                <a:solidFill>
                  <a:schemeClr val="accent1"/>
                </a:solidFill>
              </a:defRPr>
            </a:lvl1pPr>
          </a:lstStyle>
          <a:p>
            <a:pPr lvl="0"/>
            <a:r>
              <a:rPr lang="en-US" dirty="0"/>
              <a:t>Highlight additional text in the Primary </a:t>
            </a:r>
            <a:r>
              <a:rPr lang="en-US" dirty="0" err="1"/>
              <a:t>colour</a:t>
            </a:r>
            <a:r>
              <a:rPr lang="en-US" dirty="0"/>
              <a:t> for extra visibility.</a:t>
            </a:r>
          </a:p>
        </p:txBody>
      </p:sp>
    </p:spTree>
    <p:extLst>
      <p:ext uri="{BB962C8B-B14F-4D97-AF65-F5344CB8AC3E}">
        <p14:creationId xmlns:p14="http://schemas.microsoft.com/office/powerpoint/2010/main" val="415761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extLst>
              <a:ext uri="{BEBA8EAE-BF5A-486C-A8C5-ECC9F3942E4B}">
                <a14:imgProps xmlns:a14="http://schemas.microsoft.com/office/drawing/2010/main">
                  <a14:imgLayer r:embed="rId23">
                    <a14:imgEffect>
                      <a14:artisticCutou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912938238"/>
      </p:ext>
    </p:extLst>
  </p:cSld>
  <p:clrMap bg1="lt1" tx1="dk1" bg2="lt2" tx2="dk2" accent1="accent1" accent2="accent2" accent3="accent3" accent4="accent4" accent5="accent5" accent6="accent6" hlink="hlink" folHlink="folHlink"/>
  <p:sldLayoutIdLst>
    <p:sldLayoutId id="2147483660" r:id="rId1"/>
    <p:sldLayoutId id="2147483671" r:id="rId2"/>
    <p:sldLayoutId id="2147483680" r:id="rId3"/>
    <p:sldLayoutId id="2147483681" r:id="rId4"/>
    <p:sldLayoutId id="2147483675" r:id="rId5"/>
    <p:sldLayoutId id="2147483682" r:id="rId6"/>
    <p:sldLayoutId id="2147483676" r:id="rId7"/>
    <p:sldLayoutId id="2147483683" r:id="rId8"/>
    <p:sldLayoutId id="2147483678" r:id="rId9"/>
    <p:sldLayoutId id="2147483684" r:id="rId10"/>
    <p:sldLayoutId id="2147483685" r:id="rId11"/>
    <p:sldLayoutId id="2147483665" r:id="rId12"/>
    <p:sldLayoutId id="2147483673" r:id="rId13"/>
    <p:sldLayoutId id="2147483674" r:id="rId14"/>
    <p:sldLayoutId id="2147483677" r:id="rId15"/>
    <p:sldLayoutId id="2147483679" r:id="rId16"/>
    <p:sldLayoutId id="2147483687" r:id="rId17"/>
    <p:sldLayoutId id="2147483688" r:id="rId18"/>
    <p:sldLayoutId id="2147483689" r:id="rId19"/>
    <p:sldLayoutId id="2147483690" r:id="rId20"/>
  </p:sldLayoutIdLst>
  <p:txStyles>
    <p:title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lumMod val="7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892837" y="2846133"/>
            <a:ext cx="8713440" cy="1546500"/>
          </a:xfrm>
          <a:prstGeom prst="rect">
            <a:avLst/>
          </a:prstGeom>
        </p:spPr>
        <p:txBody>
          <a:bodyPr lIns="91425" tIns="91425" rIns="91425" bIns="91425" anchor="t" anchorCtr="0">
            <a:noAutofit/>
          </a:bodyPr>
          <a:lstStyle/>
          <a:p>
            <a:r>
              <a:rPr lang="en-CA" dirty="0"/>
              <a:t>Post EYE-TA</a:t>
            </a:r>
            <a:br>
              <a:rPr lang="en-US" dirty="0">
                <a:latin typeface="+mn-lt"/>
              </a:rPr>
            </a:br>
            <a:br>
              <a:rPr lang="en-US" dirty="0"/>
            </a:br>
            <a:endParaRPr lang="en" dirty="0"/>
          </a:p>
        </p:txBody>
      </p:sp>
    </p:spTree>
    <p:extLst>
      <p:ext uri="{BB962C8B-B14F-4D97-AF65-F5344CB8AC3E}">
        <p14:creationId xmlns:p14="http://schemas.microsoft.com/office/powerpoint/2010/main" val="137460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8757" y="2279731"/>
            <a:ext cx="10200596" cy="1796890"/>
          </a:xfrm>
        </p:spPr>
        <p:txBody>
          <a:bodyPr>
            <a:normAutofit/>
          </a:bodyPr>
          <a:lstStyle/>
          <a:p>
            <a:r>
              <a:rPr lang="en-US" dirty="0"/>
              <a:t>Interpreting the Pre-Post EYE-TA results </a:t>
            </a:r>
          </a:p>
        </p:txBody>
      </p:sp>
    </p:spTree>
    <p:extLst>
      <p:ext uri="{BB962C8B-B14F-4D97-AF65-F5344CB8AC3E}">
        <p14:creationId xmlns:p14="http://schemas.microsoft.com/office/powerpoint/2010/main" val="1373731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2428-649C-45EC-8B25-7C943DB73559}"/>
              </a:ext>
            </a:extLst>
          </p:cNvPr>
          <p:cNvSpPr>
            <a:spLocks noGrp="1"/>
          </p:cNvSpPr>
          <p:nvPr>
            <p:ph type="title"/>
          </p:nvPr>
        </p:nvSpPr>
        <p:spPr>
          <a:xfrm>
            <a:off x="838200" y="401589"/>
            <a:ext cx="10515600" cy="925274"/>
          </a:xfrm>
        </p:spPr>
        <p:txBody>
          <a:bodyPr>
            <a:normAutofit/>
          </a:bodyPr>
          <a:lstStyle/>
          <a:p>
            <a:r>
              <a:rPr lang="fr-CA" sz="4400" dirty="0">
                <a:ea typeface="+mn-ea"/>
                <a:cs typeface="+mn-cs"/>
              </a:rPr>
              <a:t>Post EYE-TA Child Report </a:t>
            </a:r>
            <a:endParaRPr lang="en-CA" sz="4400" dirty="0">
              <a:ea typeface="+mn-ea"/>
              <a:cs typeface="+mn-cs"/>
            </a:endParaRPr>
          </a:p>
        </p:txBody>
      </p:sp>
      <p:pic>
        <p:nvPicPr>
          <p:cNvPr id="6" name="Picture 5">
            <a:extLst>
              <a:ext uri="{FF2B5EF4-FFF2-40B4-BE49-F238E27FC236}">
                <a16:creationId xmlns:a16="http://schemas.microsoft.com/office/drawing/2014/main" id="{EE2AB027-5880-4E94-92A9-FFD4B19B642A}"/>
              </a:ext>
            </a:extLst>
          </p:cNvPr>
          <p:cNvPicPr>
            <a:picLocks noChangeAspect="1"/>
          </p:cNvPicPr>
          <p:nvPr/>
        </p:nvPicPr>
        <p:blipFill>
          <a:blip r:embed="rId3"/>
          <a:stretch>
            <a:fillRect/>
          </a:stretch>
        </p:blipFill>
        <p:spPr>
          <a:xfrm>
            <a:off x="838200" y="1453659"/>
            <a:ext cx="3097717" cy="4163845"/>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653CFB3F-EB99-421B-A119-FC65C850A2B5}"/>
              </a:ext>
            </a:extLst>
          </p:cNvPr>
          <p:cNvPicPr>
            <a:picLocks noChangeAspect="1"/>
          </p:cNvPicPr>
          <p:nvPr/>
        </p:nvPicPr>
        <p:blipFill>
          <a:blip r:embed="rId4"/>
          <a:stretch>
            <a:fillRect/>
          </a:stretch>
        </p:blipFill>
        <p:spPr>
          <a:xfrm>
            <a:off x="4353626" y="1453659"/>
            <a:ext cx="3097718" cy="4163845"/>
          </a:xfrm>
          <a:prstGeom prst="rect">
            <a:avLst/>
          </a:prstGeom>
          <a:effectLst>
            <a:outerShdw blurRad="63500" sx="102000" sy="102000" algn="ctr" rotWithShape="0">
              <a:prstClr val="black">
                <a:alpha val="40000"/>
              </a:prstClr>
            </a:outerShdw>
          </a:effectLst>
        </p:spPr>
      </p:pic>
      <p:sp>
        <p:nvSpPr>
          <p:cNvPr id="11" name="Content Placeholder 2">
            <a:extLst>
              <a:ext uri="{FF2B5EF4-FFF2-40B4-BE49-F238E27FC236}">
                <a16:creationId xmlns:a16="http://schemas.microsoft.com/office/drawing/2014/main" id="{E8DF3419-7838-464F-8EDB-009D58E4D06A}"/>
              </a:ext>
            </a:extLst>
          </p:cNvPr>
          <p:cNvSpPr>
            <a:spLocks noGrp="1"/>
          </p:cNvSpPr>
          <p:nvPr>
            <p:ph idx="1"/>
          </p:nvPr>
        </p:nvSpPr>
        <p:spPr>
          <a:xfrm>
            <a:off x="7869053" y="1990298"/>
            <a:ext cx="3691230" cy="3873473"/>
          </a:xfrm>
        </p:spPr>
        <p:txBody>
          <a:bodyPr>
            <a:normAutofit lnSpcReduction="10000"/>
          </a:bodyPr>
          <a:lstStyle/>
          <a:p>
            <a:r>
              <a:rPr lang="en-CA" sz="3200" dirty="0">
                <a:solidFill>
                  <a:schemeClr val="accent6">
                    <a:lumMod val="75000"/>
                  </a:schemeClr>
                </a:solidFill>
              </a:rPr>
              <a:t>Page 1 of the Post EYE-TA Child Report has the same format as the one from your pre-session</a:t>
            </a:r>
          </a:p>
          <a:p>
            <a:r>
              <a:rPr lang="en-CA" sz="3200" dirty="0">
                <a:solidFill>
                  <a:schemeClr val="accent6">
                    <a:lumMod val="75000"/>
                  </a:schemeClr>
                </a:solidFill>
              </a:rPr>
              <a:t>Page 2 has side-by-side Pre-Post results</a:t>
            </a:r>
          </a:p>
          <a:p>
            <a:endParaRPr lang="en-CA" dirty="0">
              <a:latin typeface="+mj-lt"/>
            </a:endParaRPr>
          </a:p>
        </p:txBody>
      </p:sp>
    </p:spTree>
    <p:extLst>
      <p:ext uri="{BB962C8B-B14F-4D97-AF65-F5344CB8AC3E}">
        <p14:creationId xmlns:p14="http://schemas.microsoft.com/office/powerpoint/2010/main" val="269870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5A0DE86-E9F8-45D9-87C8-AF641B12CF8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30334"/>
          <a:stretch/>
        </p:blipFill>
        <p:spPr>
          <a:xfrm>
            <a:off x="838200" y="1326863"/>
            <a:ext cx="9028623" cy="4861433"/>
          </a:xfrm>
          <a:prstGeom prst="rect">
            <a:avLst/>
          </a:prstGeom>
          <a:ln>
            <a:solidFill>
              <a:srgbClr val="9D9FA2"/>
            </a:solidFill>
          </a:ln>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36182428-649C-45EC-8B25-7C943DB73559}"/>
              </a:ext>
            </a:extLst>
          </p:cNvPr>
          <p:cNvSpPr>
            <a:spLocks noGrp="1"/>
          </p:cNvSpPr>
          <p:nvPr>
            <p:ph type="title"/>
          </p:nvPr>
        </p:nvSpPr>
        <p:spPr>
          <a:xfrm>
            <a:off x="838200" y="401589"/>
            <a:ext cx="10515600" cy="925274"/>
          </a:xfrm>
        </p:spPr>
        <p:txBody>
          <a:bodyPr>
            <a:normAutofit/>
          </a:bodyPr>
          <a:lstStyle/>
          <a:p>
            <a:r>
              <a:rPr lang="fr-CA" dirty="0">
                <a:ea typeface="+mn-ea"/>
                <a:cs typeface="+mn-cs"/>
              </a:rPr>
              <a:t>Post EYE-TA Class Report </a:t>
            </a:r>
            <a:endParaRPr lang="en-CA" dirty="0">
              <a:ea typeface="+mn-ea"/>
              <a:cs typeface="+mn-cs"/>
            </a:endParaRPr>
          </a:p>
        </p:txBody>
      </p:sp>
      <p:sp>
        <p:nvSpPr>
          <p:cNvPr id="9" name="Rounded Rectangle 7">
            <a:extLst>
              <a:ext uri="{FF2B5EF4-FFF2-40B4-BE49-F238E27FC236}">
                <a16:creationId xmlns:a16="http://schemas.microsoft.com/office/drawing/2014/main" id="{28C0327D-284C-43F7-857C-15BE1460914B}"/>
              </a:ext>
            </a:extLst>
          </p:cNvPr>
          <p:cNvSpPr/>
          <p:nvPr/>
        </p:nvSpPr>
        <p:spPr>
          <a:xfrm>
            <a:off x="2771334" y="2900232"/>
            <a:ext cx="886265" cy="268464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7">
            <a:extLst>
              <a:ext uri="{FF2B5EF4-FFF2-40B4-BE49-F238E27FC236}">
                <a16:creationId xmlns:a16="http://schemas.microsoft.com/office/drawing/2014/main" id="{2DAD083D-5B7B-4A2E-A762-42F0EC0011E8}"/>
              </a:ext>
            </a:extLst>
          </p:cNvPr>
          <p:cNvSpPr/>
          <p:nvPr/>
        </p:nvSpPr>
        <p:spPr>
          <a:xfrm>
            <a:off x="7973613" y="2756796"/>
            <a:ext cx="832762" cy="282807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53994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4495"/>
            <a:ext cx="10515600" cy="881856"/>
          </a:xfrm>
        </p:spPr>
        <p:txBody>
          <a:bodyPr>
            <a:normAutofit/>
          </a:bodyPr>
          <a:lstStyle/>
          <a:p>
            <a:pPr>
              <a:lnSpc>
                <a:spcPct val="100000"/>
              </a:lnSpc>
            </a:pPr>
            <a:r>
              <a:rPr lang="en-CA" dirty="0">
                <a:ea typeface="+mn-ea"/>
                <a:cs typeface="+mn-cs"/>
              </a:rPr>
              <a:t>Interpreting the Pre-Post EYE-TA results </a:t>
            </a:r>
          </a:p>
        </p:txBody>
      </p:sp>
      <p:pic>
        <p:nvPicPr>
          <p:cNvPr id="7" name="Picture 6"/>
          <p:cNvPicPr>
            <a:picLocks noChangeAspect="1"/>
          </p:cNvPicPr>
          <p:nvPr/>
        </p:nvPicPr>
        <p:blipFill>
          <a:blip r:embed="rId3"/>
          <a:stretch>
            <a:fillRect/>
          </a:stretch>
        </p:blipFill>
        <p:spPr>
          <a:xfrm>
            <a:off x="2153499" y="3288322"/>
            <a:ext cx="7885001" cy="2443748"/>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sp>
        <p:nvSpPr>
          <p:cNvPr id="8" name="Rounded Rectangle 7"/>
          <p:cNvSpPr/>
          <p:nvPr/>
        </p:nvSpPr>
        <p:spPr>
          <a:xfrm>
            <a:off x="5912226" y="5212042"/>
            <a:ext cx="2023530" cy="52702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57150">
                <a:solidFill>
                  <a:schemeClr val="tx1"/>
                </a:solidFill>
              </a:ln>
            </a:endParaRPr>
          </a:p>
        </p:txBody>
      </p:sp>
      <p:sp>
        <p:nvSpPr>
          <p:cNvPr id="6" name="Content Placeholder 2">
            <a:extLst>
              <a:ext uri="{FF2B5EF4-FFF2-40B4-BE49-F238E27FC236}">
                <a16:creationId xmlns:a16="http://schemas.microsoft.com/office/drawing/2014/main" id="{9715883C-FCDA-4C16-9EE0-4DC6974EEA68}"/>
              </a:ext>
            </a:extLst>
          </p:cNvPr>
          <p:cNvSpPr>
            <a:spLocks noGrp="1"/>
          </p:cNvSpPr>
          <p:nvPr>
            <p:ph idx="1"/>
          </p:nvPr>
        </p:nvSpPr>
        <p:spPr>
          <a:xfrm>
            <a:off x="2313248" y="1852175"/>
            <a:ext cx="7565501" cy="1335315"/>
          </a:xfrm>
        </p:spPr>
        <p:txBody>
          <a:bodyPr>
            <a:normAutofit/>
          </a:bodyPr>
          <a:lstStyle/>
          <a:p>
            <a:pPr marL="0" indent="0">
              <a:buNone/>
            </a:pPr>
            <a:r>
              <a:rPr lang="en-CA" sz="3200" dirty="0">
                <a:solidFill>
                  <a:schemeClr val="accent6">
                    <a:lumMod val="75000"/>
                  </a:schemeClr>
                </a:solidFill>
              </a:rPr>
              <a:t>Look for changes in domain scores…both the coloured results and the numerical scores.</a:t>
            </a:r>
            <a:endParaRPr lang="en-CA" sz="3200" dirty="0">
              <a:solidFill>
                <a:schemeClr val="accent6">
                  <a:lumMod val="75000"/>
                </a:schemeClr>
              </a:solidFill>
              <a:latin typeface="+mj-lt"/>
            </a:endParaRPr>
          </a:p>
        </p:txBody>
      </p:sp>
      <p:sp>
        <p:nvSpPr>
          <p:cNvPr id="9" name="Rounded Rectangle 7">
            <a:extLst>
              <a:ext uri="{FF2B5EF4-FFF2-40B4-BE49-F238E27FC236}">
                <a16:creationId xmlns:a16="http://schemas.microsoft.com/office/drawing/2014/main" id="{EC7DDCF4-A8EA-4715-A0AE-683620844C47}"/>
              </a:ext>
            </a:extLst>
          </p:cNvPr>
          <p:cNvSpPr/>
          <p:nvPr/>
        </p:nvSpPr>
        <p:spPr>
          <a:xfrm>
            <a:off x="7997371" y="5199461"/>
            <a:ext cx="2041129" cy="52702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6397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7" y="271904"/>
            <a:ext cx="12003314" cy="996290"/>
          </a:xfrm>
        </p:spPr>
        <p:txBody>
          <a:bodyPr>
            <a:noAutofit/>
          </a:bodyPr>
          <a:lstStyle/>
          <a:p>
            <a:r>
              <a:rPr lang="en-CA" dirty="0">
                <a:ea typeface="+mn-ea"/>
                <a:cs typeface="+mn-cs"/>
              </a:rPr>
              <a:t>Gauging the effectiveness of supports provided </a:t>
            </a:r>
          </a:p>
        </p:txBody>
      </p:sp>
      <p:sp>
        <p:nvSpPr>
          <p:cNvPr id="3" name="Content Placeholder 2"/>
          <p:cNvSpPr>
            <a:spLocks noGrp="1"/>
          </p:cNvSpPr>
          <p:nvPr>
            <p:ph idx="1"/>
          </p:nvPr>
        </p:nvSpPr>
        <p:spPr>
          <a:xfrm>
            <a:off x="804569" y="1703682"/>
            <a:ext cx="3296164" cy="2899307"/>
          </a:xfrm>
        </p:spPr>
        <p:txBody>
          <a:bodyPr>
            <a:normAutofit lnSpcReduction="10000"/>
          </a:bodyPr>
          <a:lstStyle/>
          <a:p>
            <a:pPr marL="0" indent="0">
              <a:buNone/>
            </a:pPr>
            <a:r>
              <a:rPr lang="en-CA" sz="3200" dirty="0">
                <a:solidFill>
                  <a:schemeClr val="accent6">
                    <a:lumMod val="75000"/>
                  </a:schemeClr>
                </a:solidFill>
              </a:rPr>
              <a:t>The side-by-side Pre-Post results allow you to see the effectiveness of support for each child in your class.</a:t>
            </a:r>
          </a:p>
          <a:p>
            <a:endParaRPr lang="en-CA" dirty="0">
              <a:latin typeface="+mj-lt"/>
            </a:endParaRPr>
          </a:p>
        </p:txBody>
      </p:sp>
      <p:pic>
        <p:nvPicPr>
          <p:cNvPr id="5" name="Picture 4"/>
          <p:cNvPicPr>
            <a:picLocks noChangeAspect="1"/>
          </p:cNvPicPr>
          <p:nvPr/>
        </p:nvPicPr>
        <p:blipFill>
          <a:blip r:embed="rId3"/>
          <a:stretch>
            <a:fillRect/>
          </a:stretch>
        </p:blipFill>
        <p:spPr>
          <a:xfrm>
            <a:off x="914922" y="5268866"/>
            <a:ext cx="10049193" cy="295275"/>
          </a:xfrm>
          <a:prstGeom prst="rect">
            <a:avLst/>
          </a:prstGeom>
        </p:spPr>
      </p:pic>
      <p:pic>
        <p:nvPicPr>
          <p:cNvPr id="6" name="Picture 5"/>
          <p:cNvPicPr>
            <a:picLocks noChangeAspect="1"/>
          </p:cNvPicPr>
          <p:nvPr/>
        </p:nvPicPr>
        <p:blipFill>
          <a:blip r:embed="rId4"/>
          <a:stretch>
            <a:fillRect/>
          </a:stretch>
        </p:blipFill>
        <p:spPr>
          <a:xfrm>
            <a:off x="914923" y="5681463"/>
            <a:ext cx="10062640" cy="304334"/>
          </a:xfrm>
          <a:prstGeom prst="rect">
            <a:avLst/>
          </a:prstGeom>
        </p:spPr>
      </p:pic>
      <p:pic>
        <p:nvPicPr>
          <p:cNvPr id="7" name="Picture 6"/>
          <p:cNvPicPr>
            <a:picLocks noChangeAspect="1"/>
          </p:cNvPicPr>
          <p:nvPr/>
        </p:nvPicPr>
        <p:blipFill>
          <a:blip r:embed="rId5"/>
          <a:stretch>
            <a:fillRect/>
          </a:stretch>
        </p:blipFill>
        <p:spPr>
          <a:xfrm>
            <a:off x="888999" y="6111363"/>
            <a:ext cx="10088563" cy="295275"/>
          </a:xfrm>
          <a:prstGeom prst="rect">
            <a:avLst/>
          </a:prstGeom>
        </p:spPr>
      </p:pic>
      <p:pic>
        <p:nvPicPr>
          <p:cNvPr id="8" name="Picture 7">
            <a:extLst>
              <a:ext uri="{FF2B5EF4-FFF2-40B4-BE49-F238E27FC236}">
                <a16:creationId xmlns:a16="http://schemas.microsoft.com/office/drawing/2014/main" id="{0F209FC2-7507-4196-89B4-D407F1C7AACD}"/>
              </a:ext>
            </a:extLst>
          </p:cNvPr>
          <p:cNvPicPr>
            <a:picLocks noChangeAspect="1"/>
          </p:cNvPicPr>
          <p:nvPr/>
        </p:nvPicPr>
        <p:blipFill>
          <a:blip r:embed="rId6"/>
          <a:stretch>
            <a:fillRect/>
          </a:stretch>
        </p:blipFill>
        <p:spPr>
          <a:xfrm>
            <a:off x="4264670" y="1331181"/>
            <a:ext cx="6712892" cy="3644311"/>
          </a:xfrm>
          <a:prstGeom prst="rect">
            <a:avLst/>
          </a:prstGeom>
        </p:spPr>
      </p:pic>
    </p:spTree>
    <p:extLst>
      <p:ext uri="{BB962C8B-B14F-4D97-AF65-F5344CB8AC3E}">
        <p14:creationId xmlns:p14="http://schemas.microsoft.com/office/powerpoint/2010/main" val="137719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2237" r="184" b="792"/>
          <a:stretch/>
        </p:blipFill>
        <p:spPr>
          <a:xfrm>
            <a:off x="1434278" y="2775962"/>
            <a:ext cx="2946572" cy="3451910"/>
          </a:xfrm>
          <a:prstGeom prst="rect">
            <a:avLst/>
          </a:prstGeom>
          <a:ln>
            <a:noFill/>
          </a:ln>
          <a:effectLst>
            <a:outerShdw blurRad="63500" sx="102000" sy="102000" algn="ctr" rotWithShape="0">
              <a:prstClr val="black">
                <a:alpha val="40000"/>
              </a:prstClr>
            </a:outerShdw>
          </a:effectLst>
        </p:spPr>
      </p:pic>
      <p:sp>
        <p:nvSpPr>
          <p:cNvPr id="6" name="Title 5">
            <a:extLst>
              <a:ext uri="{FF2B5EF4-FFF2-40B4-BE49-F238E27FC236}">
                <a16:creationId xmlns:a16="http://schemas.microsoft.com/office/drawing/2014/main" id="{360094AA-74ED-4A60-91B4-297E9412425C}"/>
              </a:ext>
            </a:extLst>
          </p:cNvPr>
          <p:cNvSpPr>
            <a:spLocks noGrp="1"/>
          </p:cNvSpPr>
          <p:nvPr>
            <p:ph type="title"/>
          </p:nvPr>
        </p:nvSpPr>
        <p:spPr/>
        <p:txBody>
          <a:bodyPr>
            <a:normAutofit fontScale="90000"/>
          </a:bodyPr>
          <a:lstStyle/>
          <a:p>
            <a:r>
              <a:rPr lang="en-CA" sz="5300" dirty="0">
                <a:ea typeface="+mn-ea"/>
                <a:cs typeface="+mn-cs"/>
              </a:rPr>
              <a:t>Does moving to Tier 1 mean that the child no longer needs the same type of support?   </a:t>
            </a:r>
            <a:br>
              <a:rPr lang="en-CA" dirty="0"/>
            </a:br>
            <a:endParaRPr lang="en-CA" dirty="0"/>
          </a:p>
        </p:txBody>
      </p:sp>
      <p:sp>
        <p:nvSpPr>
          <p:cNvPr id="7" name="Content Placeholder 2">
            <a:extLst>
              <a:ext uri="{FF2B5EF4-FFF2-40B4-BE49-F238E27FC236}">
                <a16:creationId xmlns:a16="http://schemas.microsoft.com/office/drawing/2014/main" id="{C30F9369-97B5-411B-AD0C-8F6597125274}"/>
              </a:ext>
            </a:extLst>
          </p:cNvPr>
          <p:cNvSpPr>
            <a:spLocks noGrp="1"/>
          </p:cNvSpPr>
          <p:nvPr>
            <p:ph idx="1"/>
          </p:nvPr>
        </p:nvSpPr>
        <p:spPr>
          <a:xfrm>
            <a:off x="6197600" y="3240418"/>
            <a:ext cx="3872937" cy="2877403"/>
          </a:xfrm>
        </p:spPr>
        <p:txBody>
          <a:bodyPr>
            <a:normAutofit/>
          </a:bodyPr>
          <a:lstStyle/>
          <a:p>
            <a:pPr marL="0" indent="0">
              <a:buNone/>
            </a:pPr>
            <a:r>
              <a:rPr lang="en-CA" sz="3200" dirty="0">
                <a:solidFill>
                  <a:schemeClr val="accent6">
                    <a:lumMod val="75000"/>
                  </a:schemeClr>
                </a:solidFill>
              </a:rPr>
              <a:t>Not necessarily. This tells us the supports were effective. Maintain these supports to assure continued growth. </a:t>
            </a:r>
          </a:p>
          <a:p>
            <a:endParaRPr lang="en-CA" dirty="0">
              <a:latin typeface="+mj-lt"/>
            </a:endParaRPr>
          </a:p>
        </p:txBody>
      </p:sp>
    </p:spTree>
    <p:extLst>
      <p:ext uri="{BB962C8B-B14F-4D97-AF65-F5344CB8AC3E}">
        <p14:creationId xmlns:p14="http://schemas.microsoft.com/office/powerpoint/2010/main" val="87861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837" y="2304789"/>
            <a:ext cx="11081045" cy="1796890"/>
          </a:xfrm>
        </p:spPr>
        <p:txBody>
          <a:bodyPr>
            <a:normAutofit/>
          </a:bodyPr>
          <a:lstStyle/>
          <a:p>
            <a:pPr>
              <a:lnSpc>
                <a:spcPct val="100000"/>
              </a:lnSpc>
            </a:pPr>
            <a:r>
              <a:rPr lang="en-CA" dirty="0"/>
              <a:t>Sharing the results:</a:t>
            </a:r>
            <a:br>
              <a:rPr lang="en-CA" dirty="0"/>
            </a:br>
            <a:r>
              <a:rPr lang="en-CA" dirty="0"/>
              <a:t>facilitating the transition to Grade 1</a:t>
            </a:r>
          </a:p>
        </p:txBody>
      </p:sp>
    </p:spTree>
    <p:extLst>
      <p:ext uri="{BB962C8B-B14F-4D97-AF65-F5344CB8AC3E}">
        <p14:creationId xmlns:p14="http://schemas.microsoft.com/office/powerpoint/2010/main" val="3147757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0E11E-78FF-4F2A-9FC4-A772E46346EF}"/>
              </a:ext>
            </a:extLst>
          </p:cNvPr>
          <p:cNvSpPr>
            <a:spLocks noGrp="1"/>
          </p:cNvSpPr>
          <p:nvPr>
            <p:ph type="title"/>
          </p:nvPr>
        </p:nvSpPr>
        <p:spPr/>
        <p:txBody>
          <a:bodyPr>
            <a:noAutofit/>
          </a:bodyPr>
          <a:lstStyle/>
          <a:p>
            <a:r>
              <a:rPr lang="en-CA" dirty="0"/>
              <a:t>Sharing information with Grade 1 teachers</a:t>
            </a:r>
          </a:p>
        </p:txBody>
      </p:sp>
      <p:sp>
        <p:nvSpPr>
          <p:cNvPr id="3" name="Content Placeholder 2">
            <a:extLst>
              <a:ext uri="{FF2B5EF4-FFF2-40B4-BE49-F238E27FC236}">
                <a16:creationId xmlns:a16="http://schemas.microsoft.com/office/drawing/2014/main" id="{28D6575C-EB62-460B-B38A-FCDBB3CACB1F}"/>
              </a:ext>
            </a:extLst>
          </p:cNvPr>
          <p:cNvSpPr>
            <a:spLocks noGrp="1"/>
          </p:cNvSpPr>
          <p:nvPr>
            <p:ph idx="1"/>
          </p:nvPr>
        </p:nvSpPr>
        <p:spPr>
          <a:xfrm>
            <a:off x="837035" y="3003907"/>
            <a:ext cx="3379839" cy="2126943"/>
          </a:xfrm>
        </p:spPr>
        <p:txBody>
          <a:bodyPr/>
          <a:lstStyle/>
          <a:p>
            <a:r>
              <a:rPr lang="en-CA" sz="3200" dirty="0">
                <a:solidFill>
                  <a:schemeClr val="accent6">
                    <a:lumMod val="75000"/>
                  </a:schemeClr>
                </a:solidFill>
              </a:rPr>
              <a:t>Supports?</a:t>
            </a:r>
          </a:p>
          <a:p>
            <a:r>
              <a:rPr lang="en-CA" sz="3200" dirty="0">
                <a:solidFill>
                  <a:schemeClr val="accent6">
                    <a:lumMod val="75000"/>
                  </a:schemeClr>
                </a:solidFill>
              </a:rPr>
              <a:t>What worked?</a:t>
            </a:r>
          </a:p>
          <a:p>
            <a:r>
              <a:rPr lang="en-CA" sz="3200" dirty="0">
                <a:solidFill>
                  <a:schemeClr val="accent6">
                    <a:lumMod val="75000"/>
                  </a:schemeClr>
                </a:solidFill>
              </a:rPr>
              <a:t>What didn’t?</a:t>
            </a:r>
          </a:p>
          <a:p>
            <a:pPr marL="0" indent="0">
              <a:buNone/>
            </a:pPr>
            <a:endParaRPr lang="en-CA" dirty="0"/>
          </a:p>
          <a:p>
            <a:pPr marL="0" indent="0">
              <a:buNone/>
            </a:pPr>
            <a:endParaRPr lang="en-CA" dirty="0"/>
          </a:p>
        </p:txBody>
      </p:sp>
      <p:sp>
        <p:nvSpPr>
          <p:cNvPr id="5" name="Content Placeholder 2">
            <a:extLst>
              <a:ext uri="{FF2B5EF4-FFF2-40B4-BE49-F238E27FC236}">
                <a16:creationId xmlns:a16="http://schemas.microsoft.com/office/drawing/2014/main" id="{4AA92694-AD18-4065-B0AD-B633F26FB1AB}"/>
              </a:ext>
            </a:extLst>
          </p:cNvPr>
          <p:cNvSpPr txBox="1">
            <a:spLocks/>
          </p:cNvSpPr>
          <p:nvPr/>
        </p:nvSpPr>
        <p:spPr>
          <a:xfrm>
            <a:off x="8519384" y="3003907"/>
            <a:ext cx="3483930" cy="219035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rgbClr val="47474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3500" dirty="0">
                <a:solidFill>
                  <a:schemeClr val="accent6">
                    <a:lumMod val="75000"/>
                  </a:schemeClr>
                </a:solidFill>
              </a:rPr>
              <a:t>Interests?</a:t>
            </a:r>
          </a:p>
          <a:p>
            <a:r>
              <a:rPr lang="en-CA" sz="3500" dirty="0">
                <a:solidFill>
                  <a:schemeClr val="accent6">
                    <a:lumMod val="75000"/>
                  </a:schemeClr>
                </a:solidFill>
              </a:rPr>
              <a:t>Interventions?</a:t>
            </a:r>
          </a:p>
          <a:p>
            <a:r>
              <a:rPr lang="en-CA" sz="3500" dirty="0">
                <a:solidFill>
                  <a:schemeClr val="accent6">
                    <a:lumMod val="75000"/>
                  </a:schemeClr>
                </a:solidFill>
              </a:rPr>
              <a:t>Accommodations?</a:t>
            </a:r>
          </a:p>
          <a:p>
            <a:pPr marL="0" indent="0">
              <a:buFont typeface="Arial" panose="020B0604020202020204" pitchFamily="34" charset="0"/>
              <a:buNone/>
            </a:pPr>
            <a:endParaRPr lang="en-CA" sz="3200" dirty="0">
              <a:solidFill>
                <a:schemeClr val="accent6">
                  <a:lumMod val="75000"/>
                </a:schemeClr>
              </a:solidFill>
            </a:endParaRPr>
          </a:p>
          <a:p>
            <a:pPr marL="0" indent="0">
              <a:buFont typeface="Arial" panose="020B0604020202020204" pitchFamily="34" charset="0"/>
              <a:buNone/>
            </a:pPr>
            <a:endParaRPr lang="en-CA" dirty="0"/>
          </a:p>
        </p:txBody>
      </p:sp>
      <p:pic>
        <p:nvPicPr>
          <p:cNvPr id="6" name="Picture 5">
            <a:extLst>
              <a:ext uri="{FF2B5EF4-FFF2-40B4-BE49-F238E27FC236}">
                <a16:creationId xmlns:a16="http://schemas.microsoft.com/office/drawing/2014/main" id="{97FAECF5-E4CC-40D6-94BE-9CD66928C579}"/>
              </a:ext>
            </a:extLst>
          </p:cNvPr>
          <p:cNvPicPr>
            <a:picLocks noChangeAspect="1"/>
          </p:cNvPicPr>
          <p:nvPr/>
        </p:nvPicPr>
        <p:blipFill>
          <a:blip r:embed="rId3"/>
          <a:stretch>
            <a:fillRect/>
          </a:stretch>
        </p:blipFill>
        <p:spPr>
          <a:xfrm>
            <a:off x="4203327" y="3003907"/>
            <a:ext cx="3771801" cy="2514021"/>
          </a:xfrm>
          <a:prstGeom prst="rect">
            <a:avLst/>
          </a:prstGeom>
        </p:spPr>
      </p:pic>
    </p:spTree>
    <p:extLst>
      <p:ext uri="{BB962C8B-B14F-4D97-AF65-F5344CB8AC3E}">
        <p14:creationId xmlns:p14="http://schemas.microsoft.com/office/powerpoint/2010/main" val="225904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750"/>
            <a:ext cx="10515600" cy="1325563"/>
          </a:xfrm>
        </p:spPr>
        <p:txBody>
          <a:bodyPr>
            <a:normAutofit/>
          </a:bodyPr>
          <a:lstStyle/>
          <a:p>
            <a:r>
              <a:rPr lang="en-CA" dirty="0"/>
              <a:t>Post EYE-TA Child Action Plan</a:t>
            </a:r>
            <a:r>
              <a:rPr lang="en-CA" noProof="0" dirty="0"/>
              <a:t> – page 1</a:t>
            </a:r>
          </a:p>
        </p:txBody>
      </p:sp>
      <p:sp>
        <p:nvSpPr>
          <p:cNvPr id="6" name="Arrow: Left 5">
            <a:extLst>
              <a:ext uri="{FF2B5EF4-FFF2-40B4-BE49-F238E27FC236}">
                <a16:creationId xmlns:a16="http://schemas.microsoft.com/office/drawing/2014/main" id="{B0153A12-82FB-474D-9D92-82A5DF60A87F}"/>
              </a:ext>
            </a:extLst>
          </p:cNvPr>
          <p:cNvSpPr/>
          <p:nvPr/>
        </p:nvSpPr>
        <p:spPr>
          <a:xfrm>
            <a:off x="7992363" y="1629148"/>
            <a:ext cx="1993466" cy="6560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Information</a:t>
            </a:r>
            <a:endParaRPr lang="en-CA" sz="2400" dirty="0"/>
          </a:p>
        </p:txBody>
      </p:sp>
      <p:sp>
        <p:nvSpPr>
          <p:cNvPr id="7" name="Arrow: Left 6">
            <a:extLst>
              <a:ext uri="{FF2B5EF4-FFF2-40B4-BE49-F238E27FC236}">
                <a16:creationId xmlns:a16="http://schemas.microsoft.com/office/drawing/2014/main" id="{22D45D2E-206D-45AB-8684-D6354BBDD79F}"/>
              </a:ext>
            </a:extLst>
          </p:cNvPr>
          <p:cNvSpPr/>
          <p:nvPr/>
        </p:nvSpPr>
        <p:spPr>
          <a:xfrm>
            <a:off x="7992363" y="2531283"/>
            <a:ext cx="1376090" cy="6560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Scores</a:t>
            </a:r>
            <a:endParaRPr lang="en-CA" dirty="0"/>
          </a:p>
        </p:txBody>
      </p:sp>
      <p:sp>
        <p:nvSpPr>
          <p:cNvPr id="8" name="Arrow: Left 7">
            <a:extLst>
              <a:ext uri="{FF2B5EF4-FFF2-40B4-BE49-F238E27FC236}">
                <a16:creationId xmlns:a16="http://schemas.microsoft.com/office/drawing/2014/main" id="{2568BB92-0B50-4252-8422-0839F7A5932B}"/>
              </a:ext>
            </a:extLst>
          </p:cNvPr>
          <p:cNvSpPr/>
          <p:nvPr/>
        </p:nvSpPr>
        <p:spPr>
          <a:xfrm>
            <a:off x="7975732" y="3670672"/>
            <a:ext cx="3751811" cy="6560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Domain and RTI comments</a:t>
            </a:r>
          </a:p>
        </p:txBody>
      </p:sp>
      <p:sp>
        <p:nvSpPr>
          <p:cNvPr id="9" name="Arrow: Left 8">
            <a:extLst>
              <a:ext uri="{FF2B5EF4-FFF2-40B4-BE49-F238E27FC236}">
                <a16:creationId xmlns:a16="http://schemas.microsoft.com/office/drawing/2014/main" id="{22F1EAF8-5811-403F-9DB8-C2EDD3404835}"/>
              </a:ext>
            </a:extLst>
          </p:cNvPr>
          <p:cNvSpPr/>
          <p:nvPr/>
        </p:nvSpPr>
        <p:spPr>
          <a:xfrm>
            <a:off x="7992363" y="4916047"/>
            <a:ext cx="3243712" cy="6256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General </a:t>
            </a:r>
            <a:r>
              <a:rPr lang="en-CA" sz="2400" dirty="0"/>
              <a:t>comments</a:t>
            </a:r>
          </a:p>
        </p:txBody>
      </p:sp>
      <p:sp>
        <p:nvSpPr>
          <p:cNvPr id="5" name="Rectangle 4">
            <a:extLst>
              <a:ext uri="{FF2B5EF4-FFF2-40B4-BE49-F238E27FC236}">
                <a16:creationId xmlns:a16="http://schemas.microsoft.com/office/drawing/2014/main" id="{E754E081-E1B8-4C0E-AF55-5CBB0F6D9850}"/>
              </a:ext>
            </a:extLst>
          </p:cNvPr>
          <p:cNvSpPr/>
          <p:nvPr/>
        </p:nvSpPr>
        <p:spPr>
          <a:xfrm>
            <a:off x="3458426" y="1765357"/>
            <a:ext cx="712388" cy="191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7B8C2ABF-720D-42BB-9FCE-E7D85210DC4A}"/>
              </a:ext>
            </a:extLst>
          </p:cNvPr>
          <p:cNvSpPr/>
          <p:nvPr/>
        </p:nvSpPr>
        <p:spPr>
          <a:xfrm>
            <a:off x="3519055" y="2017546"/>
            <a:ext cx="798617" cy="108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a:extLst>
              <a:ext uri="{FF2B5EF4-FFF2-40B4-BE49-F238E27FC236}">
                <a16:creationId xmlns:a16="http://schemas.microsoft.com/office/drawing/2014/main" id="{EDFA288F-FE78-443E-8757-337C0D039FA7}"/>
              </a:ext>
            </a:extLst>
          </p:cNvPr>
          <p:cNvPicPr>
            <a:picLocks noChangeAspect="1"/>
          </p:cNvPicPr>
          <p:nvPr/>
        </p:nvPicPr>
        <p:blipFill>
          <a:blip r:embed="rId3"/>
          <a:stretch>
            <a:fillRect/>
          </a:stretch>
        </p:blipFill>
        <p:spPr>
          <a:xfrm>
            <a:off x="955924" y="1394987"/>
            <a:ext cx="6723495" cy="50152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6413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noProof="0" dirty="0"/>
              <a:t>Post EYE-TA Child Action Plan – page 2</a:t>
            </a:r>
          </a:p>
        </p:txBody>
      </p:sp>
      <p:sp>
        <p:nvSpPr>
          <p:cNvPr id="11" name="Arrow: Left 10">
            <a:extLst>
              <a:ext uri="{FF2B5EF4-FFF2-40B4-BE49-F238E27FC236}">
                <a16:creationId xmlns:a16="http://schemas.microsoft.com/office/drawing/2014/main" id="{AC240544-7387-4C4D-B8FA-F2F04669FDB5}"/>
              </a:ext>
            </a:extLst>
          </p:cNvPr>
          <p:cNvSpPr/>
          <p:nvPr/>
        </p:nvSpPr>
        <p:spPr>
          <a:xfrm flipH="1">
            <a:off x="699567" y="3429000"/>
            <a:ext cx="1892147" cy="12102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What should be changed</a:t>
            </a:r>
            <a:r>
              <a:rPr lang="en-CA" dirty="0"/>
              <a:t>?</a:t>
            </a:r>
          </a:p>
        </p:txBody>
      </p:sp>
      <p:sp>
        <p:nvSpPr>
          <p:cNvPr id="8" name="Arrow: Left 7">
            <a:extLst>
              <a:ext uri="{FF2B5EF4-FFF2-40B4-BE49-F238E27FC236}">
                <a16:creationId xmlns:a16="http://schemas.microsoft.com/office/drawing/2014/main" id="{9226BEDE-8506-47BA-BDF7-BCE1D39BE405}"/>
              </a:ext>
            </a:extLst>
          </p:cNvPr>
          <p:cNvSpPr/>
          <p:nvPr/>
        </p:nvSpPr>
        <p:spPr>
          <a:xfrm flipH="1">
            <a:off x="658906" y="1972958"/>
            <a:ext cx="1932808" cy="12102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What worked?</a:t>
            </a:r>
          </a:p>
        </p:txBody>
      </p:sp>
      <p:pic>
        <p:nvPicPr>
          <p:cNvPr id="3" name="Picture 2">
            <a:extLst>
              <a:ext uri="{FF2B5EF4-FFF2-40B4-BE49-F238E27FC236}">
                <a16:creationId xmlns:a16="http://schemas.microsoft.com/office/drawing/2014/main" id="{9A6983B1-2191-4477-9265-74F9247CEAE7}"/>
              </a:ext>
            </a:extLst>
          </p:cNvPr>
          <p:cNvPicPr>
            <a:picLocks noChangeAspect="1"/>
          </p:cNvPicPr>
          <p:nvPr/>
        </p:nvPicPr>
        <p:blipFill>
          <a:blip r:embed="rId3"/>
          <a:stretch>
            <a:fillRect/>
          </a:stretch>
        </p:blipFill>
        <p:spPr>
          <a:xfrm>
            <a:off x="2828960" y="1438835"/>
            <a:ext cx="6771326" cy="4819707"/>
          </a:xfrm>
          <a:prstGeom prst="rect">
            <a:avLst/>
          </a:prstGeom>
          <a:effectLst>
            <a:outerShdw blurRad="63500" sx="102000" sy="102000" algn="ctr" rotWithShape="0">
              <a:prstClr val="black">
                <a:alpha val="40000"/>
              </a:prstClr>
            </a:outerShdw>
          </a:effectLst>
        </p:spPr>
      </p:pic>
      <p:sp>
        <p:nvSpPr>
          <p:cNvPr id="10" name="Arrow: Left 9">
            <a:extLst>
              <a:ext uri="{FF2B5EF4-FFF2-40B4-BE49-F238E27FC236}">
                <a16:creationId xmlns:a16="http://schemas.microsoft.com/office/drawing/2014/main" id="{9E9F3448-20F5-42A5-BCFF-614ED0FBE853}"/>
              </a:ext>
            </a:extLst>
          </p:cNvPr>
          <p:cNvSpPr/>
          <p:nvPr/>
        </p:nvSpPr>
        <p:spPr>
          <a:xfrm rot="5400000">
            <a:off x="6886937" y="3852779"/>
            <a:ext cx="2434183" cy="27968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2000" dirty="0">
                <a:solidFill>
                  <a:schemeClr val="bg1"/>
                </a:solidFill>
              </a:rPr>
              <a:t>What do you recommend to the next year’s teacher</a:t>
            </a:r>
            <a:r>
              <a:rPr lang="fr-CA" sz="2000" dirty="0">
                <a:solidFill>
                  <a:schemeClr val="bg1"/>
                </a:solidFill>
              </a:rPr>
              <a:t>?</a:t>
            </a:r>
          </a:p>
        </p:txBody>
      </p:sp>
    </p:spTree>
    <p:extLst>
      <p:ext uri="{BB962C8B-B14F-4D97-AF65-F5344CB8AC3E}">
        <p14:creationId xmlns:p14="http://schemas.microsoft.com/office/powerpoint/2010/main" val="414091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91E4933-21DA-4645-B584-C0D4842496D3}"/>
              </a:ext>
            </a:extLst>
          </p:cNvPr>
          <p:cNvSpPr txBox="1">
            <a:spLocks/>
          </p:cNvSpPr>
          <p:nvPr/>
        </p:nvSpPr>
        <p:spPr>
          <a:xfrm>
            <a:off x="838800" y="410400"/>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srgbClr val="57A445"/>
                </a:solidFill>
                <a:effectLst/>
                <a:uLnTx/>
                <a:uFillTx/>
                <a:latin typeface="+mn-lt"/>
                <a:ea typeface="+mj-ea"/>
                <a:cs typeface="+mj-cs"/>
              </a:rPr>
              <a:t>What will you learn?</a:t>
            </a:r>
          </a:p>
        </p:txBody>
      </p:sp>
      <p:sp>
        <p:nvSpPr>
          <p:cNvPr id="10" name="Text Placeholder 2">
            <a:extLst>
              <a:ext uri="{FF2B5EF4-FFF2-40B4-BE49-F238E27FC236}">
                <a16:creationId xmlns:a16="http://schemas.microsoft.com/office/drawing/2014/main" id="{08E8810B-A199-4B29-8285-885E0BA04258}"/>
              </a:ext>
            </a:extLst>
          </p:cNvPr>
          <p:cNvSpPr txBox="1">
            <a:spLocks/>
          </p:cNvSpPr>
          <p:nvPr/>
        </p:nvSpPr>
        <p:spPr>
          <a:xfrm>
            <a:off x="698643" y="1518557"/>
            <a:ext cx="10655157" cy="2921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474747"/>
              </a:buClr>
              <a:buSzTx/>
              <a:buFont typeface="Arial" panose="020B0604020202020204" pitchFamily="34" charset="0"/>
              <a:buChar char="•"/>
              <a:tabLst/>
              <a:defRPr/>
            </a:pPr>
            <a:endParaRPr kumimoji="0" lang="en-CA" sz="2800" b="0" i="0" u="none" strike="noStrike" kern="1200" cap="none" spc="0" normalizeH="0" baseline="0" noProof="0" dirty="0">
              <a:ln>
                <a:noFill/>
              </a:ln>
              <a:solidFill>
                <a:srgbClr val="474747"/>
              </a:solidFill>
              <a:effectLst/>
              <a:uLnTx/>
              <a:uFillTx/>
              <a:latin typeface="Calibri" panose="020F0502020204030204"/>
              <a:ea typeface="+mn-ea"/>
              <a:cs typeface="+mn-cs"/>
            </a:endParaRPr>
          </a:p>
        </p:txBody>
      </p:sp>
      <p:sp>
        <p:nvSpPr>
          <p:cNvPr id="2" name="Text Placeholder 2">
            <a:extLst>
              <a:ext uri="{FF2B5EF4-FFF2-40B4-BE49-F238E27FC236}">
                <a16:creationId xmlns:a16="http://schemas.microsoft.com/office/drawing/2014/main" id="{EFDB79B9-749F-4C52-9EBF-4639B7B2032B}"/>
              </a:ext>
            </a:extLst>
          </p:cNvPr>
          <p:cNvSpPr txBox="1">
            <a:spLocks/>
          </p:cNvSpPr>
          <p:nvPr/>
        </p:nvSpPr>
        <p:spPr>
          <a:xfrm>
            <a:off x="838800" y="1958400"/>
            <a:ext cx="10655157" cy="2921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474747"/>
              </a:buClr>
              <a:buSzTx/>
              <a:buFont typeface="Arial" panose="020B0604020202020204" pitchFamily="34" charset="0"/>
              <a:buChar char="•"/>
              <a:tabLst/>
              <a:defRPr/>
            </a:pPr>
            <a:r>
              <a:rPr lang="en-CA" sz="3200" b="1" dirty="0">
                <a:solidFill>
                  <a:srgbClr val="57A445"/>
                </a:solidFill>
                <a:latin typeface="+mn-lt"/>
                <a:ea typeface="+mj-ea"/>
                <a:cs typeface="+mj-cs"/>
              </a:rPr>
              <a:t>Which</a:t>
            </a:r>
            <a:r>
              <a:rPr lang="en-CA" sz="3200" b="1" dirty="0">
                <a:solidFill>
                  <a:srgbClr val="57A445"/>
                </a:solidFill>
                <a:latin typeface="+mn-lt"/>
              </a:rPr>
              <a:t> </a:t>
            </a:r>
            <a:r>
              <a:rPr lang="en-CA" sz="3200" b="1" dirty="0">
                <a:solidFill>
                  <a:srgbClr val="57A445"/>
                </a:solidFill>
                <a:latin typeface="+mn-lt"/>
                <a:ea typeface="+mj-ea"/>
                <a:cs typeface="+mj-cs"/>
              </a:rPr>
              <a:t>children to reassess </a:t>
            </a:r>
            <a:r>
              <a:rPr lang="en-CA" sz="3200" dirty="0">
                <a:solidFill>
                  <a:schemeClr val="accent6">
                    <a:lumMod val="75000"/>
                  </a:schemeClr>
                </a:solidFill>
                <a:latin typeface="+mn-lt"/>
              </a:rPr>
              <a:t>in the Post EYE-TA</a:t>
            </a:r>
          </a:p>
          <a:p>
            <a:pPr marL="228600" marR="0" lvl="0" indent="-228600" algn="l" defTabSz="914400" rtl="0" eaLnBrk="1" fontAlgn="auto" latinLnBrk="0" hangingPunct="1">
              <a:lnSpc>
                <a:spcPct val="100000"/>
              </a:lnSpc>
              <a:spcBef>
                <a:spcPts val="1000"/>
              </a:spcBef>
              <a:spcAft>
                <a:spcPts val="0"/>
              </a:spcAft>
              <a:buClr>
                <a:srgbClr val="474747"/>
              </a:buClr>
              <a:buSzTx/>
              <a:buFont typeface="Arial" panose="020B0604020202020204" pitchFamily="34" charset="0"/>
              <a:buChar char="•"/>
              <a:tabLst/>
              <a:defRPr/>
            </a:pPr>
            <a:r>
              <a:rPr lang="en-CA" sz="3200" dirty="0">
                <a:solidFill>
                  <a:schemeClr val="accent6">
                    <a:lumMod val="75000"/>
                  </a:schemeClr>
                </a:solidFill>
                <a:latin typeface="+mn-lt"/>
              </a:rPr>
              <a:t>Understanding the </a:t>
            </a:r>
            <a:r>
              <a:rPr lang="en-CA" sz="3200" b="1" dirty="0">
                <a:solidFill>
                  <a:srgbClr val="57A445"/>
                </a:solidFill>
                <a:latin typeface="+mn-lt"/>
                <a:ea typeface="+mj-ea"/>
                <a:cs typeface="+mj-cs"/>
              </a:rPr>
              <a:t>Post EYE-TA Child and Class Reports</a:t>
            </a:r>
          </a:p>
          <a:p>
            <a:pPr marL="228600" marR="0" lvl="0" indent="-228600" algn="l" defTabSz="914400" rtl="0" eaLnBrk="1" fontAlgn="auto" latinLnBrk="0" hangingPunct="1">
              <a:lnSpc>
                <a:spcPct val="100000"/>
              </a:lnSpc>
              <a:spcBef>
                <a:spcPts val="1000"/>
              </a:spcBef>
              <a:spcAft>
                <a:spcPts val="0"/>
              </a:spcAft>
              <a:buClr>
                <a:srgbClr val="474747"/>
              </a:buClr>
              <a:buSzTx/>
              <a:buFont typeface="Arial" panose="020B0604020202020204" pitchFamily="34" charset="0"/>
              <a:buChar char="•"/>
              <a:tabLst/>
              <a:defRPr/>
            </a:pPr>
            <a:r>
              <a:rPr lang="en-CA" sz="3200" dirty="0">
                <a:solidFill>
                  <a:schemeClr val="accent6">
                    <a:lumMod val="75000"/>
                  </a:schemeClr>
                </a:solidFill>
                <a:latin typeface="+mn-lt"/>
              </a:rPr>
              <a:t>Using the</a:t>
            </a:r>
            <a:r>
              <a:rPr lang="en-CA" sz="3200" b="1" dirty="0">
                <a:solidFill>
                  <a:schemeClr val="accent6">
                    <a:lumMod val="75000"/>
                  </a:schemeClr>
                </a:solidFill>
                <a:latin typeface="+mn-lt"/>
              </a:rPr>
              <a:t> </a:t>
            </a:r>
            <a:r>
              <a:rPr lang="en-CA" sz="3200" b="1" dirty="0">
                <a:solidFill>
                  <a:srgbClr val="57A445"/>
                </a:solidFill>
                <a:latin typeface="+mn-lt"/>
                <a:ea typeface="+mj-ea"/>
                <a:cs typeface="+mj-cs"/>
              </a:rPr>
              <a:t>Post EYE-TA Child Action Plan </a:t>
            </a:r>
            <a:r>
              <a:rPr lang="en-CA" sz="3200" dirty="0">
                <a:solidFill>
                  <a:schemeClr val="accent6">
                    <a:lumMod val="75000"/>
                  </a:schemeClr>
                </a:solidFill>
                <a:latin typeface="+mn-lt"/>
              </a:rPr>
              <a:t>to track progress and share information with the child’s next teacher</a:t>
            </a:r>
          </a:p>
          <a:p>
            <a:pPr marL="228600" marR="0" lvl="0" indent="-228600" algn="l" defTabSz="914400" rtl="0" eaLnBrk="1" fontAlgn="auto" latinLnBrk="0" hangingPunct="1">
              <a:lnSpc>
                <a:spcPct val="100000"/>
              </a:lnSpc>
              <a:spcBef>
                <a:spcPts val="1000"/>
              </a:spcBef>
              <a:spcAft>
                <a:spcPts val="0"/>
              </a:spcAft>
              <a:buClr>
                <a:srgbClr val="474747"/>
              </a:buClr>
              <a:buSzTx/>
              <a:buFont typeface="Arial" panose="020B0604020202020204" pitchFamily="34" charset="0"/>
              <a:buChar char="•"/>
              <a:tabLst/>
              <a:defRPr/>
            </a:pPr>
            <a:r>
              <a:rPr lang="en-CA" sz="3200" dirty="0">
                <a:solidFill>
                  <a:schemeClr val="accent6">
                    <a:lumMod val="75000"/>
                  </a:schemeClr>
                </a:solidFill>
                <a:latin typeface="+mn-lt"/>
              </a:rPr>
              <a:t>Identify helpful </a:t>
            </a:r>
            <a:r>
              <a:rPr lang="en-CA" sz="3200" b="1" dirty="0">
                <a:solidFill>
                  <a:srgbClr val="57A445"/>
                </a:solidFill>
                <a:latin typeface="+mn-lt"/>
                <a:ea typeface="+mj-ea"/>
                <a:cs typeface="+mj-cs"/>
              </a:rPr>
              <a:t>resources</a:t>
            </a:r>
            <a:endParaRPr lang="en-CA" sz="3200" b="1" strike="sngStrike" dirty="0">
              <a:solidFill>
                <a:srgbClr val="57A445"/>
              </a:solidFill>
              <a:latin typeface="+mn-lt"/>
            </a:endParaRPr>
          </a:p>
          <a:p>
            <a:pPr marL="228600" marR="0" lvl="0" indent="-228600" algn="l" defTabSz="914400" rtl="0" eaLnBrk="1" fontAlgn="auto" latinLnBrk="0" hangingPunct="1">
              <a:lnSpc>
                <a:spcPct val="100000"/>
              </a:lnSpc>
              <a:spcBef>
                <a:spcPts val="1000"/>
              </a:spcBef>
              <a:spcAft>
                <a:spcPts val="0"/>
              </a:spcAft>
              <a:buClr>
                <a:srgbClr val="474747"/>
              </a:buClr>
              <a:buSzTx/>
              <a:buFont typeface="Arial" panose="020B0604020202020204" pitchFamily="34" charset="0"/>
              <a:buChar char="•"/>
              <a:tabLst/>
              <a:defRPr/>
            </a:pPr>
            <a:endParaRPr kumimoji="0" lang="en-CA" sz="2800" b="0" i="0" u="none" strike="noStrike" kern="1200" cap="none" spc="0" normalizeH="0" baseline="0" noProof="0" dirty="0">
              <a:ln>
                <a:noFill/>
              </a:ln>
              <a:solidFill>
                <a:schemeClr val="tx1"/>
              </a:solidFill>
              <a:effectLst/>
              <a:uLnTx/>
              <a:uFillTx/>
              <a:ea typeface="+mn-ea"/>
              <a:cs typeface="+mn-cs"/>
            </a:endParaRPr>
          </a:p>
        </p:txBody>
      </p:sp>
    </p:spTree>
    <p:custDataLst>
      <p:tags r:id="rId1"/>
    </p:custDataLst>
    <p:extLst>
      <p:ext uri="{BB962C8B-B14F-4D97-AF65-F5344CB8AC3E}">
        <p14:creationId xmlns:p14="http://schemas.microsoft.com/office/powerpoint/2010/main" val="4075181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837" y="2304789"/>
            <a:ext cx="11081045" cy="1796890"/>
          </a:xfrm>
        </p:spPr>
        <p:txBody>
          <a:bodyPr>
            <a:normAutofit/>
          </a:bodyPr>
          <a:lstStyle/>
          <a:p>
            <a:pPr>
              <a:lnSpc>
                <a:spcPct val="100000"/>
              </a:lnSpc>
            </a:pPr>
            <a:r>
              <a:rPr lang="en-CA" sz="4400" dirty="0"/>
              <a:t>Resources</a:t>
            </a:r>
            <a:endParaRPr lang="en-CA" dirty="0"/>
          </a:p>
        </p:txBody>
      </p:sp>
    </p:spTree>
    <p:extLst>
      <p:ext uri="{BB962C8B-B14F-4D97-AF65-F5344CB8AC3E}">
        <p14:creationId xmlns:p14="http://schemas.microsoft.com/office/powerpoint/2010/main" val="3701167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106" y="401588"/>
            <a:ext cx="10515600" cy="872948"/>
          </a:xfrm>
        </p:spPr>
        <p:txBody>
          <a:bodyPr>
            <a:normAutofit/>
          </a:bodyPr>
          <a:lstStyle/>
          <a:p>
            <a:r>
              <a:rPr lang="en-CA" dirty="0"/>
              <a:t>Helpful FAQ documents</a:t>
            </a:r>
          </a:p>
        </p:txBody>
      </p:sp>
      <p:sp>
        <p:nvSpPr>
          <p:cNvPr id="5" name="Rectangle 4"/>
          <p:cNvSpPr/>
          <p:nvPr/>
        </p:nvSpPr>
        <p:spPr>
          <a:xfrm>
            <a:off x="7986350" y="1850592"/>
            <a:ext cx="3670102" cy="4278094"/>
          </a:xfrm>
          <a:prstGeom prst="rect">
            <a:avLst/>
          </a:prstGeom>
        </p:spPr>
        <p:txBody>
          <a:bodyPr wrap="square">
            <a:spAutoFit/>
          </a:bodyPr>
          <a:lstStyle/>
          <a:p>
            <a:pPr marL="342900" indent="-342900">
              <a:buFont typeface="Wingdings" panose="05000000000000000000" pitchFamily="2" charset="2"/>
              <a:buChar char="ü"/>
            </a:pPr>
            <a:r>
              <a:rPr lang="en-CA" sz="3200" dirty="0">
                <a:solidFill>
                  <a:schemeClr val="accent6">
                    <a:lumMod val="75000"/>
                  </a:schemeClr>
                </a:solidFill>
              </a:rPr>
              <a:t>Post EYE-TA Implementation for Teachers</a:t>
            </a:r>
          </a:p>
          <a:p>
            <a:pPr marL="342900" indent="-342900">
              <a:buFont typeface="Wingdings" panose="05000000000000000000" pitchFamily="2" charset="2"/>
              <a:buChar char="ü"/>
            </a:pPr>
            <a:endParaRPr lang="en-CA" sz="3200" dirty="0">
              <a:solidFill>
                <a:schemeClr val="accent6">
                  <a:lumMod val="75000"/>
                </a:schemeClr>
              </a:solidFill>
            </a:endParaRPr>
          </a:p>
          <a:p>
            <a:pPr marL="342900" indent="-342900">
              <a:buFont typeface="Wingdings" panose="05000000000000000000" pitchFamily="2" charset="2"/>
              <a:buChar char="ü"/>
            </a:pPr>
            <a:r>
              <a:rPr lang="en-CA" sz="3200" dirty="0">
                <a:solidFill>
                  <a:schemeClr val="accent6">
                    <a:lumMod val="75000"/>
                  </a:schemeClr>
                </a:solidFill>
              </a:rPr>
              <a:t>Interpreting the Pre-Post EYE-TA Class Report </a:t>
            </a:r>
          </a:p>
          <a:p>
            <a:endParaRPr lang="en-CA" sz="2400" dirty="0">
              <a:solidFill>
                <a:schemeClr val="accent6"/>
              </a:solidFill>
            </a:endParaRPr>
          </a:p>
          <a:p>
            <a:endParaRPr lang="en-CA" sz="2400" dirty="0">
              <a:solidFill>
                <a:schemeClr val="accent6"/>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651" y="1625587"/>
            <a:ext cx="3257201" cy="4349165"/>
          </a:xfrm>
          <a:prstGeom prst="rect">
            <a:avLst/>
          </a:prstGeom>
          <a:ln>
            <a:solidFill>
              <a:srgbClr val="9D9FA2"/>
            </a:solidFill>
          </a:ln>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D94690D9-E7EA-4F3C-B99F-D762734EEC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548" y="1600314"/>
            <a:ext cx="3362460" cy="4347761"/>
          </a:xfrm>
          <a:prstGeom prst="rect">
            <a:avLst/>
          </a:prstGeom>
          <a:ln>
            <a:solidFill>
              <a:srgbClr val="474747"/>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49602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11" name="Shape 294"/>
          <p:cNvSpPr txBox="1">
            <a:spLocks noGrp="1"/>
          </p:cNvSpPr>
          <p:nvPr>
            <p:ph type="title"/>
          </p:nvPr>
        </p:nvSpPr>
        <p:spPr>
          <a:xfrm>
            <a:off x="719467" y="1599505"/>
            <a:ext cx="8616800" cy="1143000"/>
          </a:xfrm>
          <a:prstGeom prst="rect">
            <a:avLst/>
          </a:prstGeom>
        </p:spPr>
        <p:txBody>
          <a:bodyPr lIns="91425" tIns="91425" rIns="91425" bIns="91425" anchor="b" anchorCtr="0">
            <a:noAutofit/>
          </a:bodyPr>
          <a:lstStyle/>
          <a:p>
            <a:r>
              <a:rPr lang="en" sz="8800" dirty="0">
                <a:latin typeface="+mn-lt"/>
              </a:rPr>
              <a:t>Thank You!</a:t>
            </a:r>
          </a:p>
        </p:txBody>
      </p:sp>
      <p:pic>
        <p:nvPicPr>
          <p:cNvPr id="15" name="Picture Placeholder 4"/>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tretch>
            <a:fillRect/>
          </a:stretch>
        </p:blipFill>
        <p:spPr>
          <a:xfrm>
            <a:off x="9162475" y="5805488"/>
            <a:ext cx="2438400" cy="528637"/>
          </a:xfrm>
        </p:spPr>
      </p:pic>
      <p:sp>
        <p:nvSpPr>
          <p:cNvPr id="12" name="Shape 295"/>
          <p:cNvSpPr txBox="1">
            <a:spLocks/>
          </p:cNvSpPr>
          <p:nvPr/>
        </p:nvSpPr>
        <p:spPr>
          <a:xfrm>
            <a:off x="747175" y="2466326"/>
            <a:ext cx="5561100" cy="1046400"/>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r>
              <a:rPr lang="en" sz="4800" dirty="0">
                <a:solidFill>
                  <a:schemeClr val="accent6">
                    <a:lumMod val="75000"/>
                  </a:schemeClr>
                </a:solidFill>
                <a:latin typeface="+mn-lt"/>
              </a:rPr>
              <a:t>Any questions?</a:t>
            </a:r>
          </a:p>
        </p:txBody>
      </p:sp>
      <p:sp>
        <p:nvSpPr>
          <p:cNvPr id="13" name="TextBox 12"/>
          <p:cNvSpPr txBox="1"/>
          <p:nvPr/>
        </p:nvSpPr>
        <p:spPr>
          <a:xfrm>
            <a:off x="5929110" y="3073732"/>
            <a:ext cx="5810250" cy="1657120"/>
          </a:xfrm>
          <a:prstGeom prst="rect">
            <a:avLst/>
          </a:prstGeom>
          <a:noFill/>
        </p:spPr>
        <p:txBody>
          <a:bodyPr wrap="square" rtlCol="0">
            <a:spAutoFit/>
          </a:bodyPr>
          <a:lstStyle/>
          <a:p>
            <a:pPr algn="r">
              <a:lnSpc>
                <a:spcPct val="108000"/>
              </a:lnSpc>
            </a:pPr>
            <a:r>
              <a:rPr lang="en-US" sz="2800" dirty="0">
                <a:solidFill>
                  <a:schemeClr val="accent6">
                    <a:lumMod val="75000"/>
                  </a:schemeClr>
                </a:solidFill>
              </a:rPr>
              <a:t>eye-support@thelearningbar.com</a:t>
            </a:r>
          </a:p>
          <a:p>
            <a:pPr algn="r">
              <a:lnSpc>
                <a:spcPct val="108000"/>
              </a:lnSpc>
            </a:pPr>
            <a:r>
              <a:rPr lang="en-US" sz="2800" dirty="0">
                <a:solidFill>
                  <a:schemeClr val="accent6">
                    <a:lumMod val="75000"/>
                  </a:schemeClr>
                </a:solidFill>
              </a:rPr>
              <a:t>506 458 9311</a:t>
            </a:r>
            <a:endParaRPr lang="en-US" sz="2800" strike="sngStrike" dirty="0">
              <a:solidFill>
                <a:schemeClr val="accent6">
                  <a:lumMod val="75000"/>
                </a:schemeClr>
              </a:solidFill>
            </a:endParaRPr>
          </a:p>
          <a:p>
            <a:pPr algn="r">
              <a:lnSpc>
                <a:spcPct val="108000"/>
              </a:lnSpc>
            </a:pPr>
            <a:r>
              <a:rPr lang="en-US" sz="4000" dirty="0">
                <a:solidFill>
                  <a:schemeClr val="accent1"/>
                </a:solidFill>
              </a:rPr>
              <a:t>1 877 840 2424</a:t>
            </a:r>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2980" y="1771649"/>
            <a:ext cx="3177895" cy="798711"/>
          </a:xfrm>
          <a:prstGeom prst="rect">
            <a:avLst/>
          </a:prstGeom>
        </p:spPr>
      </p:pic>
    </p:spTree>
    <p:extLst>
      <p:ext uri="{BB962C8B-B14F-4D97-AF65-F5344CB8AC3E}">
        <p14:creationId xmlns:p14="http://schemas.microsoft.com/office/powerpoint/2010/main" val="369131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TextBox 1"/>
          <p:cNvSpPr txBox="1">
            <a:spLocks noChangeArrowheads="1"/>
          </p:cNvSpPr>
          <p:nvPr/>
        </p:nvSpPr>
        <p:spPr bwMode="auto">
          <a:xfrm>
            <a:off x="620486" y="3189962"/>
            <a:ext cx="5126502" cy="20189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07" tIns="45704" rIns="91407" bIns="45704">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457200" indent="-457200">
              <a:lnSpc>
                <a:spcPct val="90000"/>
              </a:lnSpc>
              <a:spcAft>
                <a:spcPts val="1200"/>
              </a:spcAft>
              <a:buAutoNum type="arabicParenR"/>
              <a:defRPr/>
            </a:pPr>
            <a:r>
              <a:rPr lang="en-CA" dirty="0">
                <a:solidFill>
                  <a:schemeClr val="accent6">
                    <a:lumMod val="75000"/>
                  </a:schemeClr>
                </a:solidFill>
                <a:latin typeface="+mn-lt"/>
                <a:cs typeface="Helvetica" charset="0"/>
              </a:rPr>
              <a:t>Gauging the effectiveness supports</a:t>
            </a:r>
          </a:p>
          <a:p>
            <a:pPr marL="457200" indent="-457200">
              <a:lnSpc>
                <a:spcPct val="90000"/>
              </a:lnSpc>
              <a:spcAft>
                <a:spcPts val="1200"/>
              </a:spcAft>
              <a:buAutoNum type="arabicParenR"/>
              <a:defRPr/>
            </a:pPr>
            <a:r>
              <a:rPr lang="en-CA" dirty="0">
                <a:solidFill>
                  <a:schemeClr val="accent6">
                    <a:lumMod val="75000"/>
                  </a:schemeClr>
                </a:solidFill>
                <a:latin typeface="+mn-lt"/>
                <a:cs typeface="Helvetica" charset="0"/>
              </a:rPr>
              <a:t>Supporting the transition to Grade 1</a:t>
            </a:r>
          </a:p>
        </p:txBody>
      </p:sp>
      <p:sp>
        <p:nvSpPr>
          <p:cNvPr id="2" name="Title 1"/>
          <p:cNvSpPr>
            <a:spLocks noGrp="1"/>
          </p:cNvSpPr>
          <p:nvPr>
            <p:ph type="title"/>
          </p:nvPr>
        </p:nvSpPr>
        <p:spPr>
          <a:xfrm>
            <a:off x="838200" y="221714"/>
            <a:ext cx="5257800" cy="811783"/>
          </a:xfrm>
        </p:spPr>
        <p:txBody>
          <a:bodyPr>
            <a:noAutofit/>
          </a:bodyPr>
          <a:lstStyle/>
          <a:p>
            <a:pPr>
              <a:lnSpc>
                <a:spcPct val="100000"/>
              </a:lnSpc>
            </a:pPr>
            <a:r>
              <a:rPr lang="en-CA" dirty="0"/>
              <a:t>What are some benefits of the Post EYE-TA?</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1906" r="23454" b="9335"/>
          <a:stretch/>
        </p:blipFill>
        <p:spPr>
          <a:xfrm>
            <a:off x="6096001" y="0"/>
            <a:ext cx="6096000" cy="6743700"/>
          </a:xfrm>
          <a:prstGeom prst="rect">
            <a:avLst/>
          </a:prstGeom>
          <a:solidFill>
            <a:srgbClr val="FFFFFF">
              <a:shade val="85000"/>
            </a:srgbClr>
          </a:solidFill>
          <a:ln w="88900" cap="sq">
            <a:noFill/>
            <a:miter lim="800000"/>
          </a:ln>
          <a:effectLst/>
        </p:spPr>
      </p:pic>
    </p:spTree>
    <p:custDataLst>
      <p:tags r:id="rId1"/>
    </p:custDataLst>
    <p:extLst>
      <p:ext uri="{BB962C8B-B14F-4D97-AF65-F5344CB8AC3E}">
        <p14:creationId xmlns:p14="http://schemas.microsoft.com/office/powerpoint/2010/main" val="421196852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63BCD-75B9-4803-A685-03D5C4297CB6}"/>
              </a:ext>
            </a:extLst>
          </p:cNvPr>
          <p:cNvSpPr>
            <a:spLocks noGrp="1"/>
          </p:cNvSpPr>
          <p:nvPr>
            <p:ph type="title"/>
          </p:nvPr>
        </p:nvSpPr>
        <p:spPr>
          <a:xfrm>
            <a:off x="838200" y="530942"/>
            <a:ext cx="10515600" cy="1196209"/>
          </a:xfrm>
        </p:spPr>
        <p:txBody>
          <a:bodyPr>
            <a:noAutofit/>
          </a:bodyPr>
          <a:lstStyle/>
          <a:p>
            <a:r>
              <a:rPr lang="en-CA" dirty="0"/>
              <a:t>What does the Post EYE-TA look like?</a:t>
            </a:r>
          </a:p>
        </p:txBody>
      </p:sp>
      <p:sp>
        <p:nvSpPr>
          <p:cNvPr id="3" name="Content Placeholder 2">
            <a:extLst>
              <a:ext uri="{FF2B5EF4-FFF2-40B4-BE49-F238E27FC236}">
                <a16:creationId xmlns:a16="http://schemas.microsoft.com/office/drawing/2014/main" id="{4F628965-1CF8-4563-96C8-E5914E4EF0C6}"/>
              </a:ext>
            </a:extLst>
          </p:cNvPr>
          <p:cNvSpPr>
            <a:spLocks noGrp="1"/>
          </p:cNvSpPr>
          <p:nvPr>
            <p:ph idx="1"/>
          </p:nvPr>
        </p:nvSpPr>
        <p:spPr>
          <a:xfrm>
            <a:off x="838200" y="1839902"/>
            <a:ext cx="6160476" cy="4351338"/>
          </a:xfrm>
        </p:spPr>
        <p:txBody>
          <a:bodyPr>
            <a:normAutofit/>
          </a:bodyPr>
          <a:lstStyle/>
          <a:p>
            <a:pPr marL="0" indent="0">
              <a:buNone/>
            </a:pPr>
            <a:r>
              <a:rPr lang="en-CA" sz="3200" dirty="0">
                <a:solidFill>
                  <a:schemeClr val="accent6">
                    <a:lumMod val="75000"/>
                  </a:schemeClr>
                </a:solidFill>
                <a:ea typeface="ＭＳ Ｐゴシック" charset="0"/>
                <a:cs typeface="Helvetica" charset="0"/>
              </a:rPr>
              <a:t>The Pre and Post EYE-TA are essentially the same, with one important exception: </a:t>
            </a:r>
          </a:p>
          <a:p>
            <a:pPr marL="0" indent="0">
              <a:buNone/>
            </a:pPr>
            <a:r>
              <a:rPr lang="en-CA" sz="3200" dirty="0">
                <a:solidFill>
                  <a:schemeClr val="accent6">
                    <a:lumMod val="75000"/>
                  </a:schemeClr>
                </a:solidFill>
              </a:rPr>
              <a:t>In most cases, not all the children will be reassessed. </a:t>
            </a:r>
          </a:p>
          <a:p>
            <a:pPr lvl="1" indent="-457200"/>
            <a:endParaRPr lang="en-CA" sz="3200" dirty="0">
              <a:solidFill>
                <a:schemeClr val="accent6">
                  <a:lumMod val="75000"/>
                </a:schemeClr>
              </a:solidFill>
              <a:latin typeface="+mn-lt"/>
            </a:endParaRPr>
          </a:p>
          <a:p>
            <a:pPr lvl="1" indent="-457200"/>
            <a:r>
              <a:rPr lang="en-CA" sz="3200" dirty="0">
                <a:solidFill>
                  <a:schemeClr val="accent6">
                    <a:lumMod val="75000"/>
                  </a:schemeClr>
                </a:solidFill>
                <a:latin typeface="+mn-lt"/>
              </a:rPr>
              <a:t>Let’s take a closer look…</a:t>
            </a:r>
          </a:p>
        </p:txBody>
      </p:sp>
      <p:pic>
        <p:nvPicPr>
          <p:cNvPr id="4" name="Picture 3">
            <a:extLst>
              <a:ext uri="{FF2B5EF4-FFF2-40B4-BE49-F238E27FC236}">
                <a16:creationId xmlns:a16="http://schemas.microsoft.com/office/drawing/2014/main" id="{58254137-163D-46C4-88B3-5169FB038A8A}"/>
              </a:ext>
            </a:extLst>
          </p:cNvPr>
          <p:cNvPicPr>
            <a:picLocks noChangeAspect="1"/>
          </p:cNvPicPr>
          <p:nvPr/>
        </p:nvPicPr>
        <p:blipFill rotWithShape="1">
          <a:blip r:embed="rId3"/>
          <a:srcRect t="4073"/>
          <a:stretch/>
        </p:blipFill>
        <p:spPr>
          <a:xfrm>
            <a:off x="7635966" y="1521479"/>
            <a:ext cx="3080544" cy="4669761"/>
          </a:xfrm>
          <a:prstGeom prst="rect">
            <a:avLst/>
          </a:prstGeom>
          <a:effectLst>
            <a:softEdge rad="635000"/>
          </a:effectLst>
          <a:scene3d>
            <a:camera prst="orthographicFront">
              <a:rot lat="0" lon="0" rev="0"/>
            </a:camera>
            <a:lightRig rig="threePt" dir="t"/>
          </a:scene3d>
        </p:spPr>
      </p:pic>
    </p:spTree>
    <p:extLst>
      <p:ext uri="{BB962C8B-B14F-4D97-AF65-F5344CB8AC3E}">
        <p14:creationId xmlns:p14="http://schemas.microsoft.com/office/powerpoint/2010/main" val="367231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03A3A2-125C-4FA7-B388-E84A3CE906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6275"/>
          <a:stretch/>
        </p:blipFill>
        <p:spPr>
          <a:xfrm>
            <a:off x="4446494" y="1934353"/>
            <a:ext cx="6907306" cy="3908648"/>
          </a:xfrm>
          <a:prstGeom prst="rect">
            <a:avLst/>
          </a:prstGeom>
          <a:ln>
            <a:solidFill>
              <a:srgbClr val="9D9FA2"/>
            </a:solidFill>
          </a:ln>
          <a:effectLst/>
        </p:spPr>
      </p:pic>
      <p:sp>
        <p:nvSpPr>
          <p:cNvPr id="3" name="Content Placeholder 2"/>
          <p:cNvSpPr>
            <a:spLocks noGrp="1"/>
          </p:cNvSpPr>
          <p:nvPr>
            <p:ph idx="1"/>
          </p:nvPr>
        </p:nvSpPr>
        <p:spPr>
          <a:xfrm>
            <a:off x="599827" y="335715"/>
            <a:ext cx="11258343" cy="1598638"/>
          </a:xfrm>
        </p:spPr>
        <p:txBody>
          <a:bodyPr>
            <a:normAutofit fontScale="85000" lnSpcReduction="10000"/>
          </a:bodyPr>
          <a:lstStyle/>
          <a:p>
            <a:pPr marL="0" indent="0">
              <a:buNone/>
            </a:pPr>
            <a:r>
              <a:rPr lang="en-CA" sz="5600" dirty="0">
                <a:solidFill>
                  <a:schemeClr val="accent1"/>
                </a:solidFill>
              </a:rPr>
              <a:t>Where can I find the list of children who are recommended for reassessment in my class? </a:t>
            </a:r>
          </a:p>
          <a:p>
            <a:endParaRPr lang="en-CA" dirty="0"/>
          </a:p>
        </p:txBody>
      </p:sp>
      <p:sp>
        <p:nvSpPr>
          <p:cNvPr id="5" name="Rounded Rectangle 4"/>
          <p:cNvSpPr/>
          <p:nvPr/>
        </p:nvSpPr>
        <p:spPr>
          <a:xfrm>
            <a:off x="9834540" y="3321423"/>
            <a:ext cx="665019" cy="2279277"/>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Content Placeholder 2">
            <a:extLst>
              <a:ext uri="{FF2B5EF4-FFF2-40B4-BE49-F238E27FC236}">
                <a16:creationId xmlns:a16="http://schemas.microsoft.com/office/drawing/2014/main" id="{67FE1728-4144-44DF-B5F2-83E3CBD1DB1B}"/>
              </a:ext>
            </a:extLst>
          </p:cNvPr>
          <p:cNvSpPr txBox="1">
            <a:spLocks/>
          </p:cNvSpPr>
          <p:nvPr/>
        </p:nvSpPr>
        <p:spPr>
          <a:xfrm>
            <a:off x="599828" y="1934353"/>
            <a:ext cx="3476294" cy="2367694"/>
          </a:xfrm>
          <a:prstGeom prst="rect">
            <a:avLst/>
          </a:prstGeom>
        </p:spPr>
        <p:txBody>
          <a:bodyPr vert="horz" lIns="91440" tIns="45720" rIns="91440" bIns="45720" rtlCol="0">
            <a:noAutofit/>
          </a:bodyPr>
          <a:lst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CA" sz="3200" dirty="0">
                <a:solidFill>
                  <a:schemeClr val="accent6">
                    <a:lumMod val="75000"/>
                  </a:schemeClr>
                </a:solidFill>
                <a:latin typeface="+mn-lt"/>
              </a:rPr>
              <a:t>The Pre EYE-TA Class Report includes a table that lists the children with Tier 2 and Tier 3 learning needs (yellow and red RTI).</a:t>
            </a:r>
          </a:p>
        </p:txBody>
      </p:sp>
    </p:spTree>
    <p:extLst>
      <p:ext uri="{BB962C8B-B14F-4D97-AF65-F5344CB8AC3E}">
        <p14:creationId xmlns:p14="http://schemas.microsoft.com/office/powerpoint/2010/main" val="251836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7EC57A7-9D40-415A-A346-71AF255341CC}"/>
              </a:ext>
            </a:extLst>
          </p:cNvPr>
          <p:cNvPicPr>
            <a:picLocks noChangeAspect="1"/>
          </p:cNvPicPr>
          <p:nvPr/>
        </p:nvPicPr>
        <p:blipFill>
          <a:blip r:embed="rId3"/>
          <a:stretch>
            <a:fillRect/>
          </a:stretch>
        </p:blipFill>
        <p:spPr>
          <a:xfrm>
            <a:off x="2188741" y="4918061"/>
            <a:ext cx="7671395" cy="1491186"/>
          </a:xfrm>
          <a:prstGeom prst="rect">
            <a:avLst/>
          </a:prstGeom>
        </p:spPr>
      </p:pic>
      <p:sp>
        <p:nvSpPr>
          <p:cNvPr id="5" name="Rounded Rectangle 4"/>
          <p:cNvSpPr/>
          <p:nvPr/>
        </p:nvSpPr>
        <p:spPr>
          <a:xfrm>
            <a:off x="6032451" y="4932133"/>
            <a:ext cx="887443" cy="149118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ounded Rectangle 6"/>
          <p:cNvSpPr/>
          <p:nvPr/>
        </p:nvSpPr>
        <p:spPr>
          <a:xfrm>
            <a:off x="3628571" y="4932133"/>
            <a:ext cx="1344138" cy="1463042"/>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Content Placeholder 2">
            <a:extLst>
              <a:ext uri="{FF2B5EF4-FFF2-40B4-BE49-F238E27FC236}">
                <a16:creationId xmlns:a16="http://schemas.microsoft.com/office/drawing/2014/main" id="{0C8AAB4E-CA88-4FE4-88A0-62D9868B8585}"/>
              </a:ext>
            </a:extLst>
          </p:cNvPr>
          <p:cNvSpPr txBox="1">
            <a:spLocks/>
          </p:cNvSpPr>
          <p:nvPr/>
        </p:nvSpPr>
        <p:spPr>
          <a:xfrm>
            <a:off x="3272427" y="2247317"/>
            <a:ext cx="5647143" cy="2363365"/>
          </a:xfrm>
          <a:prstGeom prst="rect">
            <a:avLst/>
          </a:prstGeom>
        </p:spPr>
        <p:txBody>
          <a:bodyPr vert="horz" lIns="91440" tIns="45720" rIns="91440" bIns="45720" rtlCol="0">
            <a:noAutofit/>
          </a:bodyPr>
          <a:lst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CA" sz="3200" dirty="0">
                <a:solidFill>
                  <a:schemeClr val="accent6">
                    <a:lumMod val="75000"/>
                  </a:schemeClr>
                </a:solidFill>
                <a:latin typeface="+mn-lt"/>
              </a:rPr>
              <a:t>Yes, simply uncheck the child in the ‘Not Assessed’ column. Enter their data as you would for the other reassessed children.</a:t>
            </a:r>
          </a:p>
        </p:txBody>
      </p:sp>
      <p:sp>
        <p:nvSpPr>
          <p:cNvPr id="10" name="Content Placeholder 2">
            <a:extLst>
              <a:ext uri="{FF2B5EF4-FFF2-40B4-BE49-F238E27FC236}">
                <a16:creationId xmlns:a16="http://schemas.microsoft.com/office/drawing/2014/main" id="{1B7B7426-CFF9-4D9F-880E-2A11247A0C9D}"/>
              </a:ext>
            </a:extLst>
          </p:cNvPr>
          <p:cNvSpPr txBox="1">
            <a:spLocks/>
          </p:cNvSpPr>
          <p:nvPr/>
        </p:nvSpPr>
        <p:spPr>
          <a:xfrm>
            <a:off x="671388" y="462825"/>
            <a:ext cx="11331926" cy="164174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rgbClr val="47474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5200" dirty="0">
                <a:solidFill>
                  <a:schemeClr val="accent1"/>
                </a:solidFill>
              </a:rPr>
              <a:t>Can I reassess a child with Tier 1 learning needs (green RTI) if I feel it is necessary?</a:t>
            </a:r>
          </a:p>
          <a:p>
            <a:endParaRPr lang="en-CA" dirty="0"/>
          </a:p>
        </p:txBody>
      </p:sp>
      <p:sp>
        <p:nvSpPr>
          <p:cNvPr id="8" name="Rounded Rectangle 4">
            <a:extLst>
              <a:ext uri="{FF2B5EF4-FFF2-40B4-BE49-F238E27FC236}">
                <a16:creationId xmlns:a16="http://schemas.microsoft.com/office/drawing/2014/main" id="{744BA5B4-0EE8-4CCE-9AFB-895D70C3F102}"/>
              </a:ext>
            </a:extLst>
          </p:cNvPr>
          <p:cNvSpPr/>
          <p:nvPr/>
        </p:nvSpPr>
        <p:spPr>
          <a:xfrm>
            <a:off x="6987941" y="4932133"/>
            <a:ext cx="2776675" cy="149118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41837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16280" y="2031313"/>
            <a:ext cx="7574280" cy="4240230"/>
          </a:xfrm>
          <a:prstGeom prst="rect">
            <a:avLst/>
          </a:prstGeom>
          <a:ln>
            <a:solidFill>
              <a:srgbClr val="9D9FA2"/>
            </a:solidFill>
          </a:ln>
          <a:effectLst/>
        </p:spPr>
      </p:pic>
      <p:sp>
        <p:nvSpPr>
          <p:cNvPr id="5" name="Oval 4"/>
          <p:cNvSpPr/>
          <p:nvPr/>
        </p:nvSpPr>
        <p:spPr>
          <a:xfrm>
            <a:off x="850232" y="3294250"/>
            <a:ext cx="3028406" cy="79648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8777740" y="2415220"/>
            <a:ext cx="3045261" cy="2554545"/>
          </a:xfrm>
          <a:prstGeom prst="rect">
            <a:avLst/>
          </a:prstGeom>
          <a:noFill/>
        </p:spPr>
        <p:txBody>
          <a:bodyPr wrap="square" rtlCol="0">
            <a:spAutoFit/>
          </a:bodyPr>
          <a:lstStyle/>
          <a:p>
            <a:r>
              <a:rPr lang="en-US" sz="3200" dirty="0">
                <a:solidFill>
                  <a:schemeClr val="accent6">
                    <a:lumMod val="75000"/>
                  </a:schemeClr>
                </a:solidFill>
              </a:rPr>
              <a:t>Yes, simply click on </a:t>
            </a:r>
            <a:r>
              <a:rPr lang="en-US" sz="3200" dirty="0">
                <a:solidFill>
                  <a:schemeClr val="accent1">
                    <a:lumMod val="75000"/>
                  </a:schemeClr>
                </a:solidFill>
              </a:rPr>
              <a:t>‘Add / Transfer a Child’ </a:t>
            </a:r>
            <a:r>
              <a:rPr lang="en-US" sz="3200" dirty="0">
                <a:solidFill>
                  <a:schemeClr val="accent6">
                    <a:lumMod val="75000"/>
                  </a:schemeClr>
                </a:solidFill>
              </a:rPr>
              <a:t>to add the child to your class list.</a:t>
            </a:r>
          </a:p>
        </p:txBody>
      </p:sp>
      <p:sp>
        <p:nvSpPr>
          <p:cNvPr id="7" name="Content Placeholder 2">
            <a:extLst>
              <a:ext uri="{FF2B5EF4-FFF2-40B4-BE49-F238E27FC236}">
                <a16:creationId xmlns:a16="http://schemas.microsoft.com/office/drawing/2014/main" id="{E23B03FB-F784-4B8B-A272-59CE633DB520}"/>
              </a:ext>
            </a:extLst>
          </p:cNvPr>
          <p:cNvSpPr>
            <a:spLocks noGrp="1"/>
          </p:cNvSpPr>
          <p:nvPr>
            <p:ph idx="1"/>
          </p:nvPr>
        </p:nvSpPr>
        <p:spPr>
          <a:xfrm>
            <a:off x="622150" y="336695"/>
            <a:ext cx="10515600" cy="1063149"/>
          </a:xfrm>
        </p:spPr>
        <p:txBody>
          <a:bodyPr>
            <a:normAutofit/>
          </a:bodyPr>
          <a:lstStyle/>
          <a:p>
            <a:pPr marL="0" indent="0">
              <a:buNone/>
            </a:pPr>
            <a:r>
              <a:rPr lang="en-CA" sz="4800" dirty="0">
                <a:solidFill>
                  <a:schemeClr val="accent1"/>
                </a:solidFill>
              </a:rPr>
              <a:t>Can I add a new child to the Post EYE-TA?</a:t>
            </a:r>
          </a:p>
          <a:p>
            <a:endParaRPr lang="en-CA" dirty="0"/>
          </a:p>
        </p:txBody>
      </p:sp>
    </p:spTree>
    <p:extLst>
      <p:ext uri="{BB962C8B-B14F-4D97-AF65-F5344CB8AC3E}">
        <p14:creationId xmlns:p14="http://schemas.microsoft.com/office/powerpoint/2010/main" val="8180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10" y="408355"/>
            <a:ext cx="11107320" cy="1325563"/>
          </a:xfrm>
        </p:spPr>
        <p:txBody>
          <a:bodyPr>
            <a:noAutofit/>
          </a:bodyPr>
          <a:lstStyle/>
          <a:p>
            <a:pPr>
              <a:lnSpc>
                <a:spcPct val="100000"/>
              </a:lnSpc>
            </a:pPr>
            <a:r>
              <a:rPr lang="en-CA" dirty="0">
                <a:ea typeface="+mn-ea"/>
                <a:cs typeface="+mn-cs"/>
              </a:rPr>
              <a:t>Do I have to reassess the children on all domains? </a:t>
            </a:r>
          </a:p>
        </p:txBody>
      </p:sp>
      <p:pic>
        <p:nvPicPr>
          <p:cNvPr id="6" name="Content Placeholder 5"/>
          <p:cNvPicPr>
            <a:picLocks noGrp="1" noChangeAspect="1"/>
          </p:cNvPicPr>
          <p:nvPr>
            <p:ph idx="1"/>
          </p:nvPr>
        </p:nvPicPr>
        <p:blipFill>
          <a:blip r:embed="rId3"/>
          <a:stretch>
            <a:fillRect/>
          </a:stretch>
        </p:blipFill>
        <p:spPr>
          <a:xfrm>
            <a:off x="625506" y="4169921"/>
            <a:ext cx="11156527" cy="2279724"/>
          </a:xfrm>
          <a:prstGeom prst="rect">
            <a:avLst/>
          </a:prstGeom>
        </p:spPr>
      </p:pic>
      <p:sp>
        <p:nvSpPr>
          <p:cNvPr id="5" name="Rounded Rectangle 4"/>
          <p:cNvSpPr/>
          <p:nvPr/>
        </p:nvSpPr>
        <p:spPr>
          <a:xfrm>
            <a:off x="650110" y="6005509"/>
            <a:ext cx="11083873" cy="44413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C870B098-3363-4F27-BA48-3FD8BB5E2ED2}"/>
              </a:ext>
            </a:extLst>
          </p:cNvPr>
          <p:cNvSpPr txBox="1"/>
          <p:nvPr/>
        </p:nvSpPr>
        <p:spPr>
          <a:xfrm>
            <a:off x="755127" y="2167089"/>
            <a:ext cx="11026906" cy="1569660"/>
          </a:xfrm>
          <a:prstGeom prst="rect">
            <a:avLst/>
          </a:prstGeom>
          <a:noFill/>
        </p:spPr>
        <p:txBody>
          <a:bodyPr wrap="square" rtlCol="0">
            <a:spAutoFit/>
          </a:bodyPr>
          <a:lstStyle/>
          <a:p>
            <a:r>
              <a:rPr lang="en-US" sz="3200" dirty="0">
                <a:solidFill>
                  <a:schemeClr val="accent6">
                    <a:lumMod val="75000"/>
                  </a:schemeClr>
                </a:solidFill>
              </a:rPr>
              <a:t>Yes, this will allow you to:</a:t>
            </a:r>
          </a:p>
          <a:p>
            <a:pPr marL="457200" indent="-457200">
              <a:buFontTx/>
              <a:buChar char="-"/>
            </a:pPr>
            <a:r>
              <a:rPr lang="en-US" sz="3200" dirty="0">
                <a:solidFill>
                  <a:schemeClr val="accent6">
                    <a:lumMod val="75000"/>
                  </a:schemeClr>
                </a:solidFill>
              </a:rPr>
              <a:t>see the growth in each domain and a possible new RTI result</a:t>
            </a:r>
          </a:p>
          <a:p>
            <a:pPr marL="457200" indent="-457200">
              <a:buFontTx/>
              <a:buChar char="-"/>
            </a:pPr>
            <a:r>
              <a:rPr lang="en-US" sz="3200" dirty="0">
                <a:solidFill>
                  <a:schemeClr val="accent6">
                    <a:lumMod val="75000"/>
                  </a:schemeClr>
                </a:solidFill>
              </a:rPr>
              <a:t>have a complete Post EYE-TA Child Report</a:t>
            </a:r>
          </a:p>
        </p:txBody>
      </p:sp>
    </p:spTree>
    <p:extLst>
      <p:ext uri="{BB962C8B-B14F-4D97-AF65-F5344CB8AC3E}">
        <p14:creationId xmlns:p14="http://schemas.microsoft.com/office/powerpoint/2010/main" val="75519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4294967295"/>
          </p:nvPr>
        </p:nvSpPr>
        <p:spPr>
          <a:xfrm>
            <a:off x="709614" y="2570143"/>
            <a:ext cx="5386386" cy="2367694"/>
          </a:xfrm>
        </p:spPr>
        <p:txBody>
          <a:bodyPr>
            <a:noAutofit/>
          </a:bodyPr>
          <a:lstStyle/>
          <a:p>
            <a:pPr marL="0" indent="0">
              <a:lnSpc>
                <a:spcPct val="100000"/>
              </a:lnSpc>
              <a:buNone/>
            </a:pPr>
            <a:r>
              <a:rPr lang="en-CA" sz="3200" dirty="0">
                <a:latin typeface="+mn-lt"/>
              </a:rPr>
              <a:t>Yes!  </a:t>
            </a:r>
          </a:p>
          <a:p>
            <a:pPr marL="0" indent="0">
              <a:lnSpc>
                <a:spcPct val="100000"/>
              </a:lnSpc>
              <a:buNone/>
            </a:pPr>
            <a:endParaRPr lang="en-CA" sz="3200" dirty="0">
              <a:latin typeface="+mn-lt"/>
            </a:endParaRPr>
          </a:p>
          <a:p>
            <a:pPr marL="0" indent="0">
              <a:lnSpc>
                <a:spcPct val="100000"/>
              </a:lnSpc>
              <a:buNone/>
            </a:pPr>
            <a:r>
              <a:rPr lang="en-CA" sz="3200" dirty="0">
                <a:latin typeface="+mn-lt"/>
              </a:rPr>
              <a:t>If you forgot your password, simply click on “Forgot Password?” on the login page.</a:t>
            </a:r>
          </a:p>
        </p:txBody>
      </p:sp>
      <p:pic>
        <p:nvPicPr>
          <p:cNvPr id="5" name="Picture 4"/>
          <p:cNvPicPr>
            <a:picLocks noChangeAspect="1"/>
          </p:cNvPicPr>
          <p:nvPr/>
        </p:nvPicPr>
        <p:blipFill>
          <a:blip r:embed="rId3"/>
          <a:stretch>
            <a:fillRect/>
          </a:stretch>
        </p:blipFill>
        <p:spPr>
          <a:xfrm>
            <a:off x="7165867" y="1902486"/>
            <a:ext cx="3550906" cy="4505979"/>
          </a:xfrm>
          <a:prstGeom prst="rect">
            <a:avLst/>
          </a:prstGeom>
          <a:ln>
            <a:solidFill>
              <a:srgbClr val="9D9FA2"/>
            </a:solidFill>
          </a:ln>
          <a:effectLst>
            <a:outerShdw blurRad="63500" sx="102000" sy="102000" algn="ctr" rotWithShape="0">
              <a:prstClr val="black">
                <a:alpha val="40000"/>
              </a:prstClr>
            </a:outerShdw>
          </a:effectLst>
        </p:spPr>
      </p:pic>
      <p:cxnSp>
        <p:nvCxnSpPr>
          <p:cNvPr id="6" name="Straight Arrow Connector 5"/>
          <p:cNvCxnSpPr>
            <a:cxnSpLocks/>
          </p:cNvCxnSpPr>
          <p:nvPr/>
        </p:nvCxnSpPr>
        <p:spPr>
          <a:xfrm flipH="1">
            <a:off x="9373004" y="4270180"/>
            <a:ext cx="685052" cy="307971"/>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Content Placeholder 2">
            <a:extLst>
              <a:ext uri="{FF2B5EF4-FFF2-40B4-BE49-F238E27FC236}">
                <a16:creationId xmlns:a16="http://schemas.microsoft.com/office/drawing/2014/main" id="{6BAE7631-D914-4922-AEEB-20ECDEB0DDE6}"/>
              </a:ext>
            </a:extLst>
          </p:cNvPr>
          <p:cNvSpPr txBox="1">
            <a:spLocks/>
          </p:cNvSpPr>
          <p:nvPr/>
        </p:nvSpPr>
        <p:spPr>
          <a:xfrm>
            <a:off x="709614" y="422593"/>
            <a:ext cx="10515600" cy="1479893"/>
          </a:xfrm>
          <a:prstGeom prst="rect">
            <a:avLst/>
          </a:prstGeom>
        </p:spPr>
        <p:txBody>
          <a:bodyPr>
            <a:normAutofit fontScale="92500" lnSpcReduction="10000"/>
          </a:bodyPr>
          <a:lst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5200" dirty="0">
                <a:solidFill>
                  <a:schemeClr val="accent1"/>
                </a:solidFill>
                <a:latin typeface="+mn-lt"/>
              </a:rPr>
              <a:t>Should I use the same password I used for the Pre EYE-TA?</a:t>
            </a:r>
          </a:p>
          <a:p>
            <a:endParaRPr lang="en-CA" dirty="0"/>
          </a:p>
        </p:txBody>
      </p:sp>
    </p:spTree>
    <p:extLst>
      <p:ext uri="{BB962C8B-B14F-4D97-AF65-F5344CB8AC3E}">
        <p14:creationId xmlns:p14="http://schemas.microsoft.com/office/powerpoint/2010/main" val="91150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UDIO_ID" val="995"/>
  <p:tag name="ARTICULATE_TITLE_TAG" val="What will you learn?"/>
  <p:tag name="ARTICULATE_NAV_LEVEL" val="1"/>
  <p:tag name="ARTICULATE_TOC_EXPANDED" val="True"/>
  <p:tag name="ARTICULATE_SLIDE_PRESENTER_GUID" val="cd3eca3b-cb27-482a-b7d6-2bd5fc72b7fb"/>
  <p:tag name="ARTICULATE_SLIDE_PAUSE" val="0"/>
  <p:tag name="ARTICULATE_HIDE_SLIDE" val="0"/>
  <p:tag name="ARTICULATE_PLAYER_CONTROL_PREVIOUS" val="True"/>
  <p:tag name="ARTICULATE_PLAYER_CONTROL_NEXT" val="True"/>
  <p:tag name="ARTICULATE_USED_LAYOUT" val="3"/>
</p:tagLst>
</file>

<file path=ppt/tags/tag2.xml><?xml version="1.0" encoding="utf-8"?>
<p:tagLst xmlns:a="http://schemas.openxmlformats.org/drawingml/2006/main" xmlns:r="http://schemas.openxmlformats.org/officeDocument/2006/relationships" xmlns:p="http://schemas.openxmlformats.org/presentationml/2006/main">
  <p:tag name="AUDIO_ID" val="342"/>
  <p:tag name="ARTICULATE_NAV_LEVEL" val="1"/>
  <p:tag name="ARTICULATE_TOC_EXPANDED" val="True"/>
  <p:tag name="ARTICULATE_SLIDE_PRESENTER_GUID" val="cd3eca3b-cb27-482a-b7d6-2bd5fc72b7fb"/>
  <p:tag name="ARTICULATE_SLIDE_PAUSE" val="0"/>
  <p:tag name="ARTICULATE_HIDE_SLIDE" val="0"/>
  <p:tag name="ARTICULATE_PLAYER_CONTROL_PREVIOUS" val="True"/>
  <p:tag name="ARTICULATE_PLAYER_CONTROL_NEXT" val="True"/>
  <p:tag name="ARTICULATE_USED_LAYOUT" val="3"/>
</p:tagLst>
</file>

<file path=ppt/theme/theme1.xml><?xml version="1.0" encoding="utf-8"?>
<a:theme xmlns:a="http://schemas.openxmlformats.org/drawingml/2006/main" name="Office Theme">
  <a:themeElements>
    <a:clrScheme name="Custom 5">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5F5F5F"/>
      </a:accent6>
      <a:hlink>
        <a:srgbClr val="008FBE"/>
      </a:hlink>
      <a:folHlink>
        <a:srgbClr val="5F5F5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CD975AC6-C48C-442C-9991-DD0D69E97166}" vid="{FEF5AA09-03A6-432F-BD2D-5EDB0B49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94E06E6F0A9743BAA710C813E316C9" ma:contentTypeVersion="10" ma:contentTypeDescription="Create a new document." ma:contentTypeScope="" ma:versionID="67a88b7c6a8e2878b39d698953d78345">
  <xsd:schema xmlns:xsd="http://www.w3.org/2001/XMLSchema" xmlns:xs="http://www.w3.org/2001/XMLSchema" xmlns:p="http://schemas.microsoft.com/office/2006/metadata/properties" xmlns:ns3="6fddf8f5-e461-41a3-afbb-0f1e2495893d" targetNamespace="http://schemas.microsoft.com/office/2006/metadata/properties" ma:root="true" ma:fieldsID="a506c98bc9703d2bf5908a7d599c9524" ns3:_="">
    <xsd:import namespace="6fddf8f5-e461-41a3-afbb-0f1e2495893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ddf8f5-e461-41a3-afbb-0f1e249589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279038-36F1-4135-8B8E-4DADDAFF086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C2EB4F2-97FA-49C8-B00A-489738026509}">
  <ds:schemaRefs>
    <ds:schemaRef ds:uri="http://schemas.microsoft.com/sharepoint/v3/contenttype/forms"/>
  </ds:schemaRefs>
</ds:datastoreItem>
</file>

<file path=customXml/itemProps3.xml><?xml version="1.0" encoding="utf-8"?>
<ds:datastoreItem xmlns:ds="http://schemas.openxmlformats.org/officeDocument/2006/customXml" ds:itemID="{894538C2-6AD0-4803-AE4A-16AC64F02F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ddf8f5-e461-41a3-afbb-0f1e249589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EYE CA PPT Template 2022 Logos</Template>
  <TotalTime>1428</TotalTime>
  <Words>2037</Words>
  <Application>Microsoft Office PowerPoint</Application>
  <PresentationFormat>Widescreen</PresentationFormat>
  <Paragraphs>155</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Post EYE-TA  </vt:lpstr>
      <vt:lpstr>PowerPoint Presentation</vt:lpstr>
      <vt:lpstr>What are some benefits of the Post EYE-TA?</vt:lpstr>
      <vt:lpstr>What does the Post EYE-TA look like?</vt:lpstr>
      <vt:lpstr>PowerPoint Presentation</vt:lpstr>
      <vt:lpstr>PowerPoint Presentation</vt:lpstr>
      <vt:lpstr>PowerPoint Presentation</vt:lpstr>
      <vt:lpstr>Do I have to reassess the children on all domains? </vt:lpstr>
      <vt:lpstr>PowerPoint Presentation</vt:lpstr>
      <vt:lpstr>Interpreting the Pre-Post EYE-TA results </vt:lpstr>
      <vt:lpstr>Post EYE-TA Child Report </vt:lpstr>
      <vt:lpstr>Post EYE-TA Class Report </vt:lpstr>
      <vt:lpstr>Interpreting the Pre-Post EYE-TA results </vt:lpstr>
      <vt:lpstr>Gauging the effectiveness of supports provided </vt:lpstr>
      <vt:lpstr>Does moving to Tier 1 mean that the child no longer needs the same type of support?    </vt:lpstr>
      <vt:lpstr>Sharing the results: facilitating the transition to Grade 1</vt:lpstr>
      <vt:lpstr>Sharing information with Grade 1 teachers</vt:lpstr>
      <vt:lpstr>Post EYE-TA Child Action Plan – page 1</vt:lpstr>
      <vt:lpstr>Post EYE-TA Child Action Plan – page 2</vt:lpstr>
      <vt:lpstr>Resources</vt:lpstr>
      <vt:lpstr>Helpful FAQ documents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Presentation Title Break up a Long Title on Two Lines</dc:title>
  <dc:creator>Stephanie Guignion</dc:creator>
  <cp:keywords>The Learning Bar;2020;Confident Learners;CL</cp:keywords>
  <cp:lastModifiedBy>Stephanie Guignion</cp:lastModifiedBy>
  <cp:revision>13</cp:revision>
  <dcterms:created xsi:type="dcterms:W3CDTF">2022-04-27T16:55:42Z</dcterms:created>
  <dcterms:modified xsi:type="dcterms:W3CDTF">2022-07-26T18:07:51Z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0x0101003394E06E6F0A9743BAA710C813E316C9</vt:lpwstr>
  </property>
</Properties>
</file>