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37"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445"/>
    <a:srgbClr val="4F4F4F"/>
    <a:srgbClr val="5F5F5F"/>
    <a:srgbClr val="243670"/>
    <a:srgbClr val="008FBE"/>
    <a:srgbClr val="EA2127"/>
    <a:srgbClr val="FBFBFB"/>
    <a:srgbClr val="F7F7F7"/>
    <a:srgbClr val="FFFFFF"/>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5" autoAdjust="0"/>
    <p:restoredTop sz="64967" autoAdjust="0"/>
  </p:normalViewPr>
  <p:slideViewPr>
    <p:cSldViewPr snapToGrid="0">
      <p:cViewPr varScale="1">
        <p:scale>
          <a:sx n="53" d="100"/>
          <a:sy n="53" d="100"/>
        </p:scale>
        <p:origin x="1656"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D613-065A-48E3-BD65-66E15E0DD71C}" type="datetimeFigureOut">
              <a:rPr lang="en-US" smtClean="0"/>
              <a:t>7/26/2022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6A5A-EBDC-4CF0-B3F8-C524D1005B17}"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a:t>
            </a:r>
          </a:p>
        </p:txBody>
      </p:sp>
      <p:sp>
        <p:nvSpPr>
          <p:cNvPr id="4" name="Slide Number Placeholder 3"/>
          <p:cNvSpPr>
            <a:spLocks noGrp="1"/>
          </p:cNvSpPr>
          <p:nvPr>
            <p:ph type="sldNum" sz="quarter" idx="5"/>
          </p:nvPr>
        </p:nvSpPr>
        <p:spPr/>
        <p:txBody>
          <a:bodyPr/>
          <a:lstStyle/>
          <a:p>
            <a:fld id="{5C1C2D77-D93C-4EA2-A6A6-B7B0F67235B9}" type="slidenum">
              <a:rPr lang="en-US" smtClean="0"/>
              <a:t>1</a:t>
            </a:fld>
            <a:endParaRPr lang="en-US"/>
          </a:p>
        </p:txBody>
      </p:sp>
    </p:spTree>
    <p:extLst>
      <p:ext uri="{BB962C8B-B14F-4D97-AF65-F5344CB8AC3E}">
        <p14:creationId xmlns:p14="http://schemas.microsoft.com/office/powerpoint/2010/main" val="150384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CA" sz="2000" dirty="0">
                <a:latin typeface="Calibri"/>
              </a:rPr>
              <a:t>This is an amazing resource we’ve developed to help strengthen the children’s skills.</a:t>
            </a:r>
          </a:p>
          <a:p>
            <a:pPr>
              <a:spcAft>
                <a:spcPts val="1200"/>
              </a:spcAft>
            </a:pPr>
            <a:r>
              <a:rPr lang="en-CA" sz="2000" dirty="0">
                <a:latin typeface="Calibri"/>
              </a:rPr>
              <a:t>These activities were developed by an educator with over 20 years of experience, along with a speech and language pathologist. The activities were then vetted by an occupational therapist and a physical therapist. </a:t>
            </a:r>
          </a:p>
          <a:p>
            <a:pPr>
              <a:spcAft>
                <a:spcPts val="1200"/>
              </a:spcAft>
            </a:pPr>
            <a:r>
              <a:rPr lang="en-CA" sz="2000" dirty="0">
                <a:latin typeface="Calibri"/>
              </a:rPr>
              <a:t>Many of the activities were tested by over 350 teachers like you; they provided feedback so we could make them even better!</a:t>
            </a:r>
          </a:p>
          <a:p>
            <a:endParaRPr lang="en-CA" sz="1900" dirty="0"/>
          </a:p>
        </p:txBody>
      </p:sp>
      <p:sp>
        <p:nvSpPr>
          <p:cNvPr id="4" name="Slide Number Placeholder 3"/>
          <p:cNvSpPr>
            <a:spLocks noGrp="1"/>
          </p:cNvSpPr>
          <p:nvPr>
            <p:ph type="sldNum" sz="quarter" idx="10"/>
          </p:nvPr>
        </p:nvSpPr>
        <p:spPr/>
        <p:txBody>
          <a:bodyPr/>
          <a:lstStyle/>
          <a:p>
            <a:fld id="{AFF764DB-2342-4846-8B68-51C5FCCA0EDA}" type="slidenum">
              <a:rPr lang="en-CA" smtClean="0"/>
              <a:t>10</a:t>
            </a:fld>
            <a:endParaRPr lang="en-CA"/>
          </a:p>
        </p:txBody>
      </p:sp>
    </p:spTree>
    <p:extLst>
      <p:ext uri="{BB962C8B-B14F-4D97-AF65-F5344CB8AC3E}">
        <p14:creationId xmlns:p14="http://schemas.microsoft.com/office/powerpoint/2010/main" val="1993454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200"/>
              </a:spcAft>
              <a:buNone/>
            </a:pPr>
            <a:r>
              <a:rPr lang="en-CA" sz="2200" dirty="0">
                <a:solidFill>
                  <a:schemeClr val="tx1"/>
                </a:solidFill>
                <a:latin typeface="Calibri"/>
              </a:rPr>
              <a:t>The activities are fun, engaging and easy to use. </a:t>
            </a:r>
          </a:p>
          <a:p>
            <a:pPr marL="0" indent="0">
              <a:spcBef>
                <a:spcPts val="0"/>
              </a:spcBef>
              <a:spcAft>
                <a:spcPts val="1200"/>
              </a:spcAft>
              <a:buNone/>
            </a:pPr>
            <a:r>
              <a:rPr lang="en-CA" sz="2200" dirty="0">
                <a:solidFill>
                  <a:schemeClr val="tx1"/>
                </a:solidFill>
                <a:latin typeface="Calibri"/>
              </a:rPr>
              <a:t>Each set of five activities has a theme. </a:t>
            </a:r>
          </a:p>
          <a:p>
            <a:pPr marL="0" indent="0">
              <a:spcBef>
                <a:spcPts val="0"/>
              </a:spcBef>
              <a:spcAft>
                <a:spcPts val="1200"/>
              </a:spcAft>
              <a:buNone/>
            </a:pPr>
            <a:r>
              <a:rPr lang="en-CA" sz="2200" dirty="0">
                <a:solidFill>
                  <a:schemeClr val="tx1"/>
                </a:solidFill>
                <a:latin typeface="Calibri"/>
              </a:rPr>
              <a:t>Although the activities are meant to strengthen skills across all domains, they primarily focus on:</a:t>
            </a:r>
          </a:p>
          <a:p>
            <a:pPr marL="800100" lvl="1" indent="-342900">
              <a:spcBef>
                <a:spcPts val="0"/>
              </a:spcBef>
              <a:spcAft>
                <a:spcPts val="600"/>
              </a:spcAft>
              <a:buFont typeface="Wingdings" panose="05000000000000000000" pitchFamily="2" charset="2"/>
              <a:buChar char="ü"/>
            </a:pPr>
            <a:r>
              <a:rPr lang="en-CA" sz="2000" b="1" dirty="0">
                <a:solidFill>
                  <a:schemeClr val="tx1"/>
                </a:solidFill>
                <a:latin typeface="Calibri"/>
              </a:rPr>
              <a:t>Cognitive Skills </a:t>
            </a:r>
            <a:r>
              <a:rPr lang="en-CA" sz="2000" dirty="0">
                <a:solidFill>
                  <a:schemeClr val="tx1"/>
                </a:solidFill>
                <a:latin typeface="Calibri"/>
              </a:rPr>
              <a:t>(one literacy and one numeracy)</a:t>
            </a:r>
          </a:p>
          <a:p>
            <a:pPr marL="800100" lvl="1" indent="-342900">
              <a:spcBef>
                <a:spcPts val="0"/>
              </a:spcBef>
              <a:spcAft>
                <a:spcPts val="600"/>
              </a:spcAft>
              <a:buFont typeface="Wingdings" panose="05000000000000000000" pitchFamily="2" charset="2"/>
              <a:buChar char="ü"/>
            </a:pPr>
            <a:r>
              <a:rPr lang="en-CA" sz="2000" b="1" dirty="0">
                <a:solidFill>
                  <a:schemeClr val="tx1"/>
                </a:solidFill>
                <a:latin typeface="Calibri"/>
              </a:rPr>
              <a:t>Language and Communication </a:t>
            </a:r>
            <a:r>
              <a:rPr lang="en-CA" sz="2000" dirty="0">
                <a:solidFill>
                  <a:schemeClr val="tx1"/>
                </a:solidFill>
                <a:latin typeface="Calibri"/>
              </a:rPr>
              <a:t>(one receptive and one expressive)</a:t>
            </a:r>
          </a:p>
          <a:p>
            <a:pPr marL="800100" lvl="1" indent="-342900">
              <a:spcBef>
                <a:spcPts val="0"/>
              </a:spcBef>
              <a:spcAft>
                <a:spcPts val="600"/>
              </a:spcAft>
              <a:buFont typeface="Wingdings" panose="05000000000000000000" pitchFamily="2" charset="2"/>
              <a:buChar char="ü"/>
            </a:pPr>
            <a:r>
              <a:rPr lang="en-CA" sz="2000" b="1" dirty="0">
                <a:solidFill>
                  <a:schemeClr val="tx1"/>
                </a:solidFill>
                <a:latin typeface="Calibri"/>
              </a:rPr>
              <a:t>Inquiry Skills / STEAM </a:t>
            </a:r>
            <a:r>
              <a:rPr lang="en-CA" sz="2000" dirty="0">
                <a:solidFill>
                  <a:schemeClr val="tx1"/>
                </a:solidFill>
                <a:latin typeface="Calibri"/>
              </a:rPr>
              <a:t>(science, technology, engineering, arts, and math)</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11</a:t>
            </a:fld>
            <a:endParaRPr lang="en-US"/>
          </a:p>
        </p:txBody>
      </p:sp>
    </p:spTree>
    <p:extLst>
      <p:ext uri="{BB962C8B-B14F-4D97-AF65-F5344CB8AC3E}">
        <p14:creationId xmlns:p14="http://schemas.microsoft.com/office/powerpoint/2010/main" val="41623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spcAft>
                <a:spcPts val="1200"/>
              </a:spcAft>
            </a:pPr>
            <a:r>
              <a:rPr lang="en-CA" sz="2200" dirty="0">
                <a:solidFill>
                  <a:schemeClr val="tx1"/>
                </a:solidFill>
                <a:latin typeface="+mn-lt"/>
              </a:rPr>
              <a:t>The activities use an active teaching approach that combines high-yield teaching strategies such as cooperative learning and questioning. </a:t>
            </a:r>
          </a:p>
          <a:p>
            <a:pPr lvl="1">
              <a:spcBef>
                <a:spcPts val="0"/>
              </a:spcBef>
              <a:spcAft>
                <a:spcPts val="1200"/>
              </a:spcAft>
            </a:pPr>
            <a:r>
              <a:rPr lang="en-CA" sz="2200" dirty="0">
                <a:solidFill>
                  <a:schemeClr val="tx1"/>
                </a:solidFill>
                <a:latin typeface="+mn-lt"/>
              </a:rPr>
              <a:t>Every activity goes through each of these steps:</a:t>
            </a:r>
          </a:p>
          <a:p>
            <a:pPr lvl="2">
              <a:lnSpc>
                <a:spcPct val="80000"/>
              </a:lnSpc>
              <a:spcBef>
                <a:spcPts val="0"/>
              </a:spcBef>
              <a:spcAft>
                <a:spcPts val="600"/>
              </a:spcAft>
            </a:pPr>
            <a:r>
              <a:rPr lang="en-CA" dirty="0">
                <a:solidFill>
                  <a:schemeClr val="tx1"/>
                </a:solidFill>
                <a:latin typeface="+mn-lt"/>
              </a:rPr>
              <a:t>1 – What will we learn?</a:t>
            </a:r>
          </a:p>
          <a:p>
            <a:pPr lvl="2">
              <a:lnSpc>
                <a:spcPct val="80000"/>
              </a:lnSpc>
              <a:spcBef>
                <a:spcPts val="0"/>
              </a:spcBef>
              <a:spcAft>
                <a:spcPts val="600"/>
              </a:spcAft>
            </a:pPr>
            <a:r>
              <a:rPr lang="en-CA" dirty="0">
                <a:solidFill>
                  <a:schemeClr val="tx1"/>
                </a:solidFill>
                <a:latin typeface="+mn-lt"/>
              </a:rPr>
              <a:t>2 – What do we know?</a:t>
            </a:r>
          </a:p>
          <a:p>
            <a:pPr lvl="2">
              <a:lnSpc>
                <a:spcPct val="80000"/>
              </a:lnSpc>
              <a:spcBef>
                <a:spcPts val="0"/>
              </a:spcBef>
              <a:spcAft>
                <a:spcPts val="600"/>
              </a:spcAft>
            </a:pPr>
            <a:r>
              <a:rPr lang="en-CA" dirty="0">
                <a:solidFill>
                  <a:schemeClr val="tx1"/>
                </a:solidFill>
                <a:latin typeface="+mn-lt"/>
              </a:rPr>
              <a:t>3 – Watch me first!</a:t>
            </a:r>
          </a:p>
          <a:p>
            <a:pPr lvl="2">
              <a:lnSpc>
                <a:spcPct val="80000"/>
              </a:lnSpc>
              <a:spcBef>
                <a:spcPts val="0"/>
              </a:spcBef>
              <a:spcAft>
                <a:spcPts val="600"/>
              </a:spcAft>
            </a:pPr>
            <a:r>
              <a:rPr lang="en-CA" dirty="0">
                <a:solidFill>
                  <a:schemeClr val="tx1"/>
                </a:solidFill>
                <a:latin typeface="+mn-lt"/>
              </a:rPr>
              <a:t>4 – Let’s try it!</a:t>
            </a:r>
          </a:p>
          <a:p>
            <a:pPr lvl="2">
              <a:lnSpc>
                <a:spcPct val="80000"/>
              </a:lnSpc>
              <a:spcBef>
                <a:spcPts val="0"/>
              </a:spcBef>
              <a:spcAft>
                <a:spcPts val="600"/>
              </a:spcAft>
            </a:pPr>
            <a:r>
              <a:rPr lang="en-CA" dirty="0">
                <a:solidFill>
                  <a:schemeClr val="tx1"/>
                </a:solidFill>
                <a:latin typeface="+mn-lt"/>
              </a:rPr>
              <a:t>5 – What did we learn?</a:t>
            </a:r>
          </a:p>
          <a:p>
            <a:pPr lvl="2">
              <a:lnSpc>
                <a:spcPct val="80000"/>
              </a:lnSpc>
              <a:spcBef>
                <a:spcPts val="0"/>
              </a:spcBef>
              <a:spcAft>
                <a:spcPts val="600"/>
              </a:spcAft>
            </a:pPr>
            <a:r>
              <a:rPr lang="en-CA" dirty="0">
                <a:solidFill>
                  <a:schemeClr val="tx1"/>
                </a:solidFill>
                <a:latin typeface="+mn-lt"/>
              </a:rPr>
              <a:t>6 – Let’s do more!</a:t>
            </a:r>
          </a:p>
          <a:p>
            <a:endParaRPr lang="fr-CA" dirty="0"/>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12</a:t>
            </a:fld>
            <a:endParaRPr lang="en-US"/>
          </a:p>
        </p:txBody>
      </p:sp>
    </p:spTree>
    <p:extLst>
      <p:ext uri="{BB962C8B-B14F-4D97-AF65-F5344CB8AC3E}">
        <p14:creationId xmlns:p14="http://schemas.microsoft.com/office/powerpoint/2010/main" val="634362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noProof="0" dirty="0"/>
              <a:t>One of the great features of the EYE 100 activities is the differentiated learning section. Each activity was created for children with </a:t>
            </a:r>
            <a:r>
              <a:rPr lang="en-CA" sz="1800" b="1" noProof="0" dirty="0">
                <a:solidFill>
                  <a:schemeClr val="accent6"/>
                </a:solidFill>
                <a:effectLst>
                  <a:outerShdw blurRad="38100" dist="38100" dir="2700000" algn="tl">
                    <a:srgbClr val="000000">
                      <a:alpha val="43137"/>
                    </a:srgbClr>
                  </a:outerShdw>
                </a:effectLst>
              </a:rPr>
              <a:t>Ti</a:t>
            </a:r>
            <a:r>
              <a:rPr lang="en-CA" sz="1800" b="1" noProof="0" dirty="0">
                <a:solidFill>
                  <a:srgbClr val="FEC116"/>
                </a:solidFill>
                <a:effectLst>
                  <a:outerShdw blurRad="38100" dist="38100" dir="2700000" algn="tl">
                    <a:srgbClr val="000000">
                      <a:alpha val="43137"/>
                    </a:srgbClr>
                  </a:outerShdw>
                </a:effectLst>
              </a:rPr>
              <a:t>er</a:t>
            </a:r>
            <a:r>
              <a:rPr lang="en-CA" sz="1800" b="1" noProof="0" dirty="0">
                <a:solidFill>
                  <a:schemeClr val="accent6"/>
                </a:solidFill>
                <a:effectLst>
                  <a:outerShdw blurRad="38100" dist="38100" dir="2700000" algn="tl">
                    <a:srgbClr val="000000">
                      <a:alpha val="43137"/>
                    </a:srgbClr>
                  </a:outerShdw>
                </a:effectLst>
              </a:rPr>
              <a:t> 2</a:t>
            </a:r>
            <a:r>
              <a:rPr lang="en-CA" sz="1800" noProof="0" dirty="0"/>
              <a:t> learning needs. To allow for all children to partake in the same activity though, we’ve provided some modifications you can make to the activity to make it a bit more challenging for children with </a:t>
            </a:r>
            <a:r>
              <a:rPr lang="en-CA" sz="1800" b="1" dirty="0">
                <a:solidFill>
                  <a:srgbClr val="57A445"/>
                </a:solidFill>
                <a:effectLst>
                  <a:outerShdw blurRad="38100" dist="38100" dir="2700000" algn="tl">
                    <a:srgbClr val="000000">
                      <a:alpha val="43137"/>
                    </a:srgbClr>
                  </a:outerShdw>
                </a:effectLst>
              </a:rPr>
              <a:t>Tier 1 </a:t>
            </a:r>
            <a:r>
              <a:rPr lang="en-CA" sz="1800" noProof="0" dirty="0"/>
              <a:t>learning needs and other modifications for children with </a:t>
            </a:r>
            <a:r>
              <a:rPr lang="en-CA" sz="1800" b="1" dirty="0">
                <a:solidFill>
                  <a:srgbClr val="FF0000"/>
                </a:solidFill>
                <a:effectLst>
                  <a:outerShdw blurRad="38100" dist="38100" dir="2700000" algn="tl">
                    <a:srgbClr val="000000">
                      <a:alpha val="43137"/>
                    </a:srgbClr>
                  </a:outerShdw>
                </a:effectLst>
              </a:rPr>
              <a:t>Tier 3 </a:t>
            </a:r>
            <a:r>
              <a:rPr lang="en-CA" sz="1800" noProof="0" dirty="0"/>
              <a:t>learning needs. </a:t>
            </a:r>
            <a:endParaRPr lang="en-CA" sz="1800" dirty="0"/>
          </a:p>
          <a:p>
            <a:endParaRPr lang="en-CA" sz="1900" noProof="0" dirty="0"/>
          </a:p>
        </p:txBody>
      </p:sp>
      <p:sp>
        <p:nvSpPr>
          <p:cNvPr id="4" name="Slide Number Placeholder 3"/>
          <p:cNvSpPr>
            <a:spLocks noGrp="1"/>
          </p:cNvSpPr>
          <p:nvPr>
            <p:ph type="sldNum" sz="quarter" idx="5"/>
          </p:nvPr>
        </p:nvSpPr>
        <p:spPr/>
        <p:txBody>
          <a:bodyPr/>
          <a:lstStyle/>
          <a:p>
            <a:fld id="{AFF764DB-2342-4846-8B68-51C5FCCA0EDA}" type="slidenum">
              <a:rPr lang="en-CA" smtClean="0"/>
              <a:t>13</a:t>
            </a:fld>
            <a:endParaRPr lang="en-CA"/>
          </a:p>
        </p:txBody>
      </p:sp>
    </p:spTree>
    <p:extLst>
      <p:ext uri="{BB962C8B-B14F-4D97-AF65-F5344CB8AC3E}">
        <p14:creationId xmlns:p14="http://schemas.microsoft.com/office/powerpoint/2010/main" val="40901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CA" sz="1200" noProof="0" dirty="0"/>
              <a:t>The EYE 100 activities are posted in the ‘Resources &amp; Help’ section of our website.</a:t>
            </a:r>
            <a:endParaRPr lang="en-CA" sz="1200" dirty="0"/>
          </a:p>
          <a:p>
            <a:pPr>
              <a:spcAft>
                <a:spcPts val="1200"/>
              </a:spcAft>
            </a:pPr>
            <a:r>
              <a:rPr lang="en-CA" sz="1200" dirty="0"/>
              <a:t>They’re organized by theme, as well as by focus (for example, Cognitive Skills) and sub-focus ( numeracy for example).</a:t>
            </a:r>
            <a:r>
              <a:rPr lang="en-CA" sz="1200" noProof="0" dirty="0"/>
              <a:t> </a:t>
            </a:r>
            <a:endParaRPr lang="en-CA" sz="1200" dirty="0"/>
          </a:p>
          <a:p>
            <a:endParaRPr lang="en-CA" b="0" dirty="0"/>
          </a:p>
        </p:txBody>
      </p:sp>
      <p:sp>
        <p:nvSpPr>
          <p:cNvPr id="4" name="Slide Number Placeholder 3"/>
          <p:cNvSpPr>
            <a:spLocks noGrp="1"/>
          </p:cNvSpPr>
          <p:nvPr>
            <p:ph type="sldNum" sz="quarter" idx="5"/>
          </p:nvPr>
        </p:nvSpPr>
        <p:spPr/>
        <p:txBody>
          <a:bodyPr/>
          <a:lstStyle/>
          <a:p>
            <a:fld id="{5C1C2D77-D93C-4EA2-A6A6-B7B0F67235B9}" type="slidenum">
              <a:rPr lang="en-US" smtClean="0"/>
              <a:t>14</a:t>
            </a:fld>
            <a:endParaRPr lang="en-US"/>
          </a:p>
        </p:txBody>
      </p:sp>
    </p:spTree>
    <p:extLst>
      <p:ext uri="{BB962C8B-B14F-4D97-AF65-F5344CB8AC3E}">
        <p14:creationId xmlns:p14="http://schemas.microsoft.com/office/powerpoint/2010/main" val="8985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Once you click on an activity, you get a short description of it, as well as its key outcomes. Just below, you can download the activity and the materials either in high or low resolution. We’ve included all the printable materials, so you don’t have to create them yourself!</a:t>
            </a:r>
          </a:p>
          <a:p>
            <a:endParaRPr lang="en-CA" noProof="0" dirty="0"/>
          </a:p>
        </p:txBody>
      </p:sp>
      <p:sp>
        <p:nvSpPr>
          <p:cNvPr id="4" name="Slide Number Placeholder 3"/>
          <p:cNvSpPr>
            <a:spLocks noGrp="1"/>
          </p:cNvSpPr>
          <p:nvPr>
            <p:ph type="sldNum" sz="quarter" idx="5"/>
          </p:nvPr>
        </p:nvSpPr>
        <p:spPr/>
        <p:txBody>
          <a:bodyPr/>
          <a:lstStyle/>
          <a:p>
            <a:fld id="{5C1C2D77-D93C-4EA2-A6A6-B7B0F67235B9}" type="slidenum">
              <a:rPr lang="en-US" smtClean="0"/>
              <a:t>15</a:t>
            </a:fld>
            <a:endParaRPr lang="en-US"/>
          </a:p>
        </p:txBody>
      </p:sp>
    </p:spTree>
    <p:extLst>
      <p:ext uri="{BB962C8B-B14F-4D97-AF65-F5344CB8AC3E}">
        <p14:creationId xmlns:p14="http://schemas.microsoft.com/office/powerpoint/2010/main" val="3893896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565656"/>
                </a:solidFill>
              </a:rPr>
              <a:t>We have other resources available online in our ‘Resource &amp; Help’ section to help you respond to the results, including a link to the EYE 100 activities.</a:t>
            </a:r>
          </a:p>
          <a:p>
            <a:endParaRPr lang="en-US" sz="1900" dirty="0"/>
          </a:p>
        </p:txBody>
      </p:sp>
      <p:sp>
        <p:nvSpPr>
          <p:cNvPr id="4" name="Slide Number Placeholder 3"/>
          <p:cNvSpPr>
            <a:spLocks noGrp="1"/>
          </p:cNvSpPr>
          <p:nvPr>
            <p:ph type="sldNum" sz="quarter" idx="10"/>
          </p:nvPr>
        </p:nvSpPr>
        <p:spPr/>
        <p:txBody>
          <a:bodyPr/>
          <a:lstStyle/>
          <a:p>
            <a:fld id="{AFF764DB-2342-4846-8B68-51C5FCCA0EDA}" type="slidenum">
              <a:rPr lang="en-CA" smtClean="0"/>
              <a:t>16</a:t>
            </a:fld>
            <a:endParaRPr lang="en-CA"/>
          </a:p>
        </p:txBody>
      </p:sp>
    </p:spTree>
    <p:extLst>
      <p:ext uri="{BB962C8B-B14F-4D97-AF65-F5344CB8AC3E}">
        <p14:creationId xmlns:p14="http://schemas.microsoft.com/office/powerpoint/2010/main" val="199136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1937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90E29E65-18BB-9642-9D29-D9A8F20514FB}" type="slidenum">
              <a:rPr lang="en-US" sz="1200">
                <a:latin typeface="Calibri" charset="0"/>
              </a:rPr>
              <a:pPr/>
              <a:t>2</a:t>
            </a:fld>
            <a:endParaRPr lang="en-US" sz="1200">
              <a:latin typeface="Calibri" charset="0"/>
            </a:endParaRPr>
          </a:p>
        </p:txBody>
      </p:sp>
      <p:sp>
        <p:nvSpPr>
          <p:cNvPr id="34818" name="Rectangle 2"/>
          <p:cNvSpPr>
            <a:spLocks noGrp="1" noRot="1" noChangeAspect="1" noChangeArrowheads="1" noTextEdit="1"/>
          </p:cNvSpPr>
          <p:nvPr>
            <p:ph type="sldImg"/>
          </p:nvPr>
        </p:nvSpPr>
        <p:spPr bwMode="auto">
          <a:xfrm>
            <a:off x="414338" y="701675"/>
            <a:ext cx="6259512" cy="35210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1" fontAlgn="auto" latinLnBrk="0" hangingPunct="1">
              <a:lnSpc>
                <a:spcPct val="100000"/>
              </a:lnSpc>
              <a:spcBef>
                <a:spcPts val="0"/>
              </a:spcBef>
              <a:spcAft>
                <a:spcPts val="1200"/>
              </a:spcAft>
              <a:buClr>
                <a:srgbClr val="474747"/>
              </a:buClr>
              <a:buSzTx/>
              <a:buFont typeface="Arial" panose="020B0604020202020204" pitchFamily="34" charset="0"/>
              <a:buNone/>
              <a:tabLst/>
              <a:defRPr/>
            </a:pPr>
            <a:r>
              <a:rPr lang="en-CA" sz="1200" dirty="0">
                <a:solidFill>
                  <a:schemeClr val="tx1"/>
                </a:solidFill>
                <a:latin typeface="Calibri" panose="020F0502020204030204"/>
              </a:rPr>
              <a:t>In this session, we’ll look at how to </a:t>
            </a:r>
            <a:r>
              <a:rPr lang="en-CA" sz="1200" dirty="0">
                <a:solidFill>
                  <a:schemeClr val="accent1"/>
                </a:solidFill>
                <a:latin typeface="Calibri" panose="020F0502020204030204"/>
              </a:rPr>
              <a:t>make the most of your EYE Class Reports and </a:t>
            </a:r>
            <a:r>
              <a:rPr lang="en-CA" sz="1200" dirty="0">
                <a:solidFill>
                  <a:schemeClr val="tx1"/>
                </a:solidFill>
                <a:latin typeface="Calibri" panose="020F0502020204030204"/>
              </a:rPr>
              <a:t>how the </a:t>
            </a:r>
            <a:r>
              <a:rPr lang="en-CA" sz="1200" dirty="0">
                <a:solidFill>
                  <a:schemeClr val="accent1"/>
                </a:solidFill>
                <a:latin typeface="Calibri" panose="020F0502020204030204"/>
              </a:rPr>
              <a:t>EYE 100 Domain-Strengthening Activities </a:t>
            </a:r>
            <a:r>
              <a:rPr lang="en-CA" sz="1200" dirty="0">
                <a:solidFill>
                  <a:schemeClr val="tx1"/>
                </a:solidFill>
                <a:latin typeface="Calibri" panose="020F0502020204030204"/>
              </a:rPr>
              <a:t>can help you boost children’s skills</a:t>
            </a:r>
            <a:endParaRPr kumimoji="0" lang="en-CA" sz="1200" b="0" i="0" u="none" strike="noStrike" kern="1200" cap="none" spc="0" normalizeH="0" baseline="0" noProof="0" dirty="0">
              <a:ln>
                <a:noFill/>
              </a:ln>
              <a:solidFill>
                <a:schemeClr val="tx1"/>
              </a:solidFill>
              <a:effectLst/>
              <a:uLnTx/>
              <a:uFillTx/>
              <a:latin typeface="Calibri" panose="020F0502020204030204"/>
            </a:endParaRPr>
          </a:p>
          <a:p>
            <a:pPr>
              <a:spcBef>
                <a:spcPts val="611"/>
              </a:spcBef>
            </a:pPr>
            <a:endParaRPr lang="en-US" dirty="0">
              <a:solidFill>
                <a:srgbClr val="002060"/>
              </a:solidFill>
              <a:latin typeface="Calibri" charset="0"/>
              <a:cs typeface="Helvetica" charset="0"/>
            </a:endParaRPr>
          </a:p>
        </p:txBody>
      </p:sp>
    </p:spTree>
    <p:extLst>
      <p:ext uri="{BB962C8B-B14F-4D97-AF65-F5344CB8AC3E}">
        <p14:creationId xmlns:p14="http://schemas.microsoft.com/office/powerpoint/2010/main" val="82688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90E29E65-18BB-9642-9D29-D9A8F20514FB}" type="slidenum">
              <a:rPr lang="en-US" sz="1200">
                <a:latin typeface="Calibri" charset="0"/>
              </a:rPr>
              <a:pPr/>
              <a:t>3</a:t>
            </a:fld>
            <a:endParaRPr lang="en-US" sz="1200">
              <a:latin typeface="Calibri" charset="0"/>
            </a:endParaRPr>
          </a:p>
        </p:txBody>
      </p:sp>
      <p:sp>
        <p:nvSpPr>
          <p:cNvPr id="34818" name="Rectangle 2"/>
          <p:cNvSpPr>
            <a:spLocks noGrp="1" noRot="1" noChangeAspect="1" noChangeArrowheads="1" noTextEdit="1"/>
          </p:cNvSpPr>
          <p:nvPr>
            <p:ph type="sldImg"/>
          </p:nvPr>
        </p:nvSpPr>
        <p:spPr bwMode="auto">
          <a:xfrm>
            <a:off x="414338" y="701675"/>
            <a:ext cx="6259512" cy="35210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CA" sz="1800" dirty="0"/>
              <a:t>Now that you’ve observed your children, recorded their scores, reviewed their results, and shared the reports, it’s time to work on strengthening the children’s skills. This will help them be ready to enter Grade 1. </a:t>
            </a:r>
          </a:p>
          <a:p>
            <a:endParaRPr lang="en-CA" sz="1800" dirty="0"/>
          </a:p>
          <a:p>
            <a:r>
              <a:rPr lang="en-CA" sz="1800" dirty="0"/>
              <a:t>Let’s look at how you can use the EYE data to enrich and personalize your children’s learning experiences. </a:t>
            </a:r>
          </a:p>
          <a:p>
            <a:pPr>
              <a:spcBef>
                <a:spcPts val="611"/>
              </a:spcBef>
            </a:pPr>
            <a:endParaRPr lang="en-US" sz="1800" dirty="0">
              <a:solidFill>
                <a:srgbClr val="002060"/>
              </a:solidFill>
              <a:latin typeface="Calibri" charset="0"/>
              <a:cs typeface="Helvetica" charset="0"/>
            </a:endParaRPr>
          </a:p>
        </p:txBody>
      </p:sp>
    </p:spTree>
    <p:extLst>
      <p:ext uri="{BB962C8B-B14F-4D97-AF65-F5344CB8AC3E}">
        <p14:creationId xmlns:p14="http://schemas.microsoft.com/office/powerpoint/2010/main" val="288034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EYE Class Report offers insight into the strengths and needs of the children in your class. You can u</a:t>
            </a:r>
            <a:r>
              <a:rPr lang="en-US" sz="1200" dirty="0">
                <a:latin typeface="Calibri"/>
              </a:rPr>
              <a:t>se this information to personalize each child’s learning experience.</a:t>
            </a:r>
          </a:p>
          <a:p>
            <a:endParaRPr lang="en-CA" noProof="0" dirty="0"/>
          </a:p>
        </p:txBody>
      </p:sp>
      <p:sp>
        <p:nvSpPr>
          <p:cNvPr id="4" name="Slide Number Placeholder 3"/>
          <p:cNvSpPr>
            <a:spLocks noGrp="1"/>
          </p:cNvSpPr>
          <p:nvPr>
            <p:ph type="sldNum" sz="quarter" idx="5"/>
          </p:nvPr>
        </p:nvSpPr>
        <p:spPr/>
        <p:txBody>
          <a:bodyPr/>
          <a:lstStyle/>
          <a:p>
            <a:fld id="{AFF764DB-2342-4846-8B68-51C5FCCA0EDA}" type="slidenum">
              <a:rPr lang="en-CA" smtClean="0"/>
              <a:t>4</a:t>
            </a:fld>
            <a:endParaRPr lang="en-CA"/>
          </a:p>
        </p:txBody>
      </p:sp>
    </p:spTree>
    <p:extLst>
      <p:ext uri="{BB962C8B-B14F-4D97-AF65-F5344CB8AC3E}">
        <p14:creationId xmlns:p14="http://schemas.microsoft.com/office/powerpoint/2010/main" val="23273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rPr>
              <a:t>The Class Report can be used to help guide instruction when planning classroom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rPr>
              <a:t>Which domains are the strongest? Which ones need further support?</a:t>
            </a:r>
          </a:p>
          <a:p>
            <a:endParaRPr lang="en-CA" noProof="0" dirty="0"/>
          </a:p>
        </p:txBody>
      </p:sp>
      <p:sp>
        <p:nvSpPr>
          <p:cNvPr id="4" name="Slide Number Placeholder 3"/>
          <p:cNvSpPr>
            <a:spLocks noGrp="1"/>
          </p:cNvSpPr>
          <p:nvPr>
            <p:ph type="sldNum" sz="quarter" idx="5"/>
          </p:nvPr>
        </p:nvSpPr>
        <p:spPr/>
        <p:txBody>
          <a:bodyPr/>
          <a:lstStyle/>
          <a:p>
            <a:fld id="{AFF764DB-2342-4846-8B68-51C5FCCA0EDA}" type="slidenum">
              <a:rPr lang="en-CA" smtClean="0"/>
              <a:t>5</a:t>
            </a:fld>
            <a:endParaRPr lang="en-CA"/>
          </a:p>
        </p:txBody>
      </p:sp>
    </p:spTree>
    <p:extLst>
      <p:ext uri="{BB962C8B-B14F-4D97-AF65-F5344CB8AC3E}">
        <p14:creationId xmlns:p14="http://schemas.microsoft.com/office/powerpoint/2010/main" val="100992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rPr>
              <a:t>Use the children’s strengths to support their areas of need. </a:t>
            </a:r>
            <a:r>
              <a:rPr lang="en-CA" sz="1200" dirty="0">
                <a:latin typeface="Calibri"/>
              </a:rPr>
              <a:t>For this class, we see that the </a:t>
            </a:r>
            <a:r>
              <a:rPr lang="en-CA" sz="1200" b="1" dirty="0">
                <a:latin typeface="Calibri"/>
              </a:rPr>
              <a:t>Awareness of Self and Environment </a:t>
            </a:r>
            <a:r>
              <a:rPr lang="en-CA" sz="1200" dirty="0">
                <a:latin typeface="Calibri"/>
              </a:rPr>
              <a:t>domain</a:t>
            </a:r>
            <a:r>
              <a:rPr lang="en-CA" sz="1200" b="1" dirty="0">
                <a:latin typeface="Calibri"/>
              </a:rPr>
              <a:t> </a:t>
            </a:r>
            <a:r>
              <a:rPr lang="en-CA" sz="1200" dirty="0">
                <a:latin typeface="Calibri"/>
              </a:rPr>
              <a:t>is strong, and the children need more experience developing their </a:t>
            </a:r>
            <a:r>
              <a:rPr lang="en-CA" sz="1200" b="1" dirty="0">
                <a:latin typeface="Calibri"/>
              </a:rPr>
              <a:t>Gross Motor </a:t>
            </a:r>
            <a:r>
              <a:rPr lang="en-CA" sz="1200" dirty="0">
                <a:latin typeface="Calibri"/>
              </a:rPr>
              <a:t>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a:rPr>
              <a:t>Consider creating an activity that uses the skills in the first domain to strengthen the last one- perhaps a variation on Hokey Pokey?</a:t>
            </a:r>
            <a:endParaRPr lang="en-US" sz="1200" dirty="0">
              <a:latin typeface="Calibri"/>
            </a:endParaRPr>
          </a:p>
          <a:p>
            <a:endParaRPr lang="en-CA" noProof="0" dirty="0"/>
          </a:p>
        </p:txBody>
      </p:sp>
      <p:sp>
        <p:nvSpPr>
          <p:cNvPr id="4" name="Slide Number Placeholder 3"/>
          <p:cNvSpPr>
            <a:spLocks noGrp="1"/>
          </p:cNvSpPr>
          <p:nvPr>
            <p:ph type="sldNum" sz="quarter" idx="5"/>
          </p:nvPr>
        </p:nvSpPr>
        <p:spPr/>
        <p:txBody>
          <a:bodyPr/>
          <a:lstStyle/>
          <a:p>
            <a:fld id="{AFF764DB-2342-4846-8B68-51C5FCCA0EDA}" type="slidenum">
              <a:rPr lang="en-CA" smtClean="0"/>
              <a:t>6</a:t>
            </a:fld>
            <a:endParaRPr lang="en-CA"/>
          </a:p>
        </p:txBody>
      </p:sp>
    </p:spTree>
    <p:extLst>
      <p:ext uri="{BB962C8B-B14F-4D97-AF65-F5344CB8AC3E}">
        <p14:creationId xmlns:p14="http://schemas.microsoft.com/office/powerpoint/2010/main" val="142477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endParaRPr>
          </a:p>
          <a:p>
            <a:pPr marL="0" indent="0">
              <a:spcBef>
                <a:spcPts val="0"/>
              </a:spcBef>
              <a:spcAft>
                <a:spcPts val="1200"/>
              </a:spcAft>
              <a:buNone/>
            </a:pPr>
            <a:r>
              <a:rPr lang="en-CA" dirty="0">
                <a:solidFill>
                  <a:schemeClr val="tx1"/>
                </a:solidFill>
              </a:rPr>
              <a:t>When planning small group activities, the EYE Class Report results can also help you determine how to group children.</a:t>
            </a:r>
          </a:p>
          <a:p>
            <a:pPr marL="0" indent="0">
              <a:spcBef>
                <a:spcPts val="0"/>
              </a:spcBef>
              <a:spcAft>
                <a:spcPts val="1200"/>
              </a:spcAft>
              <a:buNone/>
            </a:pPr>
            <a:endParaRPr lang="en-CA" dirty="0">
              <a:solidFill>
                <a:schemeClr val="tx1"/>
              </a:solidFill>
            </a:endParaRPr>
          </a:p>
          <a:p>
            <a:pPr marL="0" indent="0">
              <a:spcBef>
                <a:spcPts val="0"/>
              </a:spcBef>
              <a:spcAft>
                <a:spcPts val="1200"/>
              </a:spcAft>
              <a:buNone/>
            </a:pPr>
            <a:r>
              <a:rPr lang="en-US" dirty="0">
                <a:solidFill>
                  <a:schemeClr val="tx1"/>
                </a:solidFill>
              </a:rPr>
              <a:t>You can group according to skill level, where children of similar ability work with one another. For instance, if you are doing an activity about numbers, you could look at the </a:t>
            </a:r>
            <a:r>
              <a:rPr lang="en-US" b="1" dirty="0">
                <a:solidFill>
                  <a:schemeClr val="tx1"/>
                </a:solidFill>
              </a:rPr>
              <a:t>Cognitive Skills </a:t>
            </a:r>
            <a:r>
              <a:rPr lang="en-US" dirty="0">
                <a:solidFill>
                  <a:schemeClr val="tx1"/>
                </a:solidFill>
              </a:rPr>
              <a:t>scores and group children according to the results in that domain. This allows for differentiated instruction within the classroom. Children with </a:t>
            </a:r>
            <a:r>
              <a:rPr lang="en-US" sz="1200" dirty="0">
                <a:solidFill>
                  <a:srgbClr val="57A445"/>
                </a:solidFill>
                <a:effectLst>
                  <a:outerShdw blurRad="38100" dist="38100" dir="2700000" algn="tl">
                    <a:srgbClr val="000000">
                      <a:alpha val="43137"/>
                    </a:srgbClr>
                  </a:outerShdw>
                </a:effectLst>
              </a:rPr>
              <a:t>green</a:t>
            </a:r>
            <a:r>
              <a:rPr lang="en-US" dirty="0">
                <a:solidFill>
                  <a:schemeClr val="tx1"/>
                </a:solidFill>
              </a:rPr>
              <a:t> domain results can be presented with a more challenging version of the activity while children with </a:t>
            </a:r>
            <a:r>
              <a:rPr lang="en-US" sz="1200" dirty="0">
                <a:solidFill>
                  <a:srgbClr val="FF0000"/>
                </a:solidFill>
                <a:effectLst>
                  <a:outerShdw blurRad="38100" dist="38100" dir="2700000" algn="tl">
                    <a:srgbClr val="000000">
                      <a:alpha val="43137"/>
                    </a:srgbClr>
                  </a:outerShdw>
                </a:effectLst>
              </a:rPr>
              <a:t>red</a:t>
            </a:r>
            <a:r>
              <a:rPr lang="en-US" dirty="0">
                <a:solidFill>
                  <a:schemeClr val="tx1"/>
                </a:solidFill>
              </a:rPr>
              <a:t> domain results can be presented with a modified version.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2D77-D93C-4EA2-A6A6-B7B0F67235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20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200"/>
              </a:spcAft>
              <a:buNone/>
            </a:pPr>
            <a:r>
              <a:rPr lang="en-US" dirty="0">
                <a:solidFill>
                  <a:schemeClr val="tx1"/>
                </a:solidFill>
              </a:rPr>
              <a:t>Another option would be to create groups with a range of abilities. You may have a few students who are great at explaining things and working with their peers. Use these great social skills to boost the skills of children who are struggling. Remember to keep it challenging for all children though.</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2D77-D93C-4EA2-A6A6-B7B0F67235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259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rPr>
              <a:t>It is valuable to distinguish between and </a:t>
            </a:r>
            <a:r>
              <a:rPr lang="en-CA" sz="1200" i="1" u="sng" dirty="0">
                <a:solidFill>
                  <a:schemeClr val="tx1"/>
                </a:solidFill>
              </a:rPr>
              <a:t>within</a:t>
            </a:r>
            <a:r>
              <a:rPr lang="en-CA" sz="1200" dirty="0">
                <a:solidFill>
                  <a:schemeClr val="tx1"/>
                </a:solidFill>
              </a:rPr>
              <a:t> coloured EYE results when preparing for small group activities. </a:t>
            </a:r>
            <a:r>
              <a:rPr lang="en-US" sz="1200" dirty="0">
                <a:solidFill>
                  <a:schemeClr val="tx1"/>
                </a:solidFill>
              </a:rPr>
              <a:t>For example, you may wish to have children who have low-green scores grouped with children with high-yellow scores.</a:t>
            </a:r>
            <a:endParaRPr lang="en-CA"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CA" sz="1200" dirty="0">
                <a:solidFill>
                  <a:srgbClr val="FF00FF"/>
                </a:solidFill>
              </a:rPr>
            </a:br>
            <a:endParaRPr lang="en-CA" sz="1200" dirty="0">
              <a:solidFill>
                <a:srgbClr val="FF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C00000"/>
                </a:solidFill>
              </a:rPr>
              <a:t> </a:t>
            </a:r>
            <a:endParaRPr lang="en-US" sz="1200" dirty="0">
              <a:solidFill>
                <a:srgbClr val="C00000"/>
              </a:solidFill>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2D77-D93C-4EA2-A6A6-B7B0F67235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93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sp>
        <p:nvSpPr>
          <p:cNvPr id="6" name="Text Placeholder 5"/>
          <p:cNvSpPr>
            <a:spLocks noGrp="1"/>
          </p:cNvSpPr>
          <p:nvPr>
            <p:ph type="body" sz="quarter" idx="10" hasCustomPrompt="1"/>
          </p:nvPr>
        </p:nvSpPr>
        <p:spPr>
          <a:xfrm>
            <a:off x="949543" y="3724251"/>
            <a:ext cx="8964807" cy="584332"/>
          </a:xfrm>
        </p:spPr>
        <p:txBody>
          <a:bodyPr/>
          <a:lstStyle>
            <a:lvl1pPr marL="0" indent="0">
              <a:buNone/>
              <a:defRPr sz="3200" baseline="0">
                <a:solidFill>
                  <a:srgbClr val="4F4F4F"/>
                </a:solidFill>
              </a:defRPr>
            </a:lvl1pPr>
            <a:lvl2pPr>
              <a:defRPr/>
            </a:lvl2pPr>
          </a:lstStyle>
          <a:p>
            <a:pPr lvl="0"/>
            <a:r>
              <a:rPr lang="en-CA" dirty="0"/>
              <a:t>Subtitle</a:t>
            </a:r>
          </a:p>
        </p:txBody>
      </p:sp>
      <p:sp>
        <p:nvSpPr>
          <p:cNvPr id="11" name="Shape 31">
            <a:extLst>
              <a:ext uri="{FF2B5EF4-FFF2-40B4-BE49-F238E27FC236}">
                <a16:creationId xmlns:a16="http://schemas.microsoft.com/office/drawing/2014/main" id="{4E994A30-D78B-4795-82EA-8FD980FC3235}"/>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2" name="Shape 32">
            <a:extLst>
              <a:ext uri="{FF2B5EF4-FFF2-40B4-BE49-F238E27FC236}">
                <a16:creationId xmlns:a16="http://schemas.microsoft.com/office/drawing/2014/main" id="{CFAB17F0-7217-4220-BC17-03A7657F4DD6}"/>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4">
            <a:extLst>
              <a:ext uri="{FF2B5EF4-FFF2-40B4-BE49-F238E27FC236}">
                <a16:creationId xmlns:a16="http://schemas.microsoft.com/office/drawing/2014/main" id="{E3BA50D6-8931-4FB8-8279-C9531F5B2401}"/>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14" name="Picture Placeholder 4">
            <a:extLst>
              <a:ext uri="{FF2B5EF4-FFF2-40B4-BE49-F238E27FC236}">
                <a16:creationId xmlns:a16="http://schemas.microsoft.com/office/drawing/2014/main" id="{1B7BEBC6-8580-4DF6-B252-1B8DAAB0C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00201" y="5869859"/>
            <a:ext cx="2696913" cy="584332"/>
          </a:xfrm>
          <a:prstGeom prst="rect">
            <a:avLst/>
          </a:prstGeom>
        </p:spPr>
      </p:pic>
      <p:pic>
        <p:nvPicPr>
          <p:cNvPr id="17" name="Picture 16">
            <a:extLst>
              <a:ext uri="{FF2B5EF4-FFF2-40B4-BE49-F238E27FC236}">
                <a16:creationId xmlns:a16="http://schemas.microsoft.com/office/drawing/2014/main" id="{92575FC9-1F26-4971-92EC-337AFDEE02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Tree>
    <p:extLst>
      <p:ext uri="{BB962C8B-B14F-4D97-AF65-F5344CB8AC3E}">
        <p14:creationId xmlns:p14="http://schemas.microsoft.com/office/powerpoint/2010/main" val="228134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umns &amp; Image Slide">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E009FD1-DC86-4B17-9E03-F9610F7C6DBD}"/>
              </a:ext>
            </a:extLst>
          </p:cNvPr>
          <p:cNvSpPr>
            <a:spLocks noGrp="1"/>
          </p:cNvSpPr>
          <p:nvPr>
            <p:ph type="title"/>
          </p:nvPr>
        </p:nvSpPr>
        <p:spPr>
          <a:xfrm>
            <a:off x="838200" y="401588"/>
            <a:ext cx="6650082" cy="1567889"/>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0C9327DB-6F02-4C90-9452-BFF850BFC3B0}"/>
              </a:ext>
            </a:extLst>
          </p:cNvPr>
          <p:cNvSpPr>
            <a:spLocks noGrp="1"/>
          </p:cNvSpPr>
          <p:nvPr>
            <p:ph type="body" sz="quarter" idx="13" hasCustomPrompt="1"/>
          </p:nvPr>
        </p:nvSpPr>
        <p:spPr>
          <a:xfrm>
            <a:off x="838200" y="2127840"/>
            <a:ext cx="6631032" cy="522657"/>
          </a:xfrm>
        </p:spPr>
        <p:txBody>
          <a:bodyPr>
            <a:normAutofit/>
          </a:bodyPr>
          <a:lstStyle>
            <a:lvl1pPr marL="0" indent="0">
              <a:buNone/>
              <a:defRPr sz="2800">
                <a:solidFill>
                  <a:schemeClr val="accent1"/>
                </a:solidFill>
              </a:defRPr>
            </a:lvl1pPr>
          </a:lstStyle>
          <a:p>
            <a:pPr lvl="0"/>
            <a:r>
              <a:rPr lang="en-US" dirty="0"/>
              <a:t>Title from 32 pts</a:t>
            </a:r>
            <a:endParaRPr lang="en-CA" dirty="0"/>
          </a:p>
        </p:txBody>
      </p:sp>
      <p:sp>
        <p:nvSpPr>
          <p:cNvPr id="6" name="Picture Placeholder 5">
            <a:extLst>
              <a:ext uri="{FF2B5EF4-FFF2-40B4-BE49-F238E27FC236}">
                <a16:creationId xmlns:a16="http://schemas.microsoft.com/office/drawing/2014/main" id="{19084396-644D-44BB-BFEF-91D0D08FD15B}"/>
              </a:ext>
            </a:extLst>
          </p:cNvPr>
          <p:cNvSpPr>
            <a:spLocks noGrp="1"/>
          </p:cNvSpPr>
          <p:nvPr>
            <p:ph type="pic" sz="quarter" idx="14"/>
          </p:nvPr>
        </p:nvSpPr>
        <p:spPr>
          <a:xfrm>
            <a:off x="7688263" y="-13063"/>
            <a:ext cx="4503737" cy="6754813"/>
          </a:xfrm>
        </p:spPr>
        <p:txBody>
          <a:bodyPr/>
          <a:lstStyle/>
          <a:p>
            <a:r>
              <a:rPr lang="en-US"/>
              <a:t>Click icon to add picture</a:t>
            </a:r>
            <a:endParaRPr lang="en-CA"/>
          </a:p>
        </p:txBody>
      </p:sp>
      <p:sp>
        <p:nvSpPr>
          <p:cNvPr id="11" name="Text Placeholder 10">
            <a:extLst>
              <a:ext uri="{FF2B5EF4-FFF2-40B4-BE49-F238E27FC236}">
                <a16:creationId xmlns:a16="http://schemas.microsoft.com/office/drawing/2014/main" id="{950FECBB-08FC-4545-B841-A2B81E47208D}"/>
              </a:ext>
            </a:extLst>
          </p:cNvPr>
          <p:cNvSpPr>
            <a:spLocks noGrp="1"/>
          </p:cNvSpPr>
          <p:nvPr>
            <p:ph type="body" sz="quarter" idx="15"/>
          </p:nvPr>
        </p:nvSpPr>
        <p:spPr>
          <a:xfrm>
            <a:off x="838200" y="2766747"/>
            <a:ext cx="3195638" cy="3119585"/>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2" name="Text Placeholder 10">
            <a:extLst>
              <a:ext uri="{FF2B5EF4-FFF2-40B4-BE49-F238E27FC236}">
                <a16:creationId xmlns:a16="http://schemas.microsoft.com/office/drawing/2014/main" id="{E39383C8-7E6C-457D-9B64-05A787EA1DC2}"/>
              </a:ext>
            </a:extLst>
          </p:cNvPr>
          <p:cNvSpPr>
            <a:spLocks noGrp="1"/>
          </p:cNvSpPr>
          <p:nvPr>
            <p:ph type="body" sz="quarter" idx="16"/>
          </p:nvPr>
        </p:nvSpPr>
        <p:spPr>
          <a:xfrm>
            <a:off x="4273594" y="2766747"/>
            <a:ext cx="3214688" cy="3119585"/>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8" name="Shape 31">
            <a:extLst>
              <a:ext uri="{FF2B5EF4-FFF2-40B4-BE49-F238E27FC236}">
                <a16:creationId xmlns:a16="http://schemas.microsoft.com/office/drawing/2014/main" id="{6F5CE083-A4F9-4501-81C3-8B9F0E297464}"/>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9" name="Shape 32">
            <a:extLst>
              <a:ext uri="{FF2B5EF4-FFF2-40B4-BE49-F238E27FC236}">
                <a16:creationId xmlns:a16="http://schemas.microsoft.com/office/drawing/2014/main" id="{6638F6C2-2DCD-418D-B1A0-2454603AC842}"/>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1" name="Shape 34">
            <a:extLst>
              <a:ext uri="{FF2B5EF4-FFF2-40B4-BE49-F238E27FC236}">
                <a16:creationId xmlns:a16="http://schemas.microsoft.com/office/drawing/2014/main" id="{89E6C0C4-2AB3-4CF4-A21B-03E8DC463D43}"/>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23" name="Text Placeholder 2">
            <a:extLst>
              <a:ext uri="{FF2B5EF4-FFF2-40B4-BE49-F238E27FC236}">
                <a16:creationId xmlns:a16="http://schemas.microsoft.com/office/drawing/2014/main" id="{1F986ABD-6D0B-48F6-A6B9-05D2624C6346}"/>
              </a:ext>
            </a:extLst>
          </p:cNvPr>
          <p:cNvSpPr>
            <a:spLocks noGrp="1"/>
          </p:cNvSpPr>
          <p:nvPr>
            <p:ph type="body" sz="quarter" idx="17" hasCustomPrompt="1"/>
          </p:nvPr>
        </p:nvSpPr>
        <p:spPr>
          <a:xfrm>
            <a:off x="838200" y="6059388"/>
            <a:ext cx="4739970" cy="624214"/>
          </a:xfrm>
        </p:spPr>
        <p:txBody>
          <a:bodyPr>
            <a:normAutofit/>
          </a:bodyPr>
          <a:lstStyle>
            <a:lvl1pPr marL="0" indent="0">
              <a:buNone/>
              <a:defRPr sz="1800">
                <a:solidFill>
                  <a:schemeClr val="accent1"/>
                </a:solidFill>
              </a:defRPr>
            </a:lvl1pPr>
          </a:lstStyle>
          <a:p>
            <a:pPr lvl="0"/>
            <a:r>
              <a:rPr lang="en-US" dirty="0"/>
              <a:t>Highlight additional text in the Primary </a:t>
            </a:r>
            <a:r>
              <a:rPr lang="en-US" dirty="0" err="1"/>
              <a:t>colour</a:t>
            </a:r>
            <a:r>
              <a:rPr lang="en-US" dirty="0"/>
              <a:t> for extra visibility.</a:t>
            </a:r>
          </a:p>
        </p:txBody>
      </p:sp>
      <p:pic>
        <p:nvPicPr>
          <p:cNvPr id="12" name="Picture 11">
            <a:extLst>
              <a:ext uri="{FF2B5EF4-FFF2-40B4-BE49-F238E27FC236}">
                <a16:creationId xmlns:a16="http://schemas.microsoft.com/office/drawing/2014/main" id="{65913588-089A-4710-8789-F9F193A6FD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7201" y="6246293"/>
            <a:ext cx="1672031" cy="420237"/>
          </a:xfrm>
          <a:prstGeom prst="rect">
            <a:avLst/>
          </a:prstGeom>
        </p:spPr>
      </p:pic>
    </p:spTree>
    <p:extLst>
      <p:ext uri="{BB962C8B-B14F-4D97-AF65-F5344CB8AC3E}">
        <p14:creationId xmlns:p14="http://schemas.microsoft.com/office/powerpoint/2010/main" val="15456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g Impact">
    <p:spTree>
      <p:nvGrpSpPr>
        <p:cNvPr id="1" name="Shape 52"/>
        <p:cNvGrpSpPr/>
        <p:nvPr/>
      </p:nvGrpSpPr>
      <p:grpSpPr>
        <a:xfrm>
          <a:off x="0" y="0"/>
          <a:ext cx="0" cy="0"/>
          <a:chOff x="0" y="0"/>
          <a:chExt cx="0" cy="0"/>
        </a:xfrm>
      </p:grpSpPr>
      <p:sp>
        <p:nvSpPr>
          <p:cNvPr id="17" name="Title Placeholder 1">
            <a:extLst>
              <a:ext uri="{FF2B5EF4-FFF2-40B4-BE49-F238E27FC236}">
                <a16:creationId xmlns:a16="http://schemas.microsoft.com/office/drawing/2014/main" id="{05BBF075-7596-4E70-AAFB-7DCB7FD171DD}"/>
              </a:ext>
            </a:extLst>
          </p:cNvPr>
          <p:cNvSpPr>
            <a:spLocks noGrp="1"/>
          </p:cNvSpPr>
          <p:nvPr>
            <p:ph type="title" hasCustomPrompt="1"/>
          </p:nvPr>
        </p:nvSpPr>
        <p:spPr>
          <a:xfrm>
            <a:off x="792787" y="1345378"/>
            <a:ext cx="5174676" cy="1169222"/>
          </a:xfrm>
          <a:prstGeom prst="rect">
            <a:avLst/>
          </a:prstGeom>
        </p:spPr>
        <p:txBody>
          <a:bodyPr vert="horz" lIns="91440" tIns="45720" rIns="91440" bIns="45720" rtlCol="0" anchor="t">
            <a:noAutofit/>
          </a:bodyPr>
          <a:lstStyle>
            <a:lvl1pPr>
              <a:defRPr sz="8000">
                <a:solidFill>
                  <a:schemeClr val="accent1"/>
                </a:solidFill>
              </a:defRPr>
            </a:lvl1pPr>
          </a:lstStyle>
          <a:p>
            <a:r>
              <a:rPr lang="en-US" dirty="0"/>
              <a:t>Big Impact </a:t>
            </a:r>
          </a:p>
        </p:txBody>
      </p:sp>
      <p:sp>
        <p:nvSpPr>
          <p:cNvPr id="18" name="Text Placeholder 4">
            <a:extLst>
              <a:ext uri="{FF2B5EF4-FFF2-40B4-BE49-F238E27FC236}">
                <a16:creationId xmlns:a16="http://schemas.microsoft.com/office/drawing/2014/main" id="{B90A482B-65C0-450F-BE98-7A30A6C51E1E}"/>
              </a:ext>
            </a:extLst>
          </p:cNvPr>
          <p:cNvSpPr>
            <a:spLocks noGrp="1"/>
          </p:cNvSpPr>
          <p:nvPr>
            <p:ph type="body" sz="quarter" idx="10" hasCustomPrompt="1"/>
          </p:nvPr>
        </p:nvSpPr>
        <p:spPr>
          <a:xfrm>
            <a:off x="792163" y="2601914"/>
            <a:ext cx="5175250" cy="1023030"/>
          </a:xfrm>
        </p:spPr>
        <p:txBody>
          <a:bodyPr/>
          <a:lstStyle>
            <a:lvl1pPr marL="0" indent="0">
              <a:lnSpc>
                <a:spcPct val="110000"/>
              </a:lnSpc>
              <a:buNone/>
              <a:defRPr sz="4000" baseline="0">
                <a:solidFill>
                  <a:srgbClr val="4F4F4F"/>
                </a:solidFill>
              </a:defRPr>
            </a:lvl1pPr>
            <a:lvl2pPr>
              <a:defRPr sz="4000"/>
            </a:lvl2pPr>
            <a:lvl3pPr>
              <a:defRPr sz="4000"/>
            </a:lvl3pPr>
            <a:lvl4pPr>
              <a:defRPr sz="4000"/>
            </a:lvl4pPr>
            <a:lvl5pPr>
              <a:defRPr sz="4000"/>
            </a:lvl5pPr>
          </a:lstStyle>
          <a:p>
            <a:pPr lvl="0"/>
            <a:r>
              <a:rPr lang="en-US" dirty="0"/>
              <a:t>with the right image</a:t>
            </a:r>
            <a:endParaRPr lang="en-CA" dirty="0"/>
          </a:p>
        </p:txBody>
      </p:sp>
      <p:sp>
        <p:nvSpPr>
          <p:cNvPr id="20" name="Text Placeholder 19">
            <a:extLst>
              <a:ext uri="{FF2B5EF4-FFF2-40B4-BE49-F238E27FC236}">
                <a16:creationId xmlns:a16="http://schemas.microsoft.com/office/drawing/2014/main" id="{B13CFC9D-4597-424F-954A-765CF64C9BD8}"/>
              </a:ext>
            </a:extLst>
          </p:cNvPr>
          <p:cNvSpPr>
            <a:spLocks noGrp="1"/>
          </p:cNvSpPr>
          <p:nvPr>
            <p:ph type="body" sz="quarter" idx="11" hasCustomPrompt="1"/>
          </p:nvPr>
        </p:nvSpPr>
        <p:spPr>
          <a:xfrm>
            <a:off x="792163" y="3761532"/>
            <a:ext cx="5175250" cy="2835211"/>
          </a:xfrm>
        </p:spPr>
        <p:txBody>
          <a:bodyPr/>
          <a:lstStyle>
            <a:lvl1pPr marL="0" indent="0">
              <a:lnSpc>
                <a:spcPct val="110000"/>
              </a:lnSpc>
              <a:spcAft>
                <a:spcPts val="600"/>
              </a:spcAft>
              <a:buNone/>
              <a:defRPr>
                <a:solidFill>
                  <a:srgbClr val="4F4F4F"/>
                </a:solidFill>
              </a:defRPr>
            </a:lvl1pPr>
          </a:lstStyle>
          <a:p>
            <a:pPr lvl="0"/>
            <a:r>
              <a:rPr lang="en-CA" dirty="0"/>
              <a:t>A complex idea can be conveyed with the right image</a:t>
            </a:r>
          </a:p>
        </p:txBody>
      </p:sp>
      <p:sp>
        <p:nvSpPr>
          <p:cNvPr id="22" name="Picture Placeholder 21">
            <a:extLst>
              <a:ext uri="{FF2B5EF4-FFF2-40B4-BE49-F238E27FC236}">
                <a16:creationId xmlns:a16="http://schemas.microsoft.com/office/drawing/2014/main" id="{DA63E7FA-E1CB-4A0C-A7D7-F5525A1A86F3}"/>
              </a:ext>
            </a:extLst>
          </p:cNvPr>
          <p:cNvSpPr>
            <a:spLocks noGrp="1"/>
          </p:cNvSpPr>
          <p:nvPr>
            <p:ph type="pic" sz="quarter" idx="12"/>
          </p:nvPr>
        </p:nvSpPr>
        <p:spPr>
          <a:xfrm>
            <a:off x="6172200" y="-16329"/>
            <a:ext cx="6019800" cy="6754813"/>
          </a:xfrm>
        </p:spPr>
        <p:txBody>
          <a:bodyPr/>
          <a:lstStyle/>
          <a:p>
            <a:r>
              <a:rPr lang="en-US"/>
              <a:t>Click icon to add picture</a:t>
            </a:r>
            <a:endParaRPr lang="en-CA"/>
          </a:p>
        </p:txBody>
      </p:sp>
      <p:sp>
        <p:nvSpPr>
          <p:cNvPr id="11" name="Shape 31">
            <a:extLst>
              <a:ext uri="{FF2B5EF4-FFF2-40B4-BE49-F238E27FC236}">
                <a16:creationId xmlns:a16="http://schemas.microsoft.com/office/drawing/2014/main" id="{36EEF938-6601-4FD2-987F-478AE0A2C8A8}"/>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2" name="Shape 32">
            <a:extLst>
              <a:ext uri="{FF2B5EF4-FFF2-40B4-BE49-F238E27FC236}">
                <a16:creationId xmlns:a16="http://schemas.microsoft.com/office/drawing/2014/main" id="{713E2C1D-20E8-4F79-BFA4-C5C92182074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4">
            <a:extLst>
              <a:ext uri="{FF2B5EF4-FFF2-40B4-BE49-F238E27FC236}">
                <a16:creationId xmlns:a16="http://schemas.microsoft.com/office/drawing/2014/main" id="{6BA413BC-4D72-492B-A801-871AA53B446D}"/>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5165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pact">
    <p:spTree>
      <p:nvGrpSpPr>
        <p:cNvPr id="1" name="Shape 52"/>
        <p:cNvGrpSpPr/>
        <p:nvPr/>
      </p:nvGrpSpPr>
      <p:grpSpPr>
        <a:xfrm>
          <a:off x="0" y="0"/>
          <a:ext cx="0" cy="0"/>
          <a:chOff x="0" y="0"/>
          <a:chExt cx="0" cy="0"/>
        </a:xfrm>
      </p:grpSpPr>
      <p:sp>
        <p:nvSpPr>
          <p:cNvPr id="17" name="Title Placeholder 1">
            <a:extLst>
              <a:ext uri="{FF2B5EF4-FFF2-40B4-BE49-F238E27FC236}">
                <a16:creationId xmlns:a16="http://schemas.microsoft.com/office/drawing/2014/main" id="{05BBF075-7596-4E70-AAFB-7DCB7FD171DD}"/>
              </a:ext>
            </a:extLst>
          </p:cNvPr>
          <p:cNvSpPr>
            <a:spLocks noGrp="1"/>
          </p:cNvSpPr>
          <p:nvPr>
            <p:ph type="title" hasCustomPrompt="1"/>
          </p:nvPr>
        </p:nvSpPr>
        <p:spPr>
          <a:xfrm>
            <a:off x="792787" y="1345378"/>
            <a:ext cx="5174676" cy="1169222"/>
          </a:xfrm>
          <a:prstGeom prst="rect">
            <a:avLst/>
          </a:prstGeom>
        </p:spPr>
        <p:txBody>
          <a:bodyPr vert="horz" lIns="91440" tIns="45720" rIns="91440" bIns="45720" rtlCol="0" anchor="t">
            <a:noAutofit/>
          </a:bodyPr>
          <a:lstStyle>
            <a:lvl1pPr>
              <a:defRPr sz="8000">
                <a:solidFill>
                  <a:schemeClr val="accent1"/>
                </a:solidFill>
              </a:defRPr>
            </a:lvl1pPr>
          </a:lstStyle>
          <a:p>
            <a:r>
              <a:rPr lang="en-US" dirty="0"/>
              <a:t>Big Impact </a:t>
            </a:r>
          </a:p>
        </p:txBody>
      </p:sp>
      <p:sp>
        <p:nvSpPr>
          <p:cNvPr id="18" name="Text Placeholder 4">
            <a:extLst>
              <a:ext uri="{FF2B5EF4-FFF2-40B4-BE49-F238E27FC236}">
                <a16:creationId xmlns:a16="http://schemas.microsoft.com/office/drawing/2014/main" id="{B90A482B-65C0-450F-BE98-7A30A6C51E1E}"/>
              </a:ext>
            </a:extLst>
          </p:cNvPr>
          <p:cNvSpPr>
            <a:spLocks noGrp="1"/>
          </p:cNvSpPr>
          <p:nvPr>
            <p:ph type="body" sz="quarter" idx="10" hasCustomPrompt="1"/>
          </p:nvPr>
        </p:nvSpPr>
        <p:spPr>
          <a:xfrm>
            <a:off x="792163" y="2601914"/>
            <a:ext cx="5175250" cy="1023030"/>
          </a:xfrm>
        </p:spPr>
        <p:txBody>
          <a:bodyPr/>
          <a:lstStyle>
            <a:lvl1pPr marL="0" indent="0">
              <a:lnSpc>
                <a:spcPct val="110000"/>
              </a:lnSpc>
              <a:buNone/>
              <a:defRPr sz="4000" baseline="0">
                <a:solidFill>
                  <a:srgbClr val="4F4F4F"/>
                </a:solidFill>
              </a:defRPr>
            </a:lvl1pPr>
            <a:lvl2pPr>
              <a:defRPr sz="4000"/>
            </a:lvl2pPr>
            <a:lvl3pPr>
              <a:defRPr sz="4000"/>
            </a:lvl3pPr>
            <a:lvl4pPr>
              <a:defRPr sz="4000"/>
            </a:lvl4pPr>
            <a:lvl5pPr>
              <a:defRPr sz="4000"/>
            </a:lvl5pPr>
          </a:lstStyle>
          <a:p>
            <a:pPr lvl="0"/>
            <a:r>
              <a:rPr lang="en-US" dirty="0"/>
              <a:t>with the right image</a:t>
            </a:r>
            <a:endParaRPr lang="en-CA" dirty="0"/>
          </a:p>
        </p:txBody>
      </p:sp>
      <p:sp>
        <p:nvSpPr>
          <p:cNvPr id="20" name="Text Placeholder 19">
            <a:extLst>
              <a:ext uri="{FF2B5EF4-FFF2-40B4-BE49-F238E27FC236}">
                <a16:creationId xmlns:a16="http://schemas.microsoft.com/office/drawing/2014/main" id="{B13CFC9D-4597-424F-954A-765CF64C9BD8}"/>
              </a:ext>
            </a:extLst>
          </p:cNvPr>
          <p:cNvSpPr>
            <a:spLocks noGrp="1"/>
          </p:cNvSpPr>
          <p:nvPr>
            <p:ph type="body" sz="quarter" idx="11" hasCustomPrompt="1"/>
          </p:nvPr>
        </p:nvSpPr>
        <p:spPr>
          <a:xfrm>
            <a:off x="792163" y="3761533"/>
            <a:ext cx="5077695" cy="2225794"/>
          </a:xfrm>
        </p:spPr>
        <p:txBody>
          <a:bodyPr/>
          <a:lstStyle>
            <a:lvl1pPr marL="0" indent="0">
              <a:lnSpc>
                <a:spcPct val="110000"/>
              </a:lnSpc>
              <a:spcAft>
                <a:spcPts val="600"/>
              </a:spcAft>
              <a:buNone/>
              <a:defRPr>
                <a:solidFill>
                  <a:srgbClr val="4F4F4F"/>
                </a:solidFill>
              </a:defRPr>
            </a:lvl1pPr>
          </a:lstStyle>
          <a:p>
            <a:pPr lvl="0"/>
            <a:r>
              <a:rPr lang="en-CA" dirty="0"/>
              <a:t>A complex idea can be conveyed with the right image</a:t>
            </a:r>
          </a:p>
        </p:txBody>
      </p:sp>
      <p:sp>
        <p:nvSpPr>
          <p:cNvPr id="22" name="Picture Placeholder 21">
            <a:extLst>
              <a:ext uri="{FF2B5EF4-FFF2-40B4-BE49-F238E27FC236}">
                <a16:creationId xmlns:a16="http://schemas.microsoft.com/office/drawing/2014/main" id="{DA63E7FA-E1CB-4A0C-A7D7-F5525A1A86F3}"/>
              </a:ext>
            </a:extLst>
          </p:cNvPr>
          <p:cNvSpPr>
            <a:spLocks noGrp="1"/>
          </p:cNvSpPr>
          <p:nvPr>
            <p:ph type="pic" sz="quarter" idx="12"/>
          </p:nvPr>
        </p:nvSpPr>
        <p:spPr>
          <a:xfrm>
            <a:off x="6172200" y="-16329"/>
            <a:ext cx="6019800" cy="6754813"/>
          </a:xfrm>
        </p:spPr>
        <p:txBody>
          <a:bodyPr/>
          <a:lstStyle/>
          <a:p>
            <a:r>
              <a:rPr lang="en-US"/>
              <a:t>Click icon to add picture</a:t>
            </a:r>
            <a:endParaRPr lang="en-CA"/>
          </a:p>
        </p:txBody>
      </p:sp>
      <p:sp>
        <p:nvSpPr>
          <p:cNvPr id="11" name="Shape 31">
            <a:extLst>
              <a:ext uri="{FF2B5EF4-FFF2-40B4-BE49-F238E27FC236}">
                <a16:creationId xmlns:a16="http://schemas.microsoft.com/office/drawing/2014/main" id="{36EEF938-6601-4FD2-987F-478AE0A2C8A8}"/>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2" name="Shape 32">
            <a:extLst>
              <a:ext uri="{FF2B5EF4-FFF2-40B4-BE49-F238E27FC236}">
                <a16:creationId xmlns:a16="http://schemas.microsoft.com/office/drawing/2014/main" id="{713E2C1D-20E8-4F79-BFA4-C5C92182074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4">
            <a:extLst>
              <a:ext uri="{FF2B5EF4-FFF2-40B4-BE49-F238E27FC236}">
                <a16:creationId xmlns:a16="http://schemas.microsoft.com/office/drawing/2014/main" id="{6BA413BC-4D72-492B-A801-871AA53B446D}"/>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9" name="Picture 8">
            <a:extLst>
              <a:ext uri="{FF2B5EF4-FFF2-40B4-BE49-F238E27FC236}">
                <a16:creationId xmlns:a16="http://schemas.microsoft.com/office/drawing/2014/main" id="{BB148AD6-E46E-488F-818A-DE0F6A44E6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5382" y="6193123"/>
            <a:ext cx="1672031" cy="420237"/>
          </a:xfrm>
          <a:prstGeom prst="rect">
            <a:avLst/>
          </a:prstGeom>
        </p:spPr>
      </p:pic>
    </p:spTree>
    <p:extLst>
      <p:ext uri="{BB962C8B-B14F-4D97-AF65-F5344CB8AC3E}">
        <p14:creationId xmlns:p14="http://schemas.microsoft.com/office/powerpoint/2010/main" val="1631852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pact, Dark">
    <p:spTree>
      <p:nvGrpSpPr>
        <p:cNvPr id="1" name="Shape 52"/>
        <p:cNvGrpSpPr/>
        <p:nvPr/>
      </p:nvGrpSpPr>
      <p:grpSpPr>
        <a:xfrm>
          <a:off x="0" y="0"/>
          <a:ext cx="0" cy="0"/>
          <a:chOff x="0" y="0"/>
          <a:chExt cx="0" cy="0"/>
        </a:xfrm>
      </p:grpSpPr>
      <p:sp>
        <p:nvSpPr>
          <p:cNvPr id="2" name="Rectangle 1">
            <a:extLst>
              <a:ext uri="{FF2B5EF4-FFF2-40B4-BE49-F238E27FC236}">
                <a16:creationId xmlns:a16="http://schemas.microsoft.com/office/drawing/2014/main" id="{FBFEE41A-89B3-4BFC-B9CD-BE8C0AA6D32D}"/>
              </a:ext>
            </a:extLst>
          </p:cNvPr>
          <p:cNvSpPr/>
          <p:nvPr userDrawn="1"/>
        </p:nvSpPr>
        <p:spPr>
          <a:xfrm>
            <a:off x="0" y="0"/>
            <a:ext cx="6157965" cy="6755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hape 31">
            <a:extLst>
              <a:ext uri="{FF2B5EF4-FFF2-40B4-BE49-F238E27FC236}">
                <a16:creationId xmlns:a16="http://schemas.microsoft.com/office/drawing/2014/main" id="{9A2934D7-B064-4B39-B65A-81724417266C}"/>
              </a:ext>
            </a:extLst>
          </p:cNvPr>
          <p:cNvSpPr/>
          <p:nvPr userDrawn="1"/>
        </p:nvSpPr>
        <p:spPr>
          <a:xfrm>
            <a:off x="0" y="6755101"/>
            <a:ext cx="121919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3" name="Title Placeholder 1"/>
          <p:cNvSpPr>
            <a:spLocks noGrp="1"/>
          </p:cNvSpPr>
          <p:nvPr>
            <p:ph type="title" hasCustomPrompt="1"/>
          </p:nvPr>
        </p:nvSpPr>
        <p:spPr>
          <a:xfrm>
            <a:off x="792787" y="1345378"/>
            <a:ext cx="5174676" cy="1169222"/>
          </a:xfrm>
          <a:prstGeom prst="rect">
            <a:avLst/>
          </a:prstGeom>
        </p:spPr>
        <p:txBody>
          <a:bodyPr vert="horz" lIns="91440" tIns="45720" rIns="91440" bIns="45720" rtlCol="0" anchor="t">
            <a:noAutofit/>
          </a:bodyPr>
          <a:lstStyle>
            <a:lvl1pPr>
              <a:defRPr sz="8000">
                <a:solidFill>
                  <a:schemeClr val="bg1"/>
                </a:solidFill>
              </a:defRPr>
            </a:lvl1pPr>
          </a:lstStyle>
          <a:p>
            <a:r>
              <a:rPr lang="en-US" dirty="0"/>
              <a:t>Big Impact </a:t>
            </a:r>
          </a:p>
        </p:txBody>
      </p:sp>
      <p:sp>
        <p:nvSpPr>
          <p:cNvPr id="5" name="Text Placeholder 4">
            <a:extLst>
              <a:ext uri="{FF2B5EF4-FFF2-40B4-BE49-F238E27FC236}">
                <a16:creationId xmlns:a16="http://schemas.microsoft.com/office/drawing/2014/main" id="{19E00B9C-B670-4004-B852-875B40D5B6B8}"/>
              </a:ext>
            </a:extLst>
          </p:cNvPr>
          <p:cNvSpPr>
            <a:spLocks noGrp="1"/>
          </p:cNvSpPr>
          <p:nvPr>
            <p:ph type="body" sz="quarter" idx="10" hasCustomPrompt="1"/>
          </p:nvPr>
        </p:nvSpPr>
        <p:spPr>
          <a:xfrm>
            <a:off x="792163" y="2601913"/>
            <a:ext cx="5175250" cy="1169987"/>
          </a:xfrm>
        </p:spPr>
        <p:txBody>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US" dirty="0"/>
              <a:t>with the right image</a:t>
            </a:r>
            <a:endParaRPr lang="en-CA" dirty="0"/>
          </a:p>
        </p:txBody>
      </p:sp>
      <p:sp>
        <p:nvSpPr>
          <p:cNvPr id="12" name="Text Placeholder 11">
            <a:extLst>
              <a:ext uri="{FF2B5EF4-FFF2-40B4-BE49-F238E27FC236}">
                <a16:creationId xmlns:a16="http://schemas.microsoft.com/office/drawing/2014/main" id="{FDAFEB60-C30B-437C-B2E9-995C9D4B723D}"/>
              </a:ext>
            </a:extLst>
          </p:cNvPr>
          <p:cNvSpPr>
            <a:spLocks noGrp="1"/>
          </p:cNvSpPr>
          <p:nvPr>
            <p:ph type="body" sz="quarter" idx="11" hasCustomPrompt="1"/>
          </p:nvPr>
        </p:nvSpPr>
        <p:spPr>
          <a:xfrm>
            <a:off x="792163" y="3886200"/>
            <a:ext cx="5175250" cy="2257425"/>
          </a:xfrm>
        </p:spPr>
        <p:txBody>
          <a:bodyPr/>
          <a:lstStyle>
            <a:lvl1pPr marL="0" indent="0">
              <a:spcAft>
                <a:spcPts val="600"/>
              </a:spcAft>
              <a:buNone/>
              <a:defRPr>
                <a:solidFill>
                  <a:schemeClr val="bg1"/>
                </a:solidFill>
              </a:defRPr>
            </a:lvl1pPr>
          </a:lstStyle>
          <a:p>
            <a:pPr>
              <a:lnSpc>
                <a:spcPct val="110000"/>
              </a:lnSpc>
            </a:pPr>
            <a:r>
              <a:rPr lang="en-US" sz="2400" dirty="0">
                <a:solidFill>
                  <a:schemeClr val="bg1"/>
                </a:solidFill>
              </a:rPr>
              <a:t>A complex idea can be conveyed with the right image</a:t>
            </a:r>
          </a:p>
        </p:txBody>
      </p:sp>
      <p:sp>
        <p:nvSpPr>
          <p:cNvPr id="17" name="Picture Placeholder 21">
            <a:extLst>
              <a:ext uri="{FF2B5EF4-FFF2-40B4-BE49-F238E27FC236}">
                <a16:creationId xmlns:a16="http://schemas.microsoft.com/office/drawing/2014/main" id="{5AC6C6FB-5FBA-4714-B81F-22BBDCCBB992}"/>
              </a:ext>
            </a:extLst>
          </p:cNvPr>
          <p:cNvSpPr>
            <a:spLocks noGrp="1"/>
          </p:cNvSpPr>
          <p:nvPr>
            <p:ph type="pic" sz="quarter" idx="12"/>
          </p:nvPr>
        </p:nvSpPr>
        <p:spPr>
          <a:xfrm>
            <a:off x="6172200" y="0"/>
            <a:ext cx="6019800" cy="6754813"/>
          </a:xfrm>
        </p:spPr>
        <p:txBody>
          <a:bodyPr/>
          <a:lstStyle/>
          <a:p>
            <a:r>
              <a:rPr lang="en-US"/>
              <a:t>Click icon to add picture</a:t>
            </a:r>
            <a:endParaRPr lang="en-CA"/>
          </a:p>
        </p:txBody>
      </p:sp>
    </p:spTree>
    <p:extLst>
      <p:ext uri="{BB962C8B-B14F-4D97-AF65-F5344CB8AC3E}">
        <p14:creationId xmlns:p14="http://schemas.microsoft.com/office/powerpoint/2010/main" val="3837623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r.Willms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B9D466-5DC1-4726-8AF9-1400718D2006}"/>
              </a:ext>
            </a:extLst>
          </p:cNvPr>
          <p:cNvSpPr txBox="1">
            <a:spLocks/>
          </p:cNvSpPr>
          <p:nvPr userDrawn="1"/>
        </p:nvSpPr>
        <p:spPr>
          <a:xfrm>
            <a:off x="871759" y="1124532"/>
            <a:ext cx="10582314" cy="68598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 sz="2400" kern="1200" smtClean="0">
                <a:solidFill>
                  <a:schemeClr val="accent6"/>
                </a:solidFill>
                <a:latin typeface="+mj-lt"/>
                <a:ea typeface="+mj-ea"/>
                <a:cs typeface="+mj-cs"/>
              </a:defRPr>
            </a:lvl1pPr>
          </a:lstStyle>
          <a:p>
            <a:r>
              <a:rPr lang="en-US" sz="4000" dirty="0">
                <a:solidFill>
                  <a:schemeClr val="accent6">
                    <a:lumMod val="75000"/>
                  </a:schemeClr>
                </a:solidFill>
              </a:rPr>
              <a:t>Co-Founder and President</a:t>
            </a:r>
            <a:br>
              <a:rPr lang="en-US" sz="3600" dirty="0">
                <a:latin typeface="+mn-lt"/>
              </a:rPr>
            </a:br>
            <a:endParaRPr lang="en-US" sz="3600" dirty="0">
              <a:solidFill>
                <a:schemeClr val="accent2"/>
              </a:solidFill>
            </a:endParaRPr>
          </a:p>
        </p:txBody>
      </p:sp>
      <p:sp>
        <p:nvSpPr>
          <p:cNvPr id="21" name="Title 1">
            <a:extLst>
              <a:ext uri="{FF2B5EF4-FFF2-40B4-BE49-F238E27FC236}">
                <a16:creationId xmlns:a16="http://schemas.microsoft.com/office/drawing/2014/main" id="{84E8697A-8ABF-405B-A36F-7592A34384B0}"/>
              </a:ext>
            </a:extLst>
          </p:cNvPr>
          <p:cNvSpPr txBox="1">
            <a:spLocks/>
          </p:cNvSpPr>
          <p:nvPr userDrawn="1"/>
        </p:nvSpPr>
        <p:spPr>
          <a:xfrm>
            <a:off x="871759" y="436163"/>
            <a:ext cx="10582314" cy="68598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 sz="2400" kern="1200" smtClean="0">
                <a:solidFill>
                  <a:schemeClr val="accent6"/>
                </a:solidFill>
                <a:latin typeface="+mj-lt"/>
                <a:ea typeface="+mj-ea"/>
                <a:cs typeface="+mj-cs"/>
              </a:defRPr>
            </a:lvl1pPr>
          </a:lstStyle>
          <a:p>
            <a:r>
              <a:rPr lang="en-US" sz="4800" dirty="0">
                <a:solidFill>
                  <a:schemeClr val="accent1"/>
                </a:solidFill>
              </a:rPr>
              <a:t>Dr. J. Douglas </a:t>
            </a:r>
            <a:r>
              <a:rPr lang="en-US" sz="4800" dirty="0" err="1">
                <a:solidFill>
                  <a:schemeClr val="accent1"/>
                </a:solidFill>
              </a:rPr>
              <a:t>Willms</a:t>
            </a:r>
            <a:r>
              <a:rPr lang="en-US" sz="4800" dirty="0">
                <a:solidFill>
                  <a:schemeClr val="accent1"/>
                </a:solidFill>
              </a:rPr>
              <a:t> </a:t>
            </a:r>
          </a:p>
        </p:txBody>
      </p:sp>
      <p:sp>
        <p:nvSpPr>
          <p:cNvPr id="32" name="TextBox 31">
            <a:extLst>
              <a:ext uri="{FF2B5EF4-FFF2-40B4-BE49-F238E27FC236}">
                <a16:creationId xmlns:a16="http://schemas.microsoft.com/office/drawing/2014/main" id="{AFCDB752-6A43-460F-AC29-28B7F4B05A8B}"/>
              </a:ext>
            </a:extLst>
          </p:cNvPr>
          <p:cNvSpPr txBox="1"/>
          <p:nvPr userDrawn="1"/>
        </p:nvSpPr>
        <p:spPr>
          <a:xfrm>
            <a:off x="3530896" y="2285999"/>
            <a:ext cx="3425921" cy="3991990"/>
          </a:xfrm>
          <a:prstGeom prst="rect">
            <a:avLst/>
          </a:prstGeom>
          <a:noFill/>
        </p:spPr>
        <p:txBody>
          <a:bodyPr wrap="square" rtlCol="0">
            <a:spAutoFit/>
          </a:bodyPr>
          <a:lstStyle/>
          <a:p>
            <a:pPr marL="0" indent="0">
              <a:lnSpc>
                <a:spcPct val="110000"/>
              </a:lnSpc>
              <a:spcAft>
                <a:spcPts val="600"/>
              </a:spcAft>
              <a:buFont typeface="Arial" panose="020B0604020202020204" pitchFamily="34" charset="0"/>
              <a:buNone/>
            </a:pPr>
            <a:r>
              <a:rPr lang="en-US" sz="1800" baseline="0" dirty="0">
                <a:solidFill>
                  <a:srgbClr val="474747"/>
                </a:solidFill>
                <a:latin typeface="+mn-lt"/>
              </a:rPr>
              <a:t>Member of the US National Academy of Education</a:t>
            </a:r>
          </a:p>
          <a:p>
            <a:pPr marL="0" indent="0">
              <a:lnSpc>
                <a:spcPct val="110000"/>
              </a:lnSpc>
              <a:spcAft>
                <a:spcPts val="600"/>
              </a:spcAft>
              <a:buFont typeface="Arial" panose="020B0604020202020204" pitchFamily="34" charset="0"/>
              <a:buNone/>
            </a:pPr>
            <a:endParaRPr lang="en-US" sz="1400" baseline="0" dirty="0">
              <a:solidFill>
                <a:srgbClr val="474747"/>
              </a:solidFill>
              <a:latin typeface="+mn-lt"/>
            </a:endParaRPr>
          </a:p>
          <a:p>
            <a:pPr marL="0" indent="0">
              <a:lnSpc>
                <a:spcPct val="110000"/>
              </a:lnSpc>
              <a:spcAft>
                <a:spcPts val="600"/>
              </a:spcAft>
              <a:buFont typeface="Arial" panose="020B0604020202020204" pitchFamily="34" charset="0"/>
              <a:buNone/>
            </a:pPr>
            <a:r>
              <a:rPr lang="en-CA" sz="1800" kern="1200" baseline="0" dirty="0">
                <a:solidFill>
                  <a:srgbClr val="474747"/>
                </a:solidFill>
                <a:latin typeface="+mn-lt"/>
                <a:ea typeface="+mn-ea"/>
                <a:cs typeface="+mn-cs"/>
              </a:rPr>
              <a:t>Past-President of the International Academy of Education</a:t>
            </a:r>
          </a:p>
          <a:p>
            <a:pPr marL="0" indent="0">
              <a:lnSpc>
                <a:spcPct val="110000"/>
              </a:lnSpc>
              <a:spcAft>
                <a:spcPts val="600"/>
              </a:spcAft>
              <a:buFont typeface="Arial" panose="020B0604020202020204" pitchFamily="34" charset="0"/>
              <a:buNone/>
            </a:pPr>
            <a:endParaRPr lang="en-US" sz="1400" baseline="0" dirty="0">
              <a:solidFill>
                <a:srgbClr val="474747"/>
              </a:solidFill>
              <a:latin typeface="+mn-lt"/>
            </a:endParaRPr>
          </a:p>
          <a:p>
            <a:pPr marL="0" indent="0">
              <a:lnSpc>
                <a:spcPct val="110000"/>
              </a:lnSpc>
              <a:spcAft>
                <a:spcPts val="600"/>
              </a:spcAft>
              <a:buFont typeface="Arial" panose="020B0604020202020204" pitchFamily="34" charset="0"/>
              <a:buNone/>
            </a:pPr>
            <a:r>
              <a:rPr lang="en-CA" sz="1800" baseline="0" dirty="0">
                <a:solidFill>
                  <a:srgbClr val="474747"/>
                </a:solidFill>
                <a:latin typeface="+mn-lt"/>
              </a:rPr>
              <a:t>Fellow of the Royal Society of Canada</a:t>
            </a:r>
          </a:p>
          <a:p>
            <a:pPr marL="0" indent="0">
              <a:lnSpc>
                <a:spcPct val="110000"/>
              </a:lnSpc>
              <a:spcAft>
                <a:spcPts val="600"/>
              </a:spcAft>
              <a:buFont typeface="Arial" panose="020B0604020202020204" pitchFamily="34" charset="0"/>
              <a:buNone/>
            </a:pPr>
            <a:endParaRPr lang="en-CA" sz="1400" baseline="0" dirty="0">
              <a:solidFill>
                <a:srgbClr val="474747"/>
              </a:solidFill>
              <a:latin typeface="+mn-lt"/>
            </a:endParaRPr>
          </a:p>
          <a:p>
            <a:pPr marL="0" indent="0">
              <a:lnSpc>
                <a:spcPct val="110000"/>
              </a:lnSpc>
              <a:spcAft>
                <a:spcPts val="600"/>
              </a:spcAft>
              <a:buFont typeface="Arial" panose="020B0604020202020204" pitchFamily="34" charset="0"/>
              <a:buNone/>
            </a:pPr>
            <a:r>
              <a:rPr lang="en-US" sz="1800" kern="1200" baseline="0" dirty="0">
                <a:solidFill>
                  <a:srgbClr val="474747"/>
                </a:solidFill>
                <a:latin typeface="+mn-lt"/>
                <a:ea typeface="+mn-ea"/>
                <a:cs typeface="+mn-cs"/>
              </a:rPr>
              <a:t>Data Expert: Extensive Experience working with Education Ministries, Boards, and Schools</a:t>
            </a:r>
            <a:endParaRPr lang="en-US" sz="1800" baseline="0" dirty="0">
              <a:solidFill>
                <a:srgbClr val="474747"/>
              </a:solidFill>
              <a:latin typeface="+mn-lt"/>
            </a:endParaRPr>
          </a:p>
        </p:txBody>
      </p:sp>
      <p:sp>
        <p:nvSpPr>
          <p:cNvPr id="33" name="TextBox 32">
            <a:extLst>
              <a:ext uri="{FF2B5EF4-FFF2-40B4-BE49-F238E27FC236}">
                <a16:creationId xmlns:a16="http://schemas.microsoft.com/office/drawing/2014/main" id="{03DBE3C5-F20B-4A00-9992-2E6695D65533}"/>
              </a:ext>
            </a:extLst>
          </p:cNvPr>
          <p:cNvSpPr txBox="1"/>
          <p:nvPr userDrawn="1"/>
        </p:nvSpPr>
        <p:spPr>
          <a:xfrm>
            <a:off x="7468200" y="2285999"/>
            <a:ext cx="3522455" cy="4287456"/>
          </a:xfrm>
          <a:prstGeom prst="rect">
            <a:avLst/>
          </a:prstGeom>
          <a:noFill/>
        </p:spPr>
        <p:txBody>
          <a:bodyPr wrap="square" rtlCol="0">
            <a:spAutoFit/>
          </a:bodyPr>
          <a:lstStyle/>
          <a:p>
            <a:pPr marL="0" lvl="0" indent="0">
              <a:lnSpc>
                <a:spcPct val="110000"/>
              </a:lnSpc>
              <a:spcAft>
                <a:spcPts val="600"/>
              </a:spcAft>
              <a:buFont typeface="Arial" panose="020B0604020202020204" pitchFamily="34" charset="0"/>
              <a:buNone/>
            </a:pPr>
            <a:r>
              <a:rPr lang="en-CA" dirty="0">
                <a:solidFill>
                  <a:schemeClr val="accent6">
                    <a:lumMod val="75000"/>
                  </a:schemeClr>
                </a:solidFill>
              </a:rPr>
              <a:t>Professor of Education at the University of New Brunswick, where for eight years he held the Canadian Institute for Advanced Research Chair in Human Development</a:t>
            </a:r>
          </a:p>
          <a:p>
            <a:pPr marL="0" lvl="0" indent="0">
              <a:lnSpc>
                <a:spcPct val="110000"/>
              </a:lnSpc>
              <a:spcAft>
                <a:spcPts val="600"/>
              </a:spcAft>
              <a:buFont typeface="Arial" panose="020B0604020202020204" pitchFamily="34" charset="0"/>
              <a:buNone/>
            </a:pPr>
            <a:endParaRPr lang="en-CA" sz="1400" dirty="0">
              <a:solidFill>
                <a:schemeClr val="accent6">
                  <a:lumMod val="75000"/>
                </a:schemeClr>
              </a:solidFill>
            </a:endParaRPr>
          </a:p>
          <a:p>
            <a:pPr marL="0" lvl="0" indent="0">
              <a:lnSpc>
                <a:spcPct val="110000"/>
              </a:lnSpc>
              <a:spcAft>
                <a:spcPts val="600"/>
              </a:spcAft>
              <a:buFont typeface="Arial" panose="020B0604020202020204" pitchFamily="34" charset="0"/>
              <a:buNone/>
            </a:pPr>
            <a:r>
              <a:rPr lang="en-CA" dirty="0">
                <a:solidFill>
                  <a:schemeClr val="accent6">
                    <a:lumMod val="75000"/>
                  </a:schemeClr>
                </a:solidFill>
              </a:rPr>
              <a:t>Former Tier 1 Canada Research Chair in Literacy and Human Development</a:t>
            </a:r>
          </a:p>
          <a:p>
            <a:pPr marL="0" lvl="0" indent="0">
              <a:lnSpc>
                <a:spcPct val="110000"/>
              </a:lnSpc>
              <a:spcAft>
                <a:spcPts val="600"/>
              </a:spcAft>
              <a:buFont typeface="Arial" panose="020B0604020202020204" pitchFamily="34" charset="0"/>
              <a:buNone/>
            </a:pPr>
            <a:endParaRPr lang="en-CA" sz="1400" dirty="0">
              <a:solidFill>
                <a:schemeClr val="accent6">
                  <a:lumMod val="75000"/>
                </a:schemeClr>
              </a:solidFill>
            </a:endParaRPr>
          </a:p>
          <a:p>
            <a:pPr marL="0" lvl="0" indent="0">
              <a:lnSpc>
                <a:spcPct val="110000"/>
              </a:lnSpc>
              <a:spcAft>
                <a:spcPts val="600"/>
              </a:spcAft>
              <a:buFont typeface="Arial" panose="020B0604020202020204" pitchFamily="34" charset="0"/>
              <a:buNone/>
            </a:pPr>
            <a:r>
              <a:rPr lang="en-CA" dirty="0">
                <a:solidFill>
                  <a:schemeClr val="accent6">
                    <a:lumMod val="75000"/>
                  </a:schemeClr>
                </a:solidFill>
              </a:rPr>
              <a:t>Co-Founding author of PISA Reports</a:t>
            </a:r>
          </a:p>
          <a:p>
            <a:pPr marL="0" lvl="0" indent="0">
              <a:lnSpc>
                <a:spcPct val="110000"/>
              </a:lnSpc>
              <a:spcAft>
                <a:spcPts val="600"/>
              </a:spcAft>
              <a:buFont typeface="Arial" panose="020B0604020202020204" pitchFamily="34" charset="0"/>
              <a:buNone/>
            </a:pPr>
            <a:endParaRPr lang="en-CA" dirty="0">
              <a:solidFill>
                <a:srgbClr val="5F5F5F"/>
              </a:solidFill>
            </a:endParaRPr>
          </a:p>
        </p:txBody>
      </p:sp>
      <p:pic>
        <p:nvPicPr>
          <p:cNvPr id="35" name="Picture 34">
            <a:extLst>
              <a:ext uri="{FF2B5EF4-FFF2-40B4-BE49-F238E27FC236}">
                <a16:creationId xmlns:a16="http://schemas.microsoft.com/office/drawing/2014/main" id="{6D3EC796-FF4C-4107-BD3D-1CB1C3C7DB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234" r="22080"/>
          <a:stretch/>
        </p:blipFill>
        <p:spPr>
          <a:xfrm>
            <a:off x="1028514" y="2403565"/>
            <a:ext cx="1860369" cy="2474099"/>
          </a:xfrm>
          <a:prstGeom prst="rect">
            <a:avLst/>
          </a:prstGeom>
        </p:spPr>
      </p:pic>
      <p:sp>
        <p:nvSpPr>
          <p:cNvPr id="15" name="Shape 31">
            <a:extLst>
              <a:ext uri="{FF2B5EF4-FFF2-40B4-BE49-F238E27FC236}">
                <a16:creationId xmlns:a16="http://schemas.microsoft.com/office/drawing/2014/main" id="{7B9D2BD6-451D-4894-BE90-7549ED5E830E}"/>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6" name="Shape 32">
            <a:extLst>
              <a:ext uri="{FF2B5EF4-FFF2-40B4-BE49-F238E27FC236}">
                <a16:creationId xmlns:a16="http://schemas.microsoft.com/office/drawing/2014/main" id="{E7C10332-C970-4988-A73E-E2281AE4C7BD}"/>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7" name="Shape 34">
            <a:extLst>
              <a:ext uri="{FF2B5EF4-FFF2-40B4-BE49-F238E27FC236}">
                <a16:creationId xmlns:a16="http://schemas.microsoft.com/office/drawing/2014/main" id="{BA99C298-16D3-4C05-8826-ADBE9ADEFDB0}"/>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10" name="Picture 9">
            <a:extLst>
              <a:ext uri="{FF2B5EF4-FFF2-40B4-BE49-F238E27FC236}">
                <a16:creationId xmlns:a16="http://schemas.microsoft.com/office/drawing/2014/main" id="{C3AD6C50-EFB9-4491-975D-5F79586A97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9451" y="6204155"/>
            <a:ext cx="1606652" cy="403805"/>
          </a:xfrm>
          <a:prstGeom prst="rect">
            <a:avLst/>
          </a:prstGeom>
        </p:spPr>
      </p:pic>
    </p:spTree>
    <p:extLst>
      <p:ext uri="{BB962C8B-B14F-4D97-AF65-F5344CB8AC3E}">
        <p14:creationId xmlns:p14="http://schemas.microsoft.com/office/powerpoint/2010/main" val="349532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B3E2BE-3AF2-4F7A-B857-A53075782684}"/>
              </a:ext>
            </a:extLst>
          </p:cNvPr>
          <p:cNvSpPr>
            <a:spLocks noGrp="1"/>
          </p:cNvSpPr>
          <p:nvPr>
            <p:ph type="body" sz="quarter" idx="12" hasCustomPrompt="1"/>
          </p:nvPr>
        </p:nvSpPr>
        <p:spPr>
          <a:xfrm>
            <a:off x="5149102" y="2959794"/>
            <a:ext cx="6525374" cy="833437"/>
          </a:xfrm>
        </p:spPr>
        <p:txBody>
          <a:bodyPr>
            <a:normAutofit/>
          </a:bodyPr>
          <a:lstStyle>
            <a:lvl1pPr marL="0" indent="0" algn="r">
              <a:buNone/>
              <a:defRPr sz="4800" b="0">
                <a:solidFill>
                  <a:schemeClr val="accent1"/>
                </a:solidFill>
              </a:defRPr>
            </a:lvl1pPr>
          </a:lstStyle>
          <a:p>
            <a:pPr lvl="0"/>
            <a:r>
              <a:rPr lang="en-US" dirty="0"/>
              <a:t>First Name Last Name</a:t>
            </a:r>
          </a:p>
          <a:p>
            <a:pPr lvl="0"/>
            <a:endParaRPr lang="en-CA" dirty="0"/>
          </a:p>
        </p:txBody>
      </p:sp>
      <p:sp>
        <p:nvSpPr>
          <p:cNvPr id="11" name="Text Placeholder 10">
            <a:extLst>
              <a:ext uri="{FF2B5EF4-FFF2-40B4-BE49-F238E27FC236}">
                <a16:creationId xmlns:a16="http://schemas.microsoft.com/office/drawing/2014/main" id="{47A47681-DF51-4BFF-8E89-915F574CEF0A}"/>
              </a:ext>
            </a:extLst>
          </p:cNvPr>
          <p:cNvSpPr>
            <a:spLocks noGrp="1"/>
          </p:cNvSpPr>
          <p:nvPr>
            <p:ph type="body" sz="quarter" idx="13" hasCustomPrompt="1"/>
          </p:nvPr>
        </p:nvSpPr>
        <p:spPr>
          <a:xfrm>
            <a:off x="5149102" y="3861299"/>
            <a:ext cx="6547755" cy="1067208"/>
          </a:xfrm>
        </p:spPr>
        <p:txBody>
          <a:bodyPr>
            <a:normAutofit/>
          </a:bodyPr>
          <a:lstStyle>
            <a:lvl1pPr marL="0" indent="0" algn="r">
              <a:buNone/>
              <a:defRPr sz="3200">
                <a:solidFill>
                  <a:schemeClr val="accent6">
                    <a:lumMod val="75000"/>
                  </a:schemeClr>
                </a:solidFill>
              </a:defRPr>
            </a:lvl1pPr>
            <a:lvl3pPr>
              <a:defRPr sz="2400"/>
            </a:lvl3pPr>
          </a:lstStyle>
          <a:p>
            <a:pPr lvl="0"/>
            <a:r>
              <a:rPr lang="en-US" dirty="0"/>
              <a:t>name@thelearningbar.com</a:t>
            </a:r>
          </a:p>
          <a:p>
            <a:pPr lvl="0"/>
            <a:r>
              <a:rPr lang="en-US" dirty="0"/>
              <a:t>506 458 9311  </a:t>
            </a:r>
            <a:r>
              <a:rPr lang="en-US" dirty="0" err="1"/>
              <a:t>ext</a:t>
            </a:r>
            <a:r>
              <a:rPr lang="en-US" dirty="0"/>
              <a:t> 0000</a:t>
            </a:r>
          </a:p>
        </p:txBody>
      </p:sp>
      <p:sp>
        <p:nvSpPr>
          <p:cNvPr id="13" name="Text Placeholder 12">
            <a:extLst>
              <a:ext uri="{FF2B5EF4-FFF2-40B4-BE49-F238E27FC236}">
                <a16:creationId xmlns:a16="http://schemas.microsoft.com/office/drawing/2014/main" id="{4E52CE51-AC58-428F-B45D-244FCF30A51A}"/>
              </a:ext>
            </a:extLst>
          </p:cNvPr>
          <p:cNvSpPr>
            <a:spLocks noGrp="1"/>
          </p:cNvSpPr>
          <p:nvPr>
            <p:ph type="body" sz="quarter" idx="14" hasCustomPrompt="1"/>
          </p:nvPr>
        </p:nvSpPr>
        <p:spPr>
          <a:xfrm>
            <a:off x="7707087" y="5032602"/>
            <a:ext cx="3967389" cy="668791"/>
          </a:xfrm>
        </p:spPr>
        <p:txBody>
          <a:bodyPr>
            <a:normAutofit/>
          </a:bodyPr>
          <a:lstStyle>
            <a:lvl1pPr marL="0" indent="0" algn="r">
              <a:buNone/>
              <a:defRPr sz="4000">
                <a:solidFill>
                  <a:schemeClr val="accent1"/>
                </a:solidFill>
              </a:defRPr>
            </a:lvl1pPr>
          </a:lstStyle>
          <a:p>
            <a:pPr lvl="0"/>
            <a:r>
              <a:rPr lang="en-CA" dirty="0"/>
              <a:t>1 877 840 2424</a:t>
            </a:r>
          </a:p>
        </p:txBody>
      </p:sp>
      <p:sp>
        <p:nvSpPr>
          <p:cNvPr id="16" name="Text Placeholder 15">
            <a:extLst>
              <a:ext uri="{FF2B5EF4-FFF2-40B4-BE49-F238E27FC236}">
                <a16:creationId xmlns:a16="http://schemas.microsoft.com/office/drawing/2014/main" id="{02355995-F0CD-4F3D-9E6E-01C54E06E7F7}"/>
              </a:ext>
            </a:extLst>
          </p:cNvPr>
          <p:cNvSpPr>
            <a:spLocks noGrp="1"/>
          </p:cNvSpPr>
          <p:nvPr>
            <p:ph type="body" sz="quarter" idx="15" hasCustomPrompt="1"/>
          </p:nvPr>
        </p:nvSpPr>
        <p:spPr>
          <a:xfrm>
            <a:off x="750888" y="792613"/>
            <a:ext cx="5345112" cy="1273175"/>
          </a:xfrm>
        </p:spPr>
        <p:txBody>
          <a:bodyPr>
            <a:noAutofit/>
          </a:bodyPr>
          <a:lstStyle>
            <a:lvl1pPr marL="0" indent="0">
              <a:buNone/>
              <a:defRPr sz="8800">
                <a:solidFill>
                  <a:schemeClr val="accent1"/>
                </a:solidFill>
              </a:defRPr>
            </a:lvl1pPr>
          </a:lstStyle>
          <a:p>
            <a:pPr lvl="0"/>
            <a:r>
              <a:rPr lang="en-US" dirty="0"/>
              <a:t>Thank You!</a:t>
            </a:r>
            <a:endParaRPr lang="en-CA" dirty="0"/>
          </a:p>
        </p:txBody>
      </p:sp>
      <p:sp>
        <p:nvSpPr>
          <p:cNvPr id="17" name="Text Placeholder 15">
            <a:extLst>
              <a:ext uri="{FF2B5EF4-FFF2-40B4-BE49-F238E27FC236}">
                <a16:creationId xmlns:a16="http://schemas.microsoft.com/office/drawing/2014/main" id="{265440E1-EA58-46EB-94A7-593C0CC26959}"/>
              </a:ext>
            </a:extLst>
          </p:cNvPr>
          <p:cNvSpPr>
            <a:spLocks noGrp="1"/>
          </p:cNvSpPr>
          <p:nvPr>
            <p:ph type="body" sz="quarter" idx="16" hasCustomPrompt="1"/>
          </p:nvPr>
        </p:nvSpPr>
        <p:spPr>
          <a:xfrm>
            <a:off x="750888" y="2246679"/>
            <a:ext cx="5345112" cy="833438"/>
          </a:xfrm>
        </p:spPr>
        <p:txBody>
          <a:bodyPr>
            <a:normAutofit/>
          </a:bodyPr>
          <a:lstStyle>
            <a:lvl1pPr marL="0" indent="0">
              <a:buNone/>
              <a:defRPr sz="4800">
                <a:solidFill>
                  <a:schemeClr val="accent6">
                    <a:lumMod val="75000"/>
                  </a:schemeClr>
                </a:solidFill>
              </a:defRPr>
            </a:lvl1pPr>
          </a:lstStyle>
          <a:p>
            <a:pPr lvl="0"/>
            <a:r>
              <a:rPr lang="en-US" dirty="0"/>
              <a:t>Any questions?</a:t>
            </a:r>
            <a:endParaRPr lang="en-CA" dirty="0"/>
          </a:p>
        </p:txBody>
      </p:sp>
      <p:pic>
        <p:nvPicPr>
          <p:cNvPr id="10" name="Picture Placeholder 4">
            <a:extLst>
              <a:ext uri="{FF2B5EF4-FFF2-40B4-BE49-F238E27FC236}">
                <a16:creationId xmlns:a16="http://schemas.microsoft.com/office/drawing/2014/main" id="{51CDBA75-1541-42A7-8222-AC13E077B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62475" y="5805488"/>
            <a:ext cx="2438400" cy="528637"/>
          </a:xfrm>
          <a:prstGeom prst="rect">
            <a:avLst/>
          </a:prstGeom>
        </p:spPr>
      </p:pic>
      <p:pic>
        <p:nvPicPr>
          <p:cNvPr id="18" name="Picture 17">
            <a:extLst>
              <a:ext uri="{FF2B5EF4-FFF2-40B4-BE49-F238E27FC236}">
                <a16:creationId xmlns:a16="http://schemas.microsoft.com/office/drawing/2014/main" id="{12AFB159-149C-43B7-9C90-49C871885D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22980" y="1093461"/>
            <a:ext cx="3177895" cy="798711"/>
          </a:xfrm>
          <a:prstGeom prst="rect">
            <a:avLst/>
          </a:prstGeom>
        </p:spPr>
      </p:pic>
    </p:spTree>
    <p:extLst>
      <p:ext uri="{BB962C8B-B14F-4D97-AF65-F5344CB8AC3E}">
        <p14:creationId xmlns:p14="http://schemas.microsoft.com/office/powerpoint/2010/main" val="23782137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Full Pa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27668A5-1EF4-4955-B79C-D51E27CFB201}"/>
              </a:ext>
            </a:extLst>
          </p:cNvPr>
          <p:cNvSpPr>
            <a:spLocks noGrp="1"/>
          </p:cNvSpPr>
          <p:nvPr>
            <p:ph type="pic" sz="quarter" idx="10"/>
          </p:nvPr>
        </p:nvSpPr>
        <p:spPr>
          <a:xfrm>
            <a:off x="0" y="0"/>
            <a:ext cx="12192000" cy="6858000"/>
          </a:xfrm>
        </p:spPr>
        <p:txBody>
          <a:bodyPr/>
          <a:lstStyle>
            <a:lvl1pPr marL="0" indent="0">
              <a:buNone/>
              <a:defRPr/>
            </a:lvl1pPr>
          </a:lstStyle>
          <a:p>
            <a:r>
              <a:rPr lang="en-US"/>
              <a:t>Click icon to add picture</a:t>
            </a:r>
            <a:endParaRPr lang="en-CA"/>
          </a:p>
        </p:txBody>
      </p:sp>
    </p:spTree>
    <p:extLst>
      <p:ext uri="{BB962C8B-B14F-4D97-AF65-F5344CB8AC3E}">
        <p14:creationId xmlns:p14="http://schemas.microsoft.com/office/powerpoint/2010/main" val="1577525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1322884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Edit Master text styles</a:t>
            </a:r>
          </a:p>
        </p:txBody>
      </p:sp>
    </p:spTree>
    <p:extLst>
      <p:ext uri="{BB962C8B-B14F-4D97-AF65-F5344CB8AC3E}">
        <p14:creationId xmlns:p14="http://schemas.microsoft.com/office/powerpoint/2010/main" val="144724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4365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21021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1615763"/>
          </a:xfrm>
        </p:spPr>
        <p:txBody>
          <a:bodyPr/>
          <a:lstStyle/>
          <a:p>
            <a:r>
              <a:rPr lang="en-US"/>
              <a:t>Click to edit Master title style</a:t>
            </a:r>
            <a:endParaRPr lang="en-CA" dirty="0"/>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0" y="2120250"/>
            <a:ext cx="10515600" cy="4531952"/>
          </a:xfrm>
        </p:spPr>
        <p:txBody>
          <a:bodyPr/>
          <a:lstStyle>
            <a:lvl1pPr marL="0" indent="0">
              <a:lnSpc>
                <a:spcPct val="110000"/>
              </a:lnSpc>
              <a:spcAft>
                <a:spcPts val="600"/>
              </a:spcAft>
              <a:buNone/>
              <a:defRPr sz="3200" baseline="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Shape 31">
            <a:extLst>
              <a:ext uri="{FF2B5EF4-FFF2-40B4-BE49-F238E27FC236}">
                <a16:creationId xmlns:a16="http://schemas.microsoft.com/office/drawing/2014/main" id="{537719BA-C5F4-4DF3-8712-5BDA9D955539}"/>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2">
            <a:extLst>
              <a:ext uri="{FF2B5EF4-FFF2-40B4-BE49-F238E27FC236}">
                <a16:creationId xmlns:a16="http://schemas.microsoft.com/office/drawing/2014/main" id="{2007D4C1-684F-45EF-BB9C-0E3337F30AB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4">
            <a:extLst>
              <a:ext uri="{FF2B5EF4-FFF2-40B4-BE49-F238E27FC236}">
                <a16:creationId xmlns:a16="http://schemas.microsoft.com/office/drawing/2014/main" id="{A5A6D880-2DCD-4F79-925F-BBD022580A0F}"/>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70715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1615763"/>
          </a:xfrm>
        </p:spPr>
        <p:txBody>
          <a:bodyPr/>
          <a:lstStyle/>
          <a:p>
            <a:r>
              <a:rPr lang="en-US"/>
              <a:t>Click to edit Master title style</a:t>
            </a:r>
            <a:endParaRPr lang="en-CA" dirty="0"/>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0" y="2120250"/>
            <a:ext cx="10515599" cy="3975750"/>
          </a:xfrm>
        </p:spPr>
        <p:txBody>
          <a:bodyPr/>
          <a:lstStyle>
            <a:lvl1pPr marL="0" indent="0">
              <a:lnSpc>
                <a:spcPct val="110000"/>
              </a:lnSpc>
              <a:spcAft>
                <a:spcPts val="600"/>
              </a:spcAft>
              <a:buNone/>
              <a:defRPr sz="3200" baseline="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Shape 31">
            <a:extLst>
              <a:ext uri="{FF2B5EF4-FFF2-40B4-BE49-F238E27FC236}">
                <a16:creationId xmlns:a16="http://schemas.microsoft.com/office/drawing/2014/main" id="{537719BA-C5F4-4DF3-8712-5BDA9D955539}"/>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2">
            <a:extLst>
              <a:ext uri="{FF2B5EF4-FFF2-40B4-BE49-F238E27FC236}">
                <a16:creationId xmlns:a16="http://schemas.microsoft.com/office/drawing/2014/main" id="{2007D4C1-684F-45EF-BB9C-0E3337F30AB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4">
            <a:extLst>
              <a:ext uri="{FF2B5EF4-FFF2-40B4-BE49-F238E27FC236}">
                <a16:creationId xmlns:a16="http://schemas.microsoft.com/office/drawing/2014/main" id="{A5A6D880-2DCD-4F79-925F-BBD022580A0F}"/>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7" name="Picture 6">
            <a:extLst>
              <a:ext uri="{FF2B5EF4-FFF2-40B4-BE49-F238E27FC236}">
                <a16:creationId xmlns:a16="http://schemas.microsoft.com/office/drawing/2014/main" id="{D39C69F7-9C03-42A1-9333-94DB2C26E5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6723" y="6220869"/>
            <a:ext cx="1672031" cy="420237"/>
          </a:xfrm>
          <a:prstGeom prst="rect">
            <a:avLst/>
          </a:prstGeom>
        </p:spPr>
      </p:pic>
    </p:spTree>
    <p:extLst>
      <p:ext uri="{BB962C8B-B14F-4D97-AF65-F5344CB8AC3E}">
        <p14:creationId xmlns:p14="http://schemas.microsoft.com/office/powerpoint/2010/main" val="275487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837447"/>
          </a:xfrm>
        </p:spPr>
        <p:txBody>
          <a:bodyPr/>
          <a:lstStyle/>
          <a:p>
            <a:r>
              <a:rPr lang="en-US"/>
              <a:t>Click to edit Master title style</a:t>
            </a:r>
            <a:endParaRPr lang="en-CA"/>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0" y="2120250"/>
            <a:ext cx="10515600" cy="4531952"/>
          </a:xfrm>
        </p:spPr>
        <p:txBody>
          <a:bodyPr/>
          <a:lstStyle>
            <a:lvl1pPr marL="0" indent="0">
              <a:lnSpc>
                <a:spcPct val="110000"/>
              </a:lnSpc>
              <a:spcAft>
                <a:spcPts val="600"/>
              </a:spcAft>
              <a:buNone/>
              <a:defRPr sz="3200" baseline="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5">
            <a:extLst>
              <a:ext uri="{FF2B5EF4-FFF2-40B4-BE49-F238E27FC236}">
                <a16:creationId xmlns:a16="http://schemas.microsoft.com/office/drawing/2014/main" id="{3BC7EACF-3A1B-4AC8-A280-9CAAD95DAC00}"/>
              </a:ext>
            </a:extLst>
          </p:cNvPr>
          <p:cNvSpPr>
            <a:spLocks noGrp="1"/>
          </p:cNvSpPr>
          <p:nvPr>
            <p:ph type="body" sz="quarter" idx="11" hasCustomPrompt="1"/>
          </p:nvPr>
        </p:nvSpPr>
        <p:spPr>
          <a:xfrm>
            <a:off x="838200" y="1348407"/>
            <a:ext cx="10515600" cy="597624"/>
          </a:xfrm>
        </p:spPr>
        <p:txBody>
          <a:bodyPr/>
          <a:lstStyle>
            <a:lvl1pPr marL="0" indent="0">
              <a:buNone/>
              <a:defRPr sz="4000"/>
            </a:lvl1pPr>
            <a:lvl2pPr>
              <a:defRPr/>
            </a:lvl2pPr>
          </a:lstStyle>
          <a:p>
            <a:pPr lvl="0"/>
            <a:r>
              <a:rPr lang="en-CA" dirty="0"/>
              <a:t>Subtitle</a:t>
            </a:r>
          </a:p>
        </p:txBody>
      </p:sp>
      <p:sp>
        <p:nvSpPr>
          <p:cNvPr id="12" name="Shape 31">
            <a:extLst>
              <a:ext uri="{FF2B5EF4-FFF2-40B4-BE49-F238E27FC236}">
                <a16:creationId xmlns:a16="http://schemas.microsoft.com/office/drawing/2014/main" id="{537719BA-C5F4-4DF3-8712-5BDA9D955539}"/>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2">
            <a:extLst>
              <a:ext uri="{FF2B5EF4-FFF2-40B4-BE49-F238E27FC236}">
                <a16:creationId xmlns:a16="http://schemas.microsoft.com/office/drawing/2014/main" id="{2007D4C1-684F-45EF-BB9C-0E3337F30AB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4">
            <a:extLst>
              <a:ext uri="{FF2B5EF4-FFF2-40B4-BE49-F238E27FC236}">
                <a16:creationId xmlns:a16="http://schemas.microsoft.com/office/drawing/2014/main" id="{A5A6D880-2DCD-4F79-925F-BBD022580A0F}"/>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42965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837447"/>
          </a:xfrm>
        </p:spPr>
        <p:txBody>
          <a:bodyPr/>
          <a:lstStyle/>
          <a:p>
            <a:r>
              <a:rPr lang="en-US"/>
              <a:t>Click to edit Master title style</a:t>
            </a:r>
            <a:endParaRPr lang="en-CA"/>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0" y="2120250"/>
            <a:ext cx="10515600" cy="3857763"/>
          </a:xfrm>
        </p:spPr>
        <p:txBody>
          <a:bodyPr/>
          <a:lstStyle>
            <a:lvl1pPr marL="0" indent="0">
              <a:lnSpc>
                <a:spcPct val="110000"/>
              </a:lnSpc>
              <a:spcAft>
                <a:spcPts val="600"/>
              </a:spcAft>
              <a:buNone/>
              <a:defRPr sz="3200" baseline="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5">
            <a:extLst>
              <a:ext uri="{FF2B5EF4-FFF2-40B4-BE49-F238E27FC236}">
                <a16:creationId xmlns:a16="http://schemas.microsoft.com/office/drawing/2014/main" id="{3BC7EACF-3A1B-4AC8-A280-9CAAD95DAC00}"/>
              </a:ext>
            </a:extLst>
          </p:cNvPr>
          <p:cNvSpPr>
            <a:spLocks noGrp="1"/>
          </p:cNvSpPr>
          <p:nvPr>
            <p:ph type="body" sz="quarter" idx="11" hasCustomPrompt="1"/>
          </p:nvPr>
        </p:nvSpPr>
        <p:spPr>
          <a:xfrm>
            <a:off x="838200" y="1348407"/>
            <a:ext cx="10515600" cy="597624"/>
          </a:xfrm>
        </p:spPr>
        <p:txBody>
          <a:bodyPr/>
          <a:lstStyle>
            <a:lvl1pPr marL="0" indent="0">
              <a:buNone/>
              <a:defRPr sz="4000"/>
            </a:lvl1pPr>
            <a:lvl2pPr>
              <a:defRPr/>
            </a:lvl2pPr>
          </a:lstStyle>
          <a:p>
            <a:pPr lvl="0"/>
            <a:r>
              <a:rPr lang="en-CA" dirty="0"/>
              <a:t>Subtitle</a:t>
            </a:r>
          </a:p>
        </p:txBody>
      </p:sp>
      <p:sp>
        <p:nvSpPr>
          <p:cNvPr id="12" name="Shape 31">
            <a:extLst>
              <a:ext uri="{FF2B5EF4-FFF2-40B4-BE49-F238E27FC236}">
                <a16:creationId xmlns:a16="http://schemas.microsoft.com/office/drawing/2014/main" id="{537719BA-C5F4-4DF3-8712-5BDA9D955539}"/>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2">
            <a:extLst>
              <a:ext uri="{FF2B5EF4-FFF2-40B4-BE49-F238E27FC236}">
                <a16:creationId xmlns:a16="http://schemas.microsoft.com/office/drawing/2014/main" id="{2007D4C1-684F-45EF-BB9C-0E3337F30AB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4">
            <a:extLst>
              <a:ext uri="{FF2B5EF4-FFF2-40B4-BE49-F238E27FC236}">
                <a16:creationId xmlns:a16="http://schemas.microsoft.com/office/drawing/2014/main" id="{A5A6D880-2DCD-4F79-925F-BBD022580A0F}"/>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9" name="Picture 8">
            <a:extLst>
              <a:ext uri="{FF2B5EF4-FFF2-40B4-BE49-F238E27FC236}">
                <a16:creationId xmlns:a16="http://schemas.microsoft.com/office/drawing/2014/main" id="{5A03CD75-140B-4453-A5B5-4AA1382CC6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6723" y="6220869"/>
            <a:ext cx="1672031" cy="420237"/>
          </a:xfrm>
          <a:prstGeom prst="rect">
            <a:avLst/>
          </a:prstGeom>
        </p:spPr>
      </p:pic>
    </p:spTree>
    <p:extLst>
      <p:ext uri="{BB962C8B-B14F-4D97-AF65-F5344CB8AC3E}">
        <p14:creationId xmlns:p14="http://schemas.microsoft.com/office/powerpoint/2010/main" val="327882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1567889"/>
          </a:xfrm>
        </p:spPr>
        <p:txBody>
          <a:bodyPr/>
          <a:lstStyle/>
          <a:p>
            <a:r>
              <a:rPr lang="en-US"/>
              <a:t>Click to edit Master title style</a:t>
            </a:r>
            <a:endParaRPr lang="en-CA" dirty="0"/>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1" y="2158075"/>
            <a:ext cx="4942114" cy="4494129"/>
          </a:xfrm>
        </p:spPr>
        <p:txBody>
          <a:bodyPr/>
          <a:lstStyle>
            <a:lvl1pPr>
              <a:lnSpc>
                <a:spcPct val="110000"/>
              </a:lnSpc>
              <a:spcAft>
                <a:spcPts val="600"/>
              </a:spcAft>
              <a:defRPr sz="320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Content Placeholder 4">
            <a:extLst>
              <a:ext uri="{FF2B5EF4-FFF2-40B4-BE49-F238E27FC236}">
                <a16:creationId xmlns:a16="http://schemas.microsoft.com/office/drawing/2014/main" id="{A9915A7D-084E-4359-A328-241A3D571CA8}"/>
              </a:ext>
            </a:extLst>
          </p:cNvPr>
          <p:cNvSpPr>
            <a:spLocks noGrp="1"/>
          </p:cNvSpPr>
          <p:nvPr>
            <p:ph sz="quarter" idx="11"/>
          </p:nvPr>
        </p:nvSpPr>
        <p:spPr>
          <a:xfrm>
            <a:off x="6096001" y="2157621"/>
            <a:ext cx="5257799" cy="4494129"/>
          </a:xfrm>
        </p:spPr>
        <p:txBody>
          <a:bodyPr/>
          <a:lstStyle>
            <a:lvl1pPr>
              <a:lnSpc>
                <a:spcPct val="110000"/>
              </a:lnSpc>
              <a:spcAft>
                <a:spcPts val="600"/>
              </a:spcAft>
              <a:defRPr sz="320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3" name="Shape 31">
            <a:extLst>
              <a:ext uri="{FF2B5EF4-FFF2-40B4-BE49-F238E27FC236}">
                <a16:creationId xmlns:a16="http://schemas.microsoft.com/office/drawing/2014/main" id="{C34391C4-A1F8-4B7E-97AF-35B5BC8F200F}"/>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2">
            <a:extLst>
              <a:ext uri="{FF2B5EF4-FFF2-40B4-BE49-F238E27FC236}">
                <a16:creationId xmlns:a16="http://schemas.microsoft.com/office/drawing/2014/main" id="{2C42FCCD-9E6E-4DB6-BF40-8D0AAC0154D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5" name="Shape 34">
            <a:extLst>
              <a:ext uri="{FF2B5EF4-FFF2-40B4-BE49-F238E27FC236}">
                <a16:creationId xmlns:a16="http://schemas.microsoft.com/office/drawing/2014/main" id="{444B39C8-0F36-4F46-B481-63789C016B16}"/>
              </a:ext>
            </a:extLst>
          </p:cNvPr>
          <p:cNvSpPr/>
          <p:nvPr userDrawn="1"/>
        </p:nvSpPr>
        <p:spPr>
          <a:xfrm>
            <a:off x="0" y="6755102"/>
            <a:ext cx="9808412" cy="94072"/>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74596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1567889"/>
          </a:xfrm>
        </p:spPr>
        <p:txBody>
          <a:bodyPr/>
          <a:lstStyle/>
          <a:p>
            <a:r>
              <a:rPr lang="en-US"/>
              <a:t>Click to edit Master title style</a:t>
            </a:r>
            <a:endParaRPr lang="en-CA" dirty="0"/>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1" y="2158075"/>
            <a:ext cx="4942114" cy="4494129"/>
          </a:xfrm>
        </p:spPr>
        <p:txBody>
          <a:bodyPr/>
          <a:lstStyle>
            <a:lvl1pPr>
              <a:lnSpc>
                <a:spcPct val="110000"/>
              </a:lnSpc>
              <a:spcAft>
                <a:spcPts val="600"/>
              </a:spcAft>
              <a:defRPr sz="320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Content Placeholder 4">
            <a:extLst>
              <a:ext uri="{FF2B5EF4-FFF2-40B4-BE49-F238E27FC236}">
                <a16:creationId xmlns:a16="http://schemas.microsoft.com/office/drawing/2014/main" id="{A9915A7D-084E-4359-A328-241A3D571CA8}"/>
              </a:ext>
            </a:extLst>
          </p:cNvPr>
          <p:cNvSpPr>
            <a:spLocks noGrp="1"/>
          </p:cNvSpPr>
          <p:nvPr>
            <p:ph sz="quarter" idx="11"/>
          </p:nvPr>
        </p:nvSpPr>
        <p:spPr>
          <a:xfrm>
            <a:off x="6096001" y="2157621"/>
            <a:ext cx="5257799" cy="3949253"/>
          </a:xfrm>
        </p:spPr>
        <p:txBody>
          <a:bodyPr/>
          <a:lstStyle>
            <a:lvl1pPr>
              <a:lnSpc>
                <a:spcPct val="110000"/>
              </a:lnSpc>
              <a:spcAft>
                <a:spcPts val="600"/>
              </a:spcAft>
              <a:defRPr sz="320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3" name="Shape 31">
            <a:extLst>
              <a:ext uri="{FF2B5EF4-FFF2-40B4-BE49-F238E27FC236}">
                <a16:creationId xmlns:a16="http://schemas.microsoft.com/office/drawing/2014/main" id="{C34391C4-A1F8-4B7E-97AF-35B5BC8F200F}"/>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2">
            <a:extLst>
              <a:ext uri="{FF2B5EF4-FFF2-40B4-BE49-F238E27FC236}">
                <a16:creationId xmlns:a16="http://schemas.microsoft.com/office/drawing/2014/main" id="{2C42FCCD-9E6E-4DB6-BF40-8D0AAC0154D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5" name="Shape 34">
            <a:extLst>
              <a:ext uri="{FF2B5EF4-FFF2-40B4-BE49-F238E27FC236}">
                <a16:creationId xmlns:a16="http://schemas.microsoft.com/office/drawing/2014/main" id="{444B39C8-0F36-4F46-B481-63789C016B16}"/>
              </a:ext>
            </a:extLst>
          </p:cNvPr>
          <p:cNvSpPr/>
          <p:nvPr userDrawn="1"/>
        </p:nvSpPr>
        <p:spPr>
          <a:xfrm>
            <a:off x="0" y="6755102"/>
            <a:ext cx="9808412" cy="94072"/>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8" name="Picture 7">
            <a:extLst>
              <a:ext uri="{FF2B5EF4-FFF2-40B4-BE49-F238E27FC236}">
                <a16:creationId xmlns:a16="http://schemas.microsoft.com/office/drawing/2014/main" id="{409A1AB0-D9F4-4A7F-BE91-80765DE393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6723" y="6220869"/>
            <a:ext cx="1672031" cy="420237"/>
          </a:xfrm>
          <a:prstGeom prst="rect">
            <a:avLst/>
          </a:prstGeom>
        </p:spPr>
      </p:pic>
    </p:spTree>
    <p:extLst>
      <p:ext uri="{BB962C8B-B14F-4D97-AF65-F5344CB8AC3E}">
        <p14:creationId xmlns:p14="http://schemas.microsoft.com/office/powerpoint/2010/main" val="35873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s &amp; Image Slide">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E009FD1-DC86-4B17-9E03-F9610F7C6DBD}"/>
              </a:ext>
            </a:extLst>
          </p:cNvPr>
          <p:cNvSpPr>
            <a:spLocks noGrp="1"/>
          </p:cNvSpPr>
          <p:nvPr>
            <p:ph type="title"/>
          </p:nvPr>
        </p:nvSpPr>
        <p:spPr>
          <a:xfrm>
            <a:off x="838200" y="401588"/>
            <a:ext cx="6650082" cy="1567889"/>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0C9327DB-6F02-4C90-9452-BFF850BFC3B0}"/>
              </a:ext>
            </a:extLst>
          </p:cNvPr>
          <p:cNvSpPr>
            <a:spLocks noGrp="1"/>
          </p:cNvSpPr>
          <p:nvPr>
            <p:ph type="body" sz="quarter" idx="13" hasCustomPrompt="1"/>
          </p:nvPr>
        </p:nvSpPr>
        <p:spPr>
          <a:xfrm>
            <a:off x="838200" y="2127840"/>
            <a:ext cx="6631032" cy="522657"/>
          </a:xfrm>
        </p:spPr>
        <p:txBody>
          <a:bodyPr>
            <a:normAutofit/>
          </a:bodyPr>
          <a:lstStyle>
            <a:lvl1pPr marL="0" indent="0">
              <a:buNone/>
              <a:defRPr sz="2800">
                <a:solidFill>
                  <a:schemeClr val="accent1"/>
                </a:solidFill>
              </a:defRPr>
            </a:lvl1pPr>
          </a:lstStyle>
          <a:p>
            <a:pPr lvl="0"/>
            <a:r>
              <a:rPr lang="en-US" dirty="0"/>
              <a:t>Title from 32 pts</a:t>
            </a:r>
            <a:endParaRPr lang="en-CA" dirty="0"/>
          </a:p>
        </p:txBody>
      </p:sp>
      <p:sp>
        <p:nvSpPr>
          <p:cNvPr id="6" name="Picture Placeholder 5">
            <a:extLst>
              <a:ext uri="{FF2B5EF4-FFF2-40B4-BE49-F238E27FC236}">
                <a16:creationId xmlns:a16="http://schemas.microsoft.com/office/drawing/2014/main" id="{19084396-644D-44BB-BFEF-91D0D08FD15B}"/>
              </a:ext>
            </a:extLst>
          </p:cNvPr>
          <p:cNvSpPr>
            <a:spLocks noGrp="1"/>
          </p:cNvSpPr>
          <p:nvPr>
            <p:ph type="pic" sz="quarter" idx="14"/>
          </p:nvPr>
        </p:nvSpPr>
        <p:spPr>
          <a:xfrm>
            <a:off x="7688263" y="-13063"/>
            <a:ext cx="4503737" cy="6754813"/>
          </a:xfrm>
        </p:spPr>
        <p:txBody>
          <a:bodyPr/>
          <a:lstStyle/>
          <a:p>
            <a:r>
              <a:rPr lang="en-US"/>
              <a:t>Click icon to add picture</a:t>
            </a:r>
            <a:endParaRPr lang="en-CA"/>
          </a:p>
        </p:txBody>
      </p:sp>
      <p:sp>
        <p:nvSpPr>
          <p:cNvPr id="11" name="Text Placeholder 10">
            <a:extLst>
              <a:ext uri="{FF2B5EF4-FFF2-40B4-BE49-F238E27FC236}">
                <a16:creationId xmlns:a16="http://schemas.microsoft.com/office/drawing/2014/main" id="{950FECBB-08FC-4545-B841-A2B81E47208D}"/>
              </a:ext>
            </a:extLst>
          </p:cNvPr>
          <p:cNvSpPr>
            <a:spLocks noGrp="1"/>
          </p:cNvSpPr>
          <p:nvPr>
            <p:ph type="body" sz="quarter" idx="15"/>
          </p:nvPr>
        </p:nvSpPr>
        <p:spPr>
          <a:xfrm>
            <a:off x="838200" y="2766747"/>
            <a:ext cx="3195638" cy="3119585"/>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2" name="Text Placeholder 10">
            <a:extLst>
              <a:ext uri="{FF2B5EF4-FFF2-40B4-BE49-F238E27FC236}">
                <a16:creationId xmlns:a16="http://schemas.microsoft.com/office/drawing/2014/main" id="{E39383C8-7E6C-457D-9B64-05A787EA1DC2}"/>
              </a:ext>
            </a:extLst>
          </p:cNvPr>
          <p:cNvSpPr>
            <a:spLocks noGrp="1"/>
          </p:cNvSpPr>
          <p:nvPr>
            <p:ph type="body" sz="quarter" idx="16"/>
          </p:nvPr>
        </p:nvSpPr>
        <p:spPr>
          <a:xfrm>
            <a:off x="4273594" y="2766747"/>
            <a:ext cx="3214688" cy="3119585"/>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8" name="Shape 31">
            <a:extLst>
              <a:ext uri="{FF2B5EF4-FFF2-40B4-BE49-F238E27FC236}">
                <a16:creationId xmlns:a16="http://schemas.microsoft.com/office/drawing/2014/main" id="{6F5CE083-A4F9-4501-81C3-8B9F0E297464}"/>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9" name="Shape 32">
            <a:extLst>
              <a:ext uri="{FF2B5EF4-FFF2-40B4-BE49-F238E27FC236}">
                <a16:creationId xmlns:a16="http://schemas.microsoft.com/office/drawing/2014/main" id="{6638F6C2-2DCD-418D-B1A0-2454603AC842}"/>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1" name="Shape 34">
            <a:extLst>
              <a:ext uri="{FF2B5EF4-FFF2-40B4-BE49-F238E27FC236}">
                <a16:creationId xmlns:a16="http://schemas.microsoft.com/office/drawing/2014/main" id="{89E6C0C4-2AB3-4CF4-A21B-03E8DC463D43}"/>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23" name="Text Placeholder 2">
            <a:extLst>
              <a:ext uri="{FF2B5EF4-FFF2-40B4-BE49-F238E27FC236}">
                <a16:creationId xmlns:a16="http://schemas.microsoft.com/office/drawing/2014/main" id="{1F986ABD-6D0B-48F6-A6B9-05D2624C6346}"/>
              </a:ext>
            </a:extLst>
          </p:cNvPr>
          <p:cNvSpPr>
            <a:spLocks noGrp="1"/>
          </p:cNvSpPr>
          <p:nvPr>
            <p:ph type="body" sz="quarter" idx="17" hasCustomPrompt="1"/>
          </p:nvPr>
        </p:nvSpPr>
        <p:spPr>
          <a:xfrm>
            <a:off x="838200" y="6059388"/>
            <a:ext cx="6631032" cy="624214"/>
          </a:xfrm>
        </p:spPr>
        <p:txBody>
          <a:bodyPr>
            <a:normAutofit/>
          </a:bodyPr>
          <a:lstStyle>
            <a:lvl1pPr marL="0" indent="0">
              <a:buNone/>
              <a:defRPr sz="1800">
                <a:solidFill>
                  <a:schemeClr val="accent1"/>
                </a:solidFill>
              </a:defRPr>
            </a:lvl1pPr>
          </a:lstStyle>
          <a:p>
            <a:pPr lvl="0"/>
            <a:r>
              <a:rPr lang="en-US" dirty="0"/>
              <a:t>Highlight additional text in the Primary </a:t>
            </a:r>
            <a:r>
              <a:rPr lang="en-US" dirty="0" err="1"/>
              <a:t>colour</a:t>
            </a:r>
            <a:r>
              <a:rPr lang="en-US" dirty="0"/>
              <a:t> for extra visibility.</a:t>
            </a:r>
          </a:p>
        </p:txBody>
      </p:sp>
    </p:spTree>
    <p:extLst>
      <p:ext uri="{BB962C8B-B14F-4D97-AF65-F5344CB8AC3E}">
        <p14:creationId xmlns:p14="http://schemas.microsoft.com/office/powerpoint/2010/main" val="415761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80" r:id="rId3"/>
    <p:sldLayoutId id="2147483681" r:id="rId4"/>
    <p:sldLayoutId id="2147483675" r:id="rId5"/>
    <p:sldLayoutId id="2147483682" r:id="rId6"/>
    <p:sldLayoutId id="2147483676" r:id="rId7"/>
    <p:sldLayoutId id="2147483683" r:id="rId8"/>
    <p:sldLayoutId id="2147483678" r:id="rId9"/>
    <p:sldLayoutId id="2147483684" r:id="rId10"/>
    <p:sldLayoutId id="2147483685" r:id="rId11"/>
    <p:sldLayoutId id="2147483665" r:id="rId12"/>
    <p:sldLayoutId id="2147483673" r:id="rId13"/>
    <p:sldLayoutId id="2147483674" r:id="rId14"/>
    <p:sldLayoutId id="2147483677" r:id="rId15"/>
    <p:sldLayoutId id="2147483679" r:id="rId16"/>
    <p:sldLayoutId id="2147483686" r:id="rId17"/>
    <p:sldLayoutId id="2147483687" r:id="rId18"/>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lumMod val="7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notesSlide" Target="../notesSlides/notesSlide12.xml"/><Relationship Id="rId4"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D34A-673B-45BF-A405-38A900407683}"/>
              </a:ext>
            </a:extLst>
          </p:cNvPr>
          <p:cNvSpPr>
            <a:spLocks noGrp="1"/>
          </p:cNvSpPr>
          <p:nvPr>
            <p:ph type="ctrTitle"/>
          </p:nvPr>
        </p:nvSpPr>
        <p:spPr/>
        <p:txBody>
          <a:bodyPr>
            <a:noAutofit/>
          </a:bodyPr>
          <a:lstStyle/>
          <a:p>
            <a:r>
              <a:rPr lang="en-CA" dirty="0"/>
              <a:t>Responding to EYE-TA Results</a:t>
            </a:r>
          </a:p>
        </p:txBody>
      </p:sp>
    </p:spTree>
    <p:extLst>
      <p:ext uri="{BB962C8B-B14F-4D97-AF65-F5344CB8AC3E}">
        <p14:creationId xmlns:p14="http://schemas.microsoft.com/office/powerpoint/2010/main" val="88468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hape 918"/>
          <p:cNvSpPr>
            <a:spLocks noGrp="1"/>
          </p:cNvSpPr>
          <p:nvPr>
            <p:ph type="title"/>
          </p:nvPr>
        </p:nvSpPr>
        <p:spPr>
          <a:xfrm>
            <a:off x="838800" y="410400"/>
            <a:ext cx="10515600" cy="1325563"/>
          </a:xfrm>
          <a:prstGeom prst="rect">
            <a:avLst/>
          </a:prstGeom>
        </p:spPr>
        <p:txBody>
          <a:bodyPr>
            <a:normAutofit/>
          </a:bodyPr>
          <a:lstStyle/>
          <a:p>
            <a:r>
              <a:rPr lang="en-CA" b="0" noProof="0" dirty="0">
                <a:cs typeface="Calibri"/>
              </a:rPr>
              <a:t>EYE-100 Domain-Strengthening Activities</a:t>
            </a:r>
            <a:endParaRPr lang="en-CA" b="0" noProof="0" dirty="0">
              <a:solidFill>
                <a:srgbClr val="FF0000"/>
              </a:solidFill>
              <a:highlight>
                <a:srgbClr val="FFFF00"/>
              </a:highlight>
              <a:cs typeface="Calibri"/>
            </a:endParaRPr>
          </a:p>
        </p:txBody>
      </p:sp>
      <p:sp>
        <p:nvSpPr>
          <p:cNvPr id="920" name="Shape 920"/>
          <p:cNvSpPr/>
          <p:nvPr/>
        </p:nvSpPr>
        <p:spPr>
          <a:xfrm>
            <a:off x="838800" y="2966335"/>
            <a:ext cx="4749200" cy="206210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Aft>
                <a:spcPts val="1200"/>
              </a:spcAft>
            </a:pPr>
            <a:r>
              <a:rPr lang="en-CA" sz="3200" dirty="0"/>
              <a:t>This is an amazing resource we’ve developed to help strengthen the children’s skills</a:t>
            </a:r>
            <a:r>
              <a:rPr lang="en-CA" sz="2800" dirty="0"/>
              <a:t>.</a:t>
            </a:r>
          </a:p>
        </p:txBody>
      </p:sp>
      <p:pic>
        <p:nvPicPr>
          <p:cNvPr id="2" name="Picture 1">
            <a:extLst>
              <a:ext uri="{FF2B5EF4-FFF2-40B4-BE49-F238E27FC236}">
                <a16:creationId xmlns:a16="http://schemas.microsoft.com/office/drawing/2014/main" id="{AEE298C3-D71C-4275-9CB0-CF58FA529A93}"/>
              </a:ext>
            </a:extLst>
          </p:cNvPr>
          <p:cNvPicPr>
            <a:picLocks noChangeAspect="1"/>
          </p:cNvPicPr>
          <p:nvPr/>
        </p:nvPicPr>
        <p:blipFill>
          <a:blip r:embed="rId4"/>
          <a:stretch>
            <a:fillRect/>
          </a:stretch>
        </p:blipFill>
        <p:spPr>
          <a:xfrm>
            <a:off x="6604002" y="1291771"/>
            <a:ext cx="4100188" cy="5319486"/>
          </a:xfrm>
          <a:prstGeom prst="rect">
            <a:avLst/>
          </a:prstGeom>
          <a:ln>
            <a:solidFill>
              <a:srgbClr val="6B6B6B"/>
            </a:solidFill>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1106718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laceholder 1"/>
          <p:cNvSpPr txBox="1">
            <a:spLocks/>
          </p:cNvSpPr>
          <p:nvPr/>
        </p:nvSpPr>
        <p:spPr>
          <a:xfrm>
            <a:off x="838200" y="410400"/>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a:lnSpc>
                <a:spcPct val="102000"/>
              </a:lnSpc>
            </a:pPr>
            <a:r>
              <a:rPr lang="en-US" dirty="0">
                <a:solidFill>
                  <a:schemeClr val="accent1"/>
                </a:solidFill>
                <a:latin typeface="+mn-lt"/>
                <a:cs typeface="Calibri"/>
              </a:rPr>
              <a:t>EYE-100 Domain-Strengthening Activities</a:t>
            </a:r>
          </a:p>
        </p:txBody>
      </p:sp>
      <p:sp>
        <p:nvSpPr>
          <p:cNvPr id="13" name="Text Placeholder 2"/>
          <p:cNvSpPr txBox="1">
            <a:spLocks/>
          </p:cNvSpPr>
          <p:nvPr/>
        </p:nvSpPr>
        <p:spPr>
          <a:xfrm>
            <a:off x="902954" y="2537639"/>
            <a:ext cx="5527351" cy="2432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en-CA" sz="3200" dirty="0">
                <a:solidFill>
                  <a:schemeClr val="tx1"/>
                </a:solidFill>
                <a:latin typeface="+mn-lt"/>
              </a:rPr>
              <a:t>The activities are fun, engaging and easy to use. </a:t>
            </a:r>
          </a:p>
          <a:p>
            <a:pPr marL="0" indent="0">
              <a:spcBef>
                <a:spcPts val="0"/>
              </a:spcBef>
              <a:spcAft>
                <a:spcPts val="1200"/>
              </a:spcAft>
              <a:buNone/>
            </a:pPr>
            <a:r>
              <a:rPr lang="en-CA" sz="3200" dirty="0">
                <a:solidFill>
                  <a:schemeClr val="tx1"/>
                </a:solidFill>
                <a:latin typeface="+mn-lt"/>
              </a:rPr>
              <a:t>Each set of five activities has a theme. </a:t>
            </a:r>
          </a:p>
          <a:p>
            <a:pPr>
              <a:lnSpc>
                <a:spcPct val="108000"/>
              </a:lnSpc>
            </a:pPr>
            <a:endParaRPr lang="en-CA" dirty="0"/>
          </a:p>
        </p:txBody>
      </p:sp>
      <p:grpSp>
        <p:nvGrpSpPr>
          <p:cNvPr id="5" name="Group 4">
            <a:extLst>
              <a:ext uri="{FF2B5EF4-FFF2-40B4-BE49-F238E27FC236}">
                <a16:creationId xmlns:a16="http://schemas.microsoft.com/office/drawing/2014/main" id="{ADB20C5C-6949-44B8-966D-4E7D636C625F}"/>
              </a:ext>
            </a:extLst>
          </p:cNvPr>
          <p:cNvGrpSpPr/>
          <p:nvPr/>
        </p:nvGrpSpPr>
        <p:grpSpPr>
          <a:xfrm>
            <a:off x="6430305" y="1958400"/>
            <a:ext cx="5725026" cy="3662962"/>
            <a:chOff x="6762824" y="1697510"/>
            <a:chExt cx="5770826" cy="4601714"/>
          </a:xfrm>
        </p:grpSpPr>
        <p:sp>
          <p:nvSpPr>
            <p:cNvPr id="6" name="TextBox 5">
              <a:extLst>
                <a:ext uri="{FF2B5EF4-FFF2-40B4-BE49-F238E27FC236}">
                  <a16:creationId xmlns:a16="http://schemas.microsoft.com/office/drawing/2014/main" id="{BBF5D14D-6BCA-4FF0-A43A-E3CD99AC149A}"/>
                </a:ext>
              </a:extLst>
            </p:cNvPr>
            <p:cNvSpPr txBox="1"/>
            <p:nvPr/>
          </p:nvSpPr>
          <p:spPr>
            <a:xfrm>
              <a:off x="7023763" y="3824333"/>
              <a:ext cx="2417433" cy="630942"/>
            </a:xfrm>
            <a:prstGeom prst="rect">
              <a:avLst/>
            </a:prstGeom>
            <a:noFill/>
          </p:spPr>
          <p:txBody>
            <a:bodyPr wrap="square" rtlCol="0">
              <a:spAutoFit/>
            </a:bodyPr>
            <a:lstStyle/>
            <a:p>
              <a:r>
                <a:rPr lang="fr-CA" sz="3500" dirty="0">
                  <a:solidFill>
                    <a:srgbClr val="0070C0"/>
                  </a:solidFill>
                  <a:latin typeface="Aparajita" panose="020B0502040204020203" pitchFamily="18" charset="0"/>
                  <a:cs typeface="Aparajita" panose="020B0502040204020203" pitchFamily="18" charset="0"/>
                </a:rPr>
                <a:t>Daily Routines</a:t>
              </a:r>
              <a:endParaRPr lang="en-CA" sz="3500" dirty="0">
                <a:solidFill>
                  <a:srgbClr val="0070C0"/>
                </a:solidFill>
                <a:latin typeface="Aparajita" panose="020B0502040204020203" pitchFamily="18" charset="0"/>
                <a:cs typeface="Aparajita" panose="020B0502040204020203" pitchFamily="18" charset="0"/>
              </a:endParaRPr>
            </a:p>
          </p:txBody>
        </p:sp>
        <p:sp>
          <p:nvSpPr>
            <p:cNvPr id="7" name="TextBox 6">
              <a:extLst>
                <a:ext uri="{FF2B5EF4-FFF2-40B4-BE49-F238E27FC236}">
                  <a16:creationId xmlns:a16="http://schemas.microsoft.com/office/drawing/2014/main" id="{7C8480D6-EC99-4DB5-9452-5DD144D09BD8}"/>
                </a:ext>
              </a:extLst>
            </p:cNvPr>
            <p:cNvSpPr txBox="1"/>
            <p:nvPr/>
          </p:nvSpPr>
          <p:spPr>
            <a:xfrm>
              <a:off x="9648236" y="5332589"/>
              <a:ext cx="2211474" cy="966635"/>
            </a:xfrm>
            <a:prstGeom prst="rect">
              <a:avLst/>
            </a:prstGeom>
            <a:noFill/>
          </p:spPr>
          <p:txBody>
            <a:bodyPr wrap="square" rtlCol="0">
              <a:spAutoFit/>
            </a:bodyPr>
            <a:lstStyle/>
            <a:p>
              <a:r>
                <a:rPr lang="fr-CA" sz="4400" b="1" dirty="0">
                  <a:solidFill>
                    <a:srgbClr val="7030A0"/>
                  </a:solidFill>
                  <a:latin typeface="Edwardian Script ITC" panose="030303020407070D0804" pitchFamily="66" charset="0"/>
                </a:rPr>
                <a:t>Drama</a:t>
              </a:r>
              <a:endParaRPr lang="en-CA" sz="4400" b="1" dirty="0">
                <a:solidFill>
                  <a:srgbClr val="7030A0"/>
                </a:solidFill>
                <a:latin typeface="Edwardian Script ITC" panose="030303020407070D0804" pitchFamily="66" charset="0"/>
              </a:endParaRPr>
            </a:p>
          </p:txBody>
        </p:sp>
        <p:sp>
          <p:nvSpPr>
            <p:cNvPr id="8" name="TextBox 7">
              <a:extLst>
                <a:ext uri="{FF2B5EF4-FFF2-40B4-BE49-F238E27FC236}">
                  <a16:creationId xmlns:a16="http://schemas.microsoft.com/office/drawing/2014/main" id="{4779E1F8-151F-4669-96A2-13DDF4431452}"/>
                </a:ext>
              </a:extLst>
            </p:cNvPr>
            <p:cNvSpPr txBox="1"/>
            <p:nvPr/>
          </p:nvSpPr>
          <p:spPr>
            <a:xfrm>
              <a:off x="9562965" y="2693236"/>
              <a:ext cx="2970685" cy="734642"/>
            </a:xfrm>
            <a:prstGeom prst="rect">
              <a:avLst/>
            </a:prstGeom>
            <a:noFill/>
          </p:spPr>
          <p:txBody>
            <a:bodyPr wrap="square" rtlCol="0">
              <a:spAutoFit/>
            </a:bodyPr>
            <a:lstStyle/>
            <a:p>
              <a:r>
                <a:rPr lang="fr-CA" sz="3200" dirty="0">
                  <a:solidFill>
                    <a:srgbClr val="00B0F0"/>
                  </a:solidFill>
                  <a:latin typeface="DokChampa" panose="020B0502040204020203" pitchFamily="34" charset="-34"/>
                  <a:cs typeface="DokChampa" panose="020B0502040204020203" pitchFamily="34" charset="-34"/>
                </a:rPr>
                <a:t>Community</a:t>
              </a:r>
              <a:endParaRPr lang="en-CA" sz="3200" dirty="0">
                <a:solidFill>
                  <a:srgbClr val="00B0F0"/>
                </a:solidFill>
                <a:latin typeface="DokChampa" panose="020B0502040204020203" pitchFamily="34" charset="-34"/>
                <a:cs typeface="DokChampa" panose="020B0502040204020203" pitchFamily="34" charset="-34"/>
              </a:endParaRPr>
            </a:p>
          </p:txBody>
        </p:sp>
        <p:sp>
          <p:nvSpPr>
            <p:cNvPr id="9" name="TextBox 8">
              <a:extLst>
                <a:ext uri="{FF2B5EF4-FFF2-40B4-BE49-F238E27FC236}">
                  <a16:creationId xmlns:a16="http://schemas.microsoft.com/office/drawing/2014/main" id="{B7E3AFFE-DC70-4C88-8015-E4FA1301E141}"/>
                </a:ext>
              </a:extLst>
            </p:cNvPr>
            <p:cNvSpPr txBox="1"/>
            <p:nvPr/>
          </p:nvSpPr>
          <p:spPr>
            <a:xfrm>
              <a:off x="6818120" y="5089002"/>
              <a:ext cx="2623076" cy="889305"/>
            </a:xfrm>
            <a:prstGeom prst="rect">
              <a:avLst/>
            </a:prstGeom>
            <a:noFill/>
          </p:spPr>
          <p:txBody>
            <a:bodyPr wrap="square" rtlCol="0">
              <a:spAutoFit/>
            </a:bodyPr>
            <a:lstStyle/>
            <a:p>
              <a:r>
                <a:rPr lang="fr-CA" sz="4000" dirty="0">
                  <a:solidFill>
                    <a:schemeClr val="accent1">
                      <a:lumMod val="75000"/>
                    </a:schemeClr>
                  </a:solidFill>
                  <a:latin typeface="Lucida Bright" panose="02040602050505020304" pitchFamily="18" charset="0"/>
                </a:rPr>
                <a:t>Nature</a:t>
              </a:r>
              <a:endParaRPr lang="en-CA" sz="4000" dirty="0">
                <a:solidFill>
                  <a:schemeClr val="accent1">
                    <a:lumMod val="75000"/>
                  </a:schemeClr>
                </a:solidFill>
                <a:latin typeface="Lucida Bright" panose="02040602050505020304" pitchFamily="18" charset="0"/>
              </a:endParaRPr>
            </a:p>
          </p:txBody>
        </p:sp>
        <p:sp>
          <p:nvSpPr>
            <p:cNvPr id="10" name="TextBox 9">
              <a:extLst>
                <a:ext uri="{FF2B5EF4-FFF2-40B4-BE49-F238E27FC236}">
                  <a16:creationId xmlns:a16="http://schemas.microsoft.com/office/drawing/2014/main" id="{79150481-F6B2-4BC8-9950-A611ACD76226}"/>
                </a:ext>
              </a:extLst>
            </p:cNvPr>
            <p:cNvSpPr txBox="1"/>
            <p:nvPr/>
          </p:nvSpPr>
          <p:spPr>
            <a:xfrm>
              <a:off x="7083252" y="1697510"/>
              <a:ext cx="2236176" cy="630942"/>
            </a:xfrm>
            <a:prstGeom prst="rect">
              <a:avLst/>
            </a:prstGeom>
            <a:noFill/>
          </p:spPr>
          <p:txBody>
            <a:bodyPr wrap="square" rtlCol="0">
              <a:spAutoFit/>
            </a:bodyPr>
            <a:lstStyle/>
            <a:p>
              <a:r>
                <a:rPr lang="fr-CA" sz="3500" dirty="0">
                  <a:latin typeface="Jokerman" panose="04090605060D06020702" pitchFamily="82" charset="0"/>
                </a:rPr>
                <a:t>Feelings</a:t>
              </a:r>
              <a:endParaRPr lang="en-CA" sz="3500" dirty="0">
                <a:latin typeface="Jokerman" panose="04090605060D06020702" pitchFamily="82" charset="0"/>
              </a:endParaRPr>
            </a:p>
          </p:txBody>
        </p:sp>
        <p:sp>
          <p:nvSpPr>
            <p:cNvPr id="11" name="TextBox 10">
              <a:extLst>
                <a:ext uri="{FF2B5EF4-FFF2-40B4-BE49-F238E27FC236}">
                  <a16:creationId xmlns:a16="http://schemas.microsoft.com/office/drawing/2014/main" id="{49DA4DA3-A251-4243-A40A-3130AE74BB13}"/>
                </a:ext>
              </a:extLst>
            </p:cNvPr>
            <p:cNvSpPr txBox="1"/>
            <p:nvPr/>
          </p:nvSpPr>
          <p:spPr>
            <a:xfrm>
              <a:off x="8394980" y="3221400"/>
              <a:ext cx="1848897" cy="630943"/>
            </a:xfrm>
            <a:prstGeom prst="rect">
              <a:avLst/>
            </a:prstGeom>
            <a:noFill/>
          </p:spPr>
          <p:txBody>
            <a:bodyPr wrap="square" rtlCol="0">
              <a:spAutoFit/>
            </a:bodyPr>
            <a:lstStyle/>
            <a:p>
              <a:r>
                <a:rPr lang="fr-CA" sz="3500" dirty="0">
                  <a:solidFill>
                    <a:schemeClr val="accent3">
                      <a:lumMod val="75000"/>
                    </a:schemeClr>
                  </a:solidFill>
                  <a:latin typeface="Kristen ITC" panose="03050502040202030202" pitchFamily="66" charset="0"/>
                </a:rPr>
                <a:t>Food</a:t>
              </a:r>
              <a:endParaRPr lang="en-CA" sz="3500" dirty="0">
                <a:solidFill>
                  <a:schemeClr val="accent3">
                    <a:lumMod val="75000"/>
                  </a:schemeClr>
                </a:solidFill>
                <a:latin typeface="Kristen ITC" panose="03050502040202030202" pitchFamily="66" charset="0"/>
              </a:endParaRPr>
            </a:p>
          </p:txBody>
        </p:sp>
        <p:sp>
          <p:nvSpPr>
            <p:cNvPr id="14" name="TextBox 13">
              <a:extLst>
                <a:ext uri="{FF2B5EF4-FFF2-40B4-BE49-F238E27FC236}">
                  <a16:creationId xmlns:a16="http://schemas.microsoft.com/office/drawing/2014/main" id="{F871247F-C68E-4D9B-89E1-F2362ABCCDF1}"/>
                </a:ext>
              </a:extLst>
            </p:cNvPr>
            <p:cNvSpPr txBox="1"/>
            <p:nvPr/>
          </p:nvSpPr>
          <p:spPr>
            <a:xfrm>
              <a:off x="6762824" y="2666349"/>
              <a:ext cx="2122260" cy="792641"/>
            </a:xfrm>
            <a:prstGeom prst="rect">
              <a:avLst/>
            </a:prstGeom>
            <a:noFill/>
          </p:spPr>
          <p:txBody>
            <a:bodyPr wrap="square" rtlCol="0">
              <a:spAutoFit/>
            </a:bodyPr>
            <a:lstStyle/>
            <a:p>
              <a:r>
                <a:rPr lang="fr-CA" sz="3500" b="1" dirty="0">
                  <a:solidFill>
                    <a:srgbClr val="669900"/>
                  </a:solidFill>
                  <a:latin typeface="Ink Free" panose="03080402000500000000" pitchFamily="66" charset="0"/>
                </a:rPr>
                <a:t>Seasons</a:t>
              </a:r>
              <a:endParaRPr lang="en-CA" sz="3500" b="1" dirty="0">
                <a:solidFill>
                  <a:srgbClr val="669900"/>
                </a:solidFill>
                <a:latin typeface="Ink Free" panose="03080402000500000000" pitchFamily="66" charset="0"/>
              </a:endParaRPr>
            </a:p>
          </p:txBody>
        </p:sp>
        <p:sp>
          <p:nvSpPr>
            <p:cNvPr id="15" name="TextBox 14">
              <a:extLst>
                <a:ext uri="{FF2B5EF4-FFF2-40B4-BE49-F238E27FC236}">
                  <a16:creationId xmlns:a16="http://schemas.microsoft.com/office/drawing/2014/main" id="{65075DC2-4D1B-4394-9F6B-271CF22CB710}"/>
                </a:ext>
              </a:extLst>
            </p:cNvPr>
            <p:cNvSpPr txBox="1"/>
            <p:nvPr/>
          </p:nvSpPr>
          <p:spPr>
            <a:xfrm>
              <a:off x="9648236" y="3989831"/>
              <a:ext cx="2804182" cy="792641"/>
            </a:xfrm>
            <a:prstGeom prst="rect">
              <a:avLst/>
            </a:prstGeom>
            <a:noFill/>
          </p:spPr>
          <p:txBody>
            <a:bodyPr wrap="square" rtlCol="0">
              <a:spAutoFit/>
            </a:bodyPr>
            <a:lstStyle/>
            <a:p>
              <a:r>
                <a:rPr lang="en-CA" sz="3500" dirty="0">
                  <a:solidFill>
                    <a:srgbClr val="EA2127"/>
                  </a:solidFill>
                  <a:latin typeface="Algerian" panose="04020705040A02060702" pitchFamily="82" charset="0"/>
                </a:rPr>
                <a:t>Clothing</a:t>
              </a:r>
            </a:p>
          </p:txBody>
        </p:sp>
        <p:sp>
          <p:nvSpPr>
            <p:cNvPr id="16" name="TextBox 15">
              <a:extLst>
                <a:ext uri="{FF2B5EF4-FFF2-40B4-BE49-F238E27FC236}">
                  <a16:creationId xmlns:a16="http://schemas.microsoft.com/office/drawing/2014/main" id="{06DC5315-E920-4B58-9C06-FEFC68EAD52C}"/>
                </a:ext>
              </a:extLst>
            </p:cNvPr>
            <p:cNvSpPr txBox="1"/>
            <p:nvPr/>
          </p:nvSpPr>
          <p:spPr>
            <a:xfrm>
              <a:off x="10033905" y="1726600"/>
              <a:ext cx="2418513" cy="966635"/>
            </a:xfrm>
            <a:prstGeom prst="rect">
              <a:avLst/>
            </a:prstGeom>
            <a:noFill/>
          </p:spPr>
          <p:txBody>
            <a:bodyPr wrap="square" rtlCol="0">
              <a:spAutoFit/>
            </a:bodyPr>
            <a:lstStyle/>
            <a:p>
              <a:r>
                <a:rPr lang="fr-CA" sz="4400" dirty="0">
                  <a:solidFill>
                    <a:srgbClr val="CC0000"/>
                  </a:solidFill>
                  <a:latin typeface="Bauhaus 93" panose="04030905020B02020C02" pitchFamily="82" charset="0"/>
                </a:rPr>
                <a:t>Sports</a:t>
              </a:r>
              <a:endParaRPr lang="en-CA" sz="4400" dirty="0">
                <a:solidFill>
                  <a:srgbClr val="CC0000"/>
                </a:solidFill>
                <a:latin typeface="Bauhaus 93" panose="04030905020B02020C02" pitchFamily="82" charset="0"/>
              </a:endParaRPr>
            </a:p>
          </p:txBody>
        </p:sp>
      </p:grpSp>
    </p:spTree>
    <p:custDataLst>
      <p:tags r:id="rId1"/>
    </p:custDataLst>
    <p:extLst>
      <p:ext uri="{BB962C8B-B14F-4D97-AF65-F5344CB8AC3E}">
        <p14:creationId xmlns:p14="http://schemas.microsoft.com/office/powerpoint/2010/main" val="4942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E8602FB2-CCE8-40C6-ACCC-448252E88EAF}"/>
              </a:ext>
            </a:extLst>
          </p:cNvPr>
          <p:cNvSpPr txBox="1">
            <a:spLocks/>
          </p:cNvSpPr>
          <p:nvPr/>
        </p:nvSpPr>
        <p:spPr>
          <a:xfrm>
            <a:off x="333632" y="2046514"/>
            <a:ext cx="6862902" cy="438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1200"/>
              </a:spcAft>
            </a:pPr>
            <a:r>
              <a:rPr lang="en-CA" sz="3200" dirty="0">
                <a:solidFill>
                  <a:schemeClr val="accent6">
                    <a:lumMod val="75000"/>
                  </a:schemeClr>
                </a:solidFill>
                <a:latin typeface="+mn-lt"/>
              </a:rPr>
              <a:t>The activities use an active teaching approach that combines high-yield teaching strategies such as cooperative learning and questioning. </a:t>
            </a:r>
          </a:p>
          <a:p>
            <a:pPr lvl="1">
              <a:spcBef>
                <a:spcPts val="0"/>
              </a:spcBef>
              <a:spcAft>
                <a:spcPts val="1200"/>
              </a:spcAft>
            </a:pPr>
            <a:r>
              <a:rPr lang="en-CA" sz="3200" dirty="0">
                <a:solidFill>
                  <a:schemeClr val="accent6">
                    <a:lumMod val="75000"/>
                  </a:schemeClr>
                </a:solidFill>
                <a:latin typeface="+mn-lt"/>
              </a:rPr>
              <a:t>Every activity goes through a series of steps.</a:t>
            </a:r>
          </a:p>
          <a:p>
            <a:pPr lvl="2">
              <a:lnSpc>
                <a:spcPct val="80000"/>
              </a:lnSpc>
              <a:spcBef>
                <a:spcPts val="0"/>
              </a:spcBef>
              <a:spcAft>
                <a:spcPts val="600"/>
              </a:spcAft>
            </a:pPr>
            <a:endParaRPr lang="en-CA" dirty="0"/>
          </a:p>
        </p:txBody>
      </p:sp>
      <p:sp>
        <p:nvSpPr>
          <p:cNvPr id="7" name="Title 6">
            <a:extLst>
              <a:ext uri="{FF2B5EF4-FFF2-40B4-BE49-F238E27FC236}">
                <a16:creationId xmlns:a16="http://schemas.microsoft.com/office/drawing/2014/main" id="{8464DFEE-9100-4B1F-944E-64D6D9D97DBC}"/>
              </a:ext>
            </a:extLst>
          </p:cNvPr>
          <p:cNvSpPr>
            <a:spLocks noGrp="1"/>
          </p:cNvSpPr>
          <p:nvPr>
            <p:ph type="title"/>
          </p:nvPr>
        </p:nvSpPr>
        <p:spPr>
          <a:xfrm>
            <a:off x="838200" y="410400"/>
            <a:ext cx="10515600" cy="1325563"/>
          </a:xfrm>
        </p:spPr>
        <p:txBody>
          <a:bodyPr>
            <a:normAutofit/>
          </a:bodyPr>
          <a:lstStyle/>
          <a:p>
            <a:r>
              <a:rPr lang="en-CA" b="0" noProof="0" dirty="0"/>
              <a:t>Active teaching approach</a:t>
            </a:r>
          </a:p>
        </p:txBody>
      </p:sp>
      <p:grpSp>
        <p:nvGrpSpPr>
          <p:cNvPr id="2" name="Group 1">
            <a:extLst>
              <a:ext uri="{FF2B5EF4-FFF2-40B4-BE49-F238E27FC236}">
                <a16:creationId xmlns:a16="http://schemas.microsoft.com/office/drawing/2014/main" id="{864E276D-022F-48BA-A35A-140141A81FB8}"/>
              </a:ext>
            </a:extLst>
          </p:cNvPr>
          <p:cNvGrpSpPr/>
          <p:nvPr/>
        </p:nvGrpSpPr>
        <p:grpSpPr>
          <a:xfrm>
            <a:off x="7251963" y="1538514"/>
            <a:ext cx="4101837" cy="4673839"/>
            <a:chOff x="838201" y="1955165"/>
            <a:chExt cx="4101837" cy="4673839"/>
          </a:xfrm>
        </p:grpSpPr>
        <p:grpSp>
          <p:nvGrpSpPr>
            <p:cNvPr id="6" name="Group 5">
              <a:extLst>
                <a:ext uri="{FF2B5EF4-FFF2-40B4-BE49-F238E27FC236}">
                  <a16:creationId xmlns:a16="http://schemas.microsoft.com/office/drawing/2014/main" id="{5D5FA6D9-F7FF-42F8-A7B5-681E09211315}"/>
                </a:ext>
              </a:extLst>
            </p:cNvPr>
            <p:cNvGrpSpPr/>
            <p:nvPr/>
          </p:nvGrpSpPr>
          <p:grpSpPr>
            <a:xfrm>
              <a:off x="838201" y="1955165"/>
              <a:ext cx="4101837" cy="4673839"/>
              <a:chOff x="391730" y="1326783"/>
              <a:chExt cx="6281288" cy="8114329"/>
            </a:xfrm>
          </p:grpSpPr>
          <p:pic>
            <p:nvPicPr>
              <p:cNvPr id="4" name="Picture 3">
                <a:extLst>
                  <a:ext uri="{FF2B5EF4-FFF2-40B4-BE49-F238E27FC236}">
                    <a16:creationId xmlns:a16="http://schemas.microsoft.com/office/drawing/2014/main" id="{B6C1286E-416F-4EED-B304-AC27DE287949}"/>
                  </a:ext>
                </a:extLst>
              </p:cNvPr>
              <p:cNvPicPr>
                <a:picLocks noChangeAspect="1"/>
              </p:cNvPicPr>
              <p:nvPr>
                <p:custDataLst>
                  <p:tags r:id="rId2"/>
                </p:custDataLst>
              </p:nvPr>
            </p:nvPicPr>
            <p:blipFill rotWithShape="1">
              <a:blip r:embed="rId6"/>
              <a:srcRect b="3161"/>
              <a:stretch/>
            </p:blipFill>
            <p:spPr>
              <a:xfrm>
                <a:off x="403550" y="1326783"/>
                <a:ext cx="6224954" cy="2916971"/>
              </a:xfrm>
              <a:prstGeom prst="rect">
                <a:avLst/>
              </a:prstGeom>
            </p:spPr>
          </p:pic>
          <p:pic>
            <p:nvPicPr>
              <p:cNvPr id="5" name="Picture 4">
                <a:extLst>
                  <a:ext uri="{FF2B5EF4-FFF2-40B4-BE49-F238E27FC236}">
                    <a16:creationId xmlns:a16="http://schemas.microsoft.com/office/drawing/2014/main" id="{C6A01738-E26C-483B-92E7-798DCD4BE71C}"/>
                  </a:ext>
                </a:extLst>
              </p:cNvPr>
              <p:cNvPicPr>
                <a:picLocks noChangeAspect="1"/>
              </p:cNvPicPr>
              <p:nvPr>
                <p:custDataLst>
                  <p:tags r:id="rId3"/>
                </p:custDataLst>
              </p:nvPr>
            </p:nvPicPr>
            <p:blipFill rotWithShape="1">
              <a:blip r:embed="rId7"/>
              <a:srcRect t="1336"/>
              <a:stretch/>
            </p:blipFill>
            <p:spPr>
              <a:xfrm>
                <a:off x="391730" y="4245200"/>
                <a:ext cx="6281288" cy="5195912"/>
              </a:xfrm>
              <a:prstGeom prst="rect">
                <a:avLst/>
              </a:prstGeom>
            </p:spPr>
          </p:pic>
        </p:grpSp>
        <p:sp>
          <p:nvSpPr>
            <p:cNvPr id="8" name="Rectangle 7">
              <a:extLst>
                <a:ext uri="{FF2B5EF4-FFF2-40B4-BE49-F238E27FC236}">
                  <a16:creationId xmlns:a16="http://schemas.microsoft.com/office/drawing/2014/main" id="{F4E01914-197D-4BD3-8CE0-44DAB0E4FE7F}"/>
                </a:ext>
              </a:extLst>
            </p:cNvPr>
            <p:cNvSpPr/>
            <p:nvPr/>
          </p:nvSpPr>
          <p:spPr>
            <a:xfrm>
              <a:off x="845920" y="1975148"/>
              <a:ext cx="425208" cy="462567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625FB0CB-F6A5-49DC-8DFD-7E8853448E15}"/>
                </a:ext>
              </a:extLst>
            </p:cNvPr>
            <p:cNvSpPr/>
            <p:nvPr/>
          </p:nvSpPr>
          <p:spPr>
            <a:xfrm>
              <a:off x="915461" y="3359895"/>
              <a:ext cx="292519" cy="266282"/>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DD186AD9-B833-4454-B4FD-59DF615AE07E}"/>
                </a:ext>
              </a:extLst>
            </p:cNvPr>
            <p:cNvPicPr>
              <a:picLocks noChangeAspect="1"/>
            </p:cNvPicPr>
            <p:nvPr/>
          </p:nvPicPr>
          <p:blipFill>
            <a:blip r:embed="rId8"/>
            <a:stretch>
              <a:fillRect/>
            </a:stretch>
          </p:blipFill>
          <p:spPr>
            <a:xfrm>
              <a:off x="880893" y="3513825"/>
              <a:ext cx="361656" cy="361656"/>
            </a:xfrm>
            <a:prstGeom prst="rect">
              <a:avLst/>
            </a:prstGeom>
          </p:spPr>
        </p:pic>
      </p:grpSp>
    </p:spTree>
    <p:custDataLst>
      <p:tags r:id="rId1"/>
    </p:custDataLst>
    <p:extLst>
      <p:ext uri="{BB962C8B-B14F-4D97-AF65-F5344CB8AC3E}">
        <p14:creationId xmlns:p14="http://schemas.microsoft.com/office/powerpoint/2010/main" val="312961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4BC0-C80F-4E72-9D70-38CA088BBAD4}"/>
              </a:ext>
            </a:extLst>
          </p:cNvPr>
          <p:cNvSpPr>
            <a:spLocks noGrp="1"/>
          </p:cNvSpPr>
          <p:nvPr>
            <p:ph type="title"/>
          </p:nvPr>
        </p:nvSpPr>
        <p:spPr>
          <a:xfrm>
            <a:off x="838200" y="410400"/>
            <a:ext cx="10515600" cy="1325563"/>
          </a:xfrm>
        </p:spPr>
        <p:txBody>
          <a:bodyPr>
            <a:noAutofit/>
          </a:bodyPr>
          <a:lstStyle/>
          <a:p>
            <a:r>
              <a:rPr lang="en-CA" b="0" dirty="0">
                <a:cs typeface="Calibri"/>
              </a:rPr>
              <a:t>Differentiated learning</a:t>
            </a:r>
            <a:br>
              <a:rPr lang="fr-CA" sz="4400" b="0" dirty="0">
                <a:solidFill>
                  <a:srgbClr val="FF00FF"/>
                </a:solidFill>
              </a:rPr>
            </a:br>
            <a:endParaRPr lang="en-CA" sz="4400" b="0" dirty="0">
              <a:solidFill>
                <a:srgbClr val="FF00FF"/>
              </a:solidFill>
            </a:endParaRPr>
          </a:p>
        </p:txBody>
      </p:sp>
      <p:pic>
        <p:nvPicPr>
          <p:cNvPr id="4" name="Content Placeholder 3">
            <a:extLst>
              <a:ext uri="{FF2B5EF4-FFF2-40B4-BE49-F238E27FC236}">
                <a16:creationId xmlns:a16="http://schemas.microsoft.com/office/drawing/2014/main" id="{1984DF6A-096C-4D06-9D8B-8D152C030D8C}"/>
              </a:ext>
            </a:extLst>
          </p:cNvPr>
          <p:cNvPicPr>
            <a:picLocks noGrp="1" noChangeAspect="1"/>
          </p:cNvPicPr>
          <p:nvPr>
            <p:ph idx="1"/>
          </p:nvPr>
        </p:nvPicPr>
        <p:blipFill>
          <a:blip r:embed="rId4"/>
          <a:stretch>
            <a:fillRect/>
          </a:stretch>
        </p:blipFill>
        <p:spPr>
          <a:xfrm>
            <a:off x="2313972" y="3032227"/>
            <a:ext cx="7564056" cy="3505581"/>
          </a:xfrm>
          <a:prstGeom prst="rect">
            <a:avLst/>
          </a:prstGeom>
          <a:ln>
            <a:solidFill>
              <a:srgbClr val="565656"/>
            </a:solidFill>
          </a:ln>
        </p:spPr>
      </p:pic>
      <p:sp>
        <p:nvSpPr>
          <p:cNvPr id="8" name="TextBox 7">
            <a:extLst>
              <a:ext uri="{FF2B5EF4-FFF2-40B4-BE49-F238E27FC236}">
                <a16:creationId xmlns:a16="http://schemas.microsoft.com/office/drawing/2014/main" id="{C1A07EE9-0FC7-4504-A481-05E26FE1D153}"/>
              </a:ext>
            </a:extLst>
          </p:cNvPr>
          <p:cNvSpPr txBox="1"/>
          <p:nvPr/>
        </p:nvSpPr>
        <p:spPr>
          <a:xfrm>
            <a:off x="838200" y="1735963"/>
            <a:ext cx="10515600" cy="978729"/>
          </a:xfrm>
          <a:prstGeom prst="rect">
            <a:avLst/>
          </a:prstGeom>
          <a:noFill/>
        </p:spPr>
        <p:txBody>
          <a:bodyPr wrap="square">
            <a:spAutoFit/>
          </a:bodyPr>
          <a:lstStyle/>
          <a:p>
            <a:pPr>
              <a:lnSpc>
                <a:spcPct val="90000"/>
              </a:lnSpc>
              <a:spcAft>
                <a:spcPts val="600"/>
              </a:spcAft>
            </a:pPr>
            <a:r>
              <a:rPr lang="en-CA" sz="3200" noProof="0" dirty="0">
                <a:solidFill>
                  <a:schemeClr val="accent6">
                    <a:lumMod val="75000"/>
                  </a:schemeClr>
                </a:solidFill>
              </a:rPr>
              <a:t>One of the great features of the EYE-100 activities is the differentiated learning section. </a:t>
            </a:r>
            <a:endParaRPr lang="en-CA" sz="3200" dirty="0">
              <a:solidFill>
                <a:schemeClr val="accent6">
                  <a:lumMod val="75000"/>
                </a:schemeClr>
              </a:solidFill>
            </a:endParaRPr>
          </a:p>
        </p:txBody>
      </p:sp>
    </p:spTree>
    <p:custDataLst>
      <p:tags r:id="rId1"/>
    </p:custDataLst>
    <p:extLst>
      <p:ext uri="{BB962C8B-B14F-4D97-AF65-F5344CB8AC3E}">
        <p14:creationId xmlns:p14="http://schemas.microsoft.com/office/powerpoint/2010/main" val="305209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3A2E-1BA3-472B-A6A6-06340971E5DF}"/>
              </a:ext>
            </a:extLst>
          </p:cNvPr>
          <p:cNvSpPr>
            <a:spLocks noGrp="1"/>
          </p:cNvSpPr>
          <p:nvPr>
            <p:ph type="title"/>
          </p:nvPr>
        </p:nvSpPr>
        <p:spPr>
          <a:xfrm>
            <a:off x="838200" y="410400"/>
            <a:ext cx="10515600" cy="1325563"/>
          </a:xfrm>
        </p:spPr>
        <p:txBody>
          <a:bodyPr>
            <a:normAutofit/>
          </a:bodyPr>
          <a:lstStyle/>
          <a:p>
            <a:r>
              <a:rPr lang="en-CA" b="0" dirty="0">
                <a:cs typeface="Calibri"/>
              </a:rPr>
              <a:t>How to access the EYE-100 Activities</a:t>
            </a:r>
          </a:p>
        </p:txBody>
      </p:sp>
      <p:pic>
        <p:nvPicPr>
          <p:cNvPr id="8" name="Picture 7">
            <a:extLst>
              <a:ext uri="{FF2B5EF4-FFF2-40B4-BE49-F238E27FC236}">
                <a16:creationId xmlns:a16="http://schemas.microsoft.com/office/drawing/2014/main" id="{AEDAB52A-E3A2-4344-9D4C-51D16BA711BC}"/>
              </a:ext>
            </a:extLst>
          </p:cNvPr>
          <p:cNvPicPr>
            <a:picLocks noChangeAspect="1"/>
          </p:cNvPicPr>
          <p:nvPr/>
        </p:nvPicPr>
        <p:blipFill>
          <a:blip r:embed="rId4"/>
          <a:stretch>
            <a:fillRect/>
          </a:stretch>
        </p:blipFill>
        <p:spPr>
          <a:xfrm>
            <a:off x="5828941" y="1194911"/>
            <a:ext cx="5989147" cy="4587157"/>
          </a:xfrm>
          <a:prstGeom prst="rect">
            <a:avLst/>
          </a:prstGeom>
          <a:ln>
            <a:noFill/>
          </a:ln>
        </p:spPr>
      </p:pic>
      <p:sp>
        <p:nvSpPr>
          <p:cNvPr id="3" name="TextBox 2">
            <a:extLst>
              <a:ext uri="{FF2B5EF4-FFF2-40B4-BE49-F238E27FC236}">
                <a16:creationId xmlns:a16="http://schemas.microsoft.com/office/drawing/2014/main" id="{3AF6A13C-9E58-43AD-9917-7023496DD8CA}"/>
              </a:ext>
            </a:extLst>
          </p:cNvPr>
          <p:cNvSpPr txBox="1"/>
          <p:nvPr/>
        </p:nvSpPr>
        <p:spPr>
          <a:xfrm>
            <a:off x="838200" y="2457437"/>
            <a:ext cx="4491817" cy="2062103"/>
          </a:xfrm>
          <a:prstGeom prst="rect">
            <a:avLst/>
          </a:prstGeom>
          <a:noFill/>
        </p:spPr>
        <p:txBody>
          <a:bodyPr wrap="square">
            <a:spAutoFit/>
          </a:bodyPr>
          <a:lstStyle/>
          <a:p>
            <a:pPr>
              <a:spcAft>
                <a:spcPts val="1200"/>
              </a:spcAft>
            </a:pPr>
            <a:r>
              <a:rPr lang="en-CA" sz="3200" noProof="0" dirty="0">
                <a:solidFill>
                  <a:schemeClr val="accent6">
                    <a:lumMod val="75000"/>
                  </a:schemeClr>
                </a:solidFill>
              </a:rPr>
              <a:t>The EYE-100 activities are posted in the ‘Resources &amp; Help’ section of our website.</a:t>
            </a:r>
            <a:endParaRPr lang="en-CA" sz="3200" dirty="0">
              <a:solidFill>
                <a:schemeClr val="accent6">
                  <a:lumMod val="75000"/>
                </a:schemeClr>
              </a:solidFill>
            </a:endParaRPr>
          </a:p>
        </p:txBody>
      </p:sp>
    </p:spTree>
    <p:custDataLst>
      <p:tags r:id="rId1"/>
    </p:custDataLst>
    <p:extLst>
      <p:ext uri="{BB962C8B-B14F-4D97-AF65-F5344CB8AC3E}">
        <p14:creationId xmlns:p14="http://schemas.microsoft.com/office/powerpoint/2010/main" val="292027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0C6BE3-2727-4557-95DF-D86E411388F3}"/>
              </a:ext>
            </a:extLst>
          </p:cNvPr>
          <p:cNvSpPr txBox="1">
            <a:spLocks/>
          </p:cNvSpPr>
          <p:nvPr/>
        </p:nvSpPr>
        <p:spPr>
          <a:xfrm>
            <a:off x="838800" y="11210400"/>
            <a:ext cx="10515600" cy="1325563"/>
          </a:xfrm>
          <a:prstGeom prst="rect">
            <a:avLst/>
          </a:prstGeom>
        </p:spPr>
        <p:txBody>
          <a:bodyPr vert="horz" lIns="91440" tIns="45720" rIns="91440" bIns="45720" rtlCol="0" anchor="t">
            <a:normAutofit/>
          </a:bodyPr>
          <a:lstStyle>
            <a:lvl1pPr algn="l" defTabSz="914400" rtl="0" eaLnBrk="1" latinLnBrk="0" hangingPunct="1">
              <a:lnSpc>
                <a:spcPct val="102000"/>
              </a:lnSpc>
              <a:spcBef>
                <a:spcPct val="0"/>
              </a:spcBef>
              <a:buNone/>
              <a:defRPr sz="4800" kern="1200">
                <a:solidFill>
                  <a:schemeClr val="accent1"/>
                </a:solidFill>
                <a:latin typeface="+mn-lt"/>
                <a:ea typeface="+mj-ea"/>
                <a:cs typeface="+mj-cs"/>
              </a:defRPr>
            </a:lvl1pPr>
          </a:lstStyle>
          <a:p>
            <a:r>
              <a:rPr lang="fr-CA" dirty="0">
                <a:cs typeface="Calibri"/>
              </a:rPr>
              <a:t>How to </a:t>
            </a:r>
            <a:r>
              <a:rPr lang="fr-CA" dirty="0" err="1">
                <a:cs typeface="Calibri"/>
              </a:rPr>
              <a:t>access</a:t>
            </a:r>
            <a:r>
              <a:rPr lang="fr-CA" dirty="0">
                <a:cs typeface="Calibri"/>
              </a:rPr>
              <a:t> the EYE-100 </a:t>
            </a:r>
            <a:r>
              <a:rPr lang="en-CA" dirty="0">
                <a:cs typeface="Calibri"/>
              </a:rPr>
              <a:t>Activities</a:t>
            </a:r>
          </a:p>
        </p:txBody>
      </p:sp>
      <p:pic>
        <p:nvPicPr>
          <p:cNvPr id="5" name="Picture 4">
            <a:extLst>
              <a:ext uri="{FF2B5EF4-FFF2-40B4-BE49-F238E27FC236}">
                <a16:creationId xmlns:a16="http://schemas.microsoft.com/office/drawing/2014/main" id="{2BEBEBE8-1D9C-4CDB-9D79-AD9B5F6343DD}"/>
              </a:ext>
            </a:extLst>
          </p:cNvPr>
          <p:cNvPicPr>
            <a:picLocks noChangeAspect="1"/>
          </p:cNvPicPr>
          <p:nvPr/>
        </p:nvPicPr>
        <p:blipFill rotWithShape="1">
          <a:blip r:embed="rId4"/>
          <a:srcRect r="5328"/>
          <a:stretch/>
        </p:blipFill>
        <p:spPr>
          <a:xfrm>
            <a:off x="6096000" y="1554359"/>
            <a:ext cx="5800436" cy="3749282"/>
          </a:xfrm>
          <a:prstGeom prst="rect">
            <a:avLst/>
          </a:prstGeom>
        </p:spPr>
      </p:pic>
      <p:sp>
        <p:nvSpPr>
          <p:cNvPr id="6" name="TextBox 5">
            <a:extLst>
              <a:ext uri="{FF2B5EF4-FFF2-40B4-BE49-F238E27FC236}">
                <a16:creationId xmlns:a16="http://schemas.microsoft.com/office/drawing/2014/main" id="{55710866-0A12-4FAC-84A2-BE06D631CC50}"/>
              </a:ext>
            </a:extLst>
          </p:cNvPr>
          <p:cNvSpPr txBox="1"/>
          <p:nvPr/>
        </p:nvSpPr>
        <p:spPr>
          <a:xfrm>
            <a:off x="838200" y="2644170"/>
            <a:ext cx="5257800" cy="1569660"/>
          </a:xfrm>
          <a:prstGeom prst="rect">
            <a:avLst/>
          </a:prstGeom>
          <a:noFill/>
        </p:spPr>
        <p:txBody>
          <a:bodyPr wrap="square">
            <a:spAutoFit/>
          </a:bodyPr>
          <a:lstStyle/>
          <a:p>
            <a:pPr>
              <a:spcAft>
                <a:spcPts val="1200"/>
              </a:spcAft>
            </a:pPr>
            <a:r>
              <a:rPr lang="en-CA" sz="3200" noProof="0" dirty="0">
                <a:solidFill>
                  <a:schemeClr val="accent6">
                    <a:lumMod val="75000"/>
                  </a:schemeClr>
                </a:solidFill>
              </a:rPr>
              <a:t>Once you click on an activity, you get a short description of it, as well as its key outcomes. </a:t>
            </a:r>
          </a:p>
        </p:txBody>
      </p:sp>
      <p:sp>
        <p:nvSpPr>
          <p:cNvPr id="7" name="Title 1">
            <a:extLst>
              <a:ext uri="{FF2B5EF4-FFF2-40B4-BE49-F238E27FC236}">
                <a16:creationId xmlns:a16="http://schemas.microsoft.com/office/drawing/2014/main" id="{C1CB23CF-2AFC-4BDB-89D4-6DE477397D3F}"/>
              </a:ext>
            </a:extLst>
          </p:cNvPr>
          <p:cNvSpPr>
            <a:spLocks noGrp="1"/>
          </p:cNvSpPr>
          <p:nvPr>
            <p:ph type="title"/>
          </p:nvPr>
        </p:nvSpPr>
        <p:spPr>
          <a:xfrm>
            <a:off x="838200" y="410400"/>
            <a:ext cx="10515600" cy="1325563"/>
          </a:xfrm>
        </p:spPr>
        <p:txBody>
          <a:bodyPr>
            <a:normAutofit/>
          </a:bodyPr>
          <a:lstStyle/>
          <a:p>
            <a:r>
              <a:rPr lang="en-CA" sz="4400" b="0" dirty="0">
                <a:cs typeface="Calibri"/>
              </a:rPr>
              <a:t>How to download the EYE-100 Activities</a:t>
            </a:r>
          </a:p>
        </p:txBody>
      </p:sp>
    </p:spTree>
    <p:custDataLst>
      <p:tags r:id="rId1"/>
    </p:custDataLst>
    <p:extLst>
      <p:ext uri="{BB962C8B-B14F-4D97-AF65-F5344CB8AC3E}">
        <p14:creationId xmlns:p14="http://schemas.microsoft.com/office/powerpoint/2010/main" val="106659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410400"/>
            <a:ext cx="10515600" cy="1325563"/>
          </a:xfrm>
        </p:spPr>
        <p:txBody>
          <a:bodyPr>
            <a:normAutofit/>
          </a:bodyPr>
          <a:lstStyle/>
          <a:p>
            <a:r>
              <a:rPr lang="en-CA" b="0" noProof="0" dirty="0"/>
              <a:t>Resources</a:t>
            </a:r>
            <a:endParaRPr lang="en-CA" sz="3200" b="0" noProof="0" dirty="0">
              <a:solidFill>
                <a:srgbClr val="FF0000"/>
              </a:solidFill>
            </a:endParaRPr>
          </a:p>
        </p:txBody>
      </p:sp>
      <p:pic>
        <p:nvPicPr>
          <p:cNvPr id="7" name="Picture 6">
            <a:extLst>
              <a:ext uri="{FF2B5EF4-FFF2-40B4-BE49-F238E27FC236}">
                <a16:creationId xmlns:a16="http://schemas.microsoft.com/office/drawing/2014/main" id="{C13A733C-FF21-4957-BF31-6CC27CD4B055}"/>
              </a:ext>
            </a:extLst>
          </p:cNvPr>
          <p:cNvPicPr>
            <a:picLocks noChangeAspect="1"/>
          </p:cNvPicPr>
          <p:nvPr/>
        </p:nvPicPr>
        <p:blipFill>
          <a:blip r:embed="rId4"/>
          <a:stretch>
            <a:fillRect/>
          </a:stretch>
        </p:blipFill>
        <p:spPr>
          <a:xfrm>
            <a:off x="1707902" y="3688143"/>
            <a:ext cx="9037714" cy="2476086"/>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07D93E37-9F64-41C5-99C8-6C68AD14F271}"/>
              </a:ext>
            </a:extLst>
          </p:cNvPr>
          <p:cNvSpPr txBox="1"/>
          <p:nvPr/>
        </p:nvSpPr>
        <p:spPr>
          <a:xfrm>
            <a:off x="838800" y="1600198"/>
            <a:ext cx="10775918" cy="1569660"/>
          </a:xfrm>
          <a:prstGeom prst="rect">
            <a:avLst/>
          </a:prstGeom>
          <a:noFill/>
        </p:spPr>
        <p:txBody>
          <a:bodyPr wrap="square">
            <a:spAutoFit/>
          </a:bodyPr>
          <a:lstStyle/>
          <a:p>
            <a:r>
              <a:rPr lang="en-US" sz="3200" dirty="0">
                <a:solidFill>
                  <a:schemeClr val="accent6">
                    <a:lumMod val="75000"/>
                  </a:schemeClr>
                </a:solidFill>
              </a:rPr>
              <a:t>We have other resources available online in our ‘Resource &amp; Help’ section to help you respond to the results, including a link to the EYE-100 activities.</a:t>
            </a:r>
          </a:p>
        </p:txBody>
      </p:sp>
    </p:spTree>
    <p:custDataLst>
      <p:tags r:id="rId1"/>
    </p:custDataLst>
    <p:extLst>
      <p:ext uri="{BB962C8B-B14F-4D97-AF65-F5344CB8AC3E}">
        <p14:creationId xmlns:p14="http://schemas.microsoft.com/office/powerpoint/2010/main" val="13913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19467" y="1599505"/>
            <a:ext cx="8616800" cy="1143000"/>
          </a:xfrm>
          <a:prstGeom prst="rect">
            <a:avLst/>
          </a:prstGeom>
        </p:spPr>
        <p:txBody>
          <a:bodyPr lIns="91425" tIns="91425" rIns="91425" bIns="91425" anchor="b" anchorCtr="0">
            <a:noAutofit/>
          </a:bodyPr>
          <a:lstStyle/>
          <a:p>
            <a:r>
              <a:rPr lang="en" sz="8800" dirty="0">
                <a:latin typeface="+mn-lt"/>
              </a:rPr>
              <a:t>Thank You!</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2" name="Shape 295"/>
          <p:cNvSpPr txBox="1">
            <a:spLocks/>
          </p:cNvSpPr>
          <p:nvPr/>
        </p:nvSpPr>
        <p:spPr>
          <a:xfrm>
            <a:off x="747175" y="2466326"/>
            <a:ext cx="5561100" cy="104640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 sz="4800" dirty="0">
                <a:solidFill>
                  <a:schemeClr val="accent6">
                    <a:lumMod val="75000"/>
                  </a:schemeClr>
                </a:solidFill>
                <a:latin typeface="+mn-lt"/>
              </a:rPr>
              <a:t>Any questions?</a:t>
            </a:r>
          </a:p>
        </p:txBody>
      </p:sp>
      <p:sp>
        <p:nvSpPr>
          <p:cNvPr id="13" name="TextBox 12"/>
          <p:cNvSpPr txBox="1"/>
          <p:nvPr/>
        </p:nvSpPr>
        <p:spPr>
          <a:xfrm>
            <a:off x="5929110" y="3073732"/>
            <a:ext cx="5810250" cy="2122504"/>
          </a:xfrm>
          <a:prstGeom prst="rect">
            <a:avLst/>
          </a:prstGeom>
          <a:noFill/>
        </p:spPr>
        <p:txBody>
          <a:bodyPr wrap="square" rtlCol="0">
            <a:spAutoFit/>
          </a:bodyPr>
          <a:lstStyle/>
          <a:p>
            <a:pPr algn="r">
              <a:lnSpc>
                <a:spcPct val="108000"/>
              </a:lnSpc>
            </a:pPr>
            <a:endParaRPr lang="en-US" sz="2800" dirty="0">
              <a:solidFill>
                <a:schemeClr val="accent6">
                  <a:lumMod val="75000"/>
                </a:schemeClr>
              </a:solidFill>
            </a:endParaRPr>
          </a:p>
          <a:p>
            <a:pPr algn="r">
              <a:lnSpc>
                <a:spcPct val="108000"/>
              </a:lnSpc>
            </a:pPr>
            <a:r>
              <a:rPr lang="en-US" sz="2800" dirty="0">
                <a:solidFill>
                  <a:schemeClr val="accent6">
                    <a:lumMod val="75000"/>
                  </a:schemeClr>
                </a:solidFill>
              </a:rPr>
              <a:t>eye-support@thelearningbar.com</a:t>
            </a:r>
          </a:p>
          <a:p>
            <a:pPr algn="r">
              <a:lnSpc>
                <a:spcPct val="108000"/>
              </a:lnSpc>
            </a:pPr>
            <a:endParaRPr lang="en-US" sz="2800" strike="sngStrike" dirty="0">
              <a:solidFill>
                <a:schemeClr val="accent6">
                  <a:lumMod val="75000"/>
                </a:schemeClr>
              </a:solidFill>
            </a:endParaRPr>
          </a:p>
          <a:p>
            <a:pPr algn="r">
              <a:lnSpc>
                <a:spcPct val="108000"/>
              </a:lnSpc>
            </a:pPr>
            <a:r>
              <a:rPr lang="en-US" sz="4000" dirty="0">
                <a:solidFill>
                  <a:schemeClr val="accent1"/>
                </a:solidFill>
              </a:rPr>
              <a:t>1 877 840 2424</a:t>
            </a: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980" y="1771649"/>
            <a:ext cx="3177895" cy="798711"/>
          </a:xfrm>
          <a:prstGeom prst="rect">
            <a:avLst/>
          </a:prstGeom>
        </p:spPr>
      </p:pic>
    </p:spTree>
    <p:extLst>
      <p:ext uri="{BB962C8B-B14F-4D97-AF65-F5344CB8AC3E}">
        <p14:creationId xmlns:p14="http://schemas.microsoft.com/office/powerpoint/2010/main" val="369131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91E4933-21DA-4645-B584-C0D4842496D3}"/>
              </a:ext>
            </a:extLst>
          </p:cNvPr>
          <p:cNvSpPr txBox="1">
            <a:spLocks/>
          </p:cNvSpPr>
          <p:nvPr/>
        </p:nvSpPr>
        <p:spPr>
          <a:xfrm>
            <a:off x="838800" y="410400"/>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rgbClr val="57A445"/>
                </a:solidFill>
                <a:effectLst/>
                <a:uLnTx/>
                <a:uFillTx/>
                <a:latin typeface="+mn-lt"/>
                <a:ea typeface="+mj-ea"/>
                <a:cs typeface="+mj-cs"/>
              </a:rPr>
              <a:t>What will you learn?</a:t>
            </a:r>
          </a:p>
        </p:txBody>
      </p:sp>
      <p:sp>
        <p:nvSpPr>
          <p:cNvPr id="10" name="Text Placeholder 2">
            <a:extLst>
              <a:ext uri="{FF2B5EF4-FFF2-40B4-BE49-F238E27FC236}">
                <a16:creationId xmlns:a16="http://schemas.microsoft.com/office/drawing/2014/main" id="{08E8810B-A199-4B29-8285-885E0BA04258}"/>
              </a:ext>
            </a:extLst>
          </p:cNvPr>
          <p:cNvSpPr txBox="1">
            <a:spLocks/>
          </p:cNvSpPr>
          <p:nvPr/>
        </p:nvSpPr>
        <p:spPr>
          <a:xfrm>
            <a:off x="838800" y="1958400"/>
            <a:ext cx="10655157" cy="2921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
                <a:srgbClr val="474747"/>
              </a:buClr>
              <a:buSzTx/>
              <a:buFont typeface="Arial" panose="020B0604020202020204" pitchFamily="34" charset="0"/>
              <a:buChar char="•"/>
              <a:tabLst/>
              <a:defRPr/>
            </a:pPr>
            <a:r>
              <a:rPr lang="en-CA" sz="3200" dirty="0">
                <a:solidFill>
                  <a:schemeClr val="accent6">
                    <a:lumMod val="75000"/>
                  </a:schemeClr>
                </a:solidFill>
                <a:latin typeface="+mn-lt"/>
              </a:rPr>
              <a:t>Making the most of your </a:t>
            </a:r>
            <a:r>
              <a:rPr lang="en-CA" sz="3200" b="1" dirty="0">
                <a:solidFill>
                  <a:srgbClr val="57A445"/>
                </a:solidFill>
                <a:latin typeface="+mn-lt"/>
              </a:rPr>
              <a:t>EYE Class Reports</a:t>
            </a:r>
          </a:p>
          <a:p>
            <a:pPr marL="228600" marR="0" lvl="0" indent="-228600" algn="l" defTabSz="914400" rtl="0" eaLnBrk="1" fontAlgn="auto" latinLnBrk="0" hangingPunct="1">
              <a:lnSpc>
                <a:spcPct val="100000"/>
              </a:lnSpc>
              <a:spcBef>
                <a:spcPts val="0"/>
              </a:spcBef>
              <a:spcAft>
                <a:spcPts val="1200"/>
              </a:spcAft>
              <a:buClr>
                <a:srgbClr val="474747"/>
              </a:buClr>
              <a:buSzTx/>
              <a:buFont typeface="Arial" panose="020B0604020202020204" pitchFamily="34" charset="0"/>
              <a:buChar char="•"/>
              <a:tabLst/>
              <a:defRPr/>
            </a:pPr>
            <a:r>
              <a:rPr lang="en-CA" sz="3200" dirty="0">
                <a:solidFill>
                  <a:schemeClr val="accent6">
                    <a:lumMod val="75000"/>
                  </a:schemeClr>
                </a:solidFill>
                <a:latin typeface="+mn-lt"/>
              </a:rPr>
              <a:t>Using the </a:t>
            </a:r>
            <a:r>
              <a:rPr lang="en-CA" sz="3200" b="1" dirty="0">
                <a:solidFill>
                  <a:srgbClr val="57A445"/>
                </a:solidFill>
                <a:latin typeface="+mn-lt"/>
              </a:rPr>
              <a:t>EYE-100 Domain-Strengthening Activities </a:t>
            </a:r>
            <a:r>
              <a:rPr lang="en-CA" sz="3200" dirty="0">
                <a:solidFill>
                  <a:schemeClr val="accent6">
                    <a:lumMod val="75000"/>
                  </a:schemeClr>
                </a:solidFill>
                <a:latin typeface="+mn-lt"/>
              </a:rPr>
              <a:t>to boost children’s skills</a:t>
            </a:r>
            <a:endParaRPr kumimoji="0" lang="en-CA" sz="3200" b="0" i="0" u="none" strike="noStrike" kern="1200" cap="none" spc="0" normalizeH="0" baseline="0" noProof="0" dirty="0">
              <a:ln>
                <a:noFill/>
              </a:ln>
              <a:solidFill>
                <a:schemeClr val="accent6">
                  <a:lumMod val="75000"/>
                </a:schemeClr>
              </a:solidFill>
              <a:effectLst/>
              <a:uLnTx/>
              <a:uFillTx/>
              <a:latin typeface="+mn-lt"/>
            </a:endParaRPr>
          </a:p>
        </p:txBody>
      </p:sp>
    </p:spTree>
    <p:custDataLst>
      <p:tags r:id="rId1"/>
    </p:custDataLst>
    <p:extLst>
      <p:ext uri="{BB962C8B-B14F-4D97-AF65-F5344CB8AC3E}">
        <p14:creationId xmlns:p14="http://schemas.microsoft.com/office/powerpoint/2010/main" val="407518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B6A93E-8474-4EDA-A34F-D0FF24CCA8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404" t="220" r="10706" b="1478"/>
          <a:stretch/>
        </p:blipFill>
        <p:spPr>
          <a:xfrm>
            <a:off x="6096001" y="0"/>
            <a:ext cx="6096000" cy="6756400"/>
          </a:xfrm>
          <a:prstGeom prst="rect">
            <a:avLst/>
          </a:prstGeom>
          <a:ln>
            <a:noFill/>
          </a:ln>
          <a:effectLst/>
        </p:spPr>
        <p:style>
          <a:lnRef idx="2">
            <a:schemeClr val="accent5"/>
          </a:lnRef>
          <a:fillRef idx="1">
            <a:schemeClr val="lt1"/>
          </a:fillRef>
          <a:effectRef idx="0">
            <a:schemeClr val="accent5"/>
          </a:effectRef>
          <a:fontRef idx="minor">
            <a:schemeClr val="dk1"/>
          </a:fontRef>
        </p:style>
      </p:pic>
      <p:sp>
        <p:nvSpPr>
          <p:cNvPr id="3" name="Title 2"/>
          <p:cNvSpPr>
            <a:spLocks noGrp="1"/>
          </p:cNvSpPr>
          <p:nvPr>
            <p:ph type="title"/>
          </p:nvPr>
        </p:nvSpPr>
        <p:spPr>
          <a:xfrm>
            <a:off x="714428" y="269458"/>
            <a:ext cx="5065755" cy="1325563"/>
          </a:xfrm>
        </p:spPr>
        <p:txBody>
          <a:bodyPr>
            <a:noAutofit/>
          </a:bodyPr>
          <a:lstStyle/>
          <a:p>
            <a:pPr>
              <a:lnSpc>
                <a:spcPct val="100000"/>
              </a:lnSpc>
            </a:pPr>
            <a:r>
              <a:rPr lang="en-CA" b="0" dirty="0"/>
              <a:t>Responding to </a:t>
            </a:r>
            <a:br>
              <a:rPr lang="en-CA" b="0" dirty="0">
                <a:solidFill>
                  <a:srgbClr val="FF00FF"/>
                </a:solidFill>
              </a:rPr>
            </a:br>
            <a:r>
              <a:rPr lang="en-CA" b="0" dirty="0"/>
              <a:t>the results</a:t>
            </a:r>
          </a:p>
        </p:txBody>
      </p:sp>
      <p:sp>
        <p:nvSpPr>
          <p:cNvPr id="2" name="TextBox 1">
            <a:extLst>
              <a:ext uri="{FF2B5EF4-FFF2-40B4-BE49-F238E27FC236}">
                <a16:creationId xmlns:a16="http://schemas.microsoft.com/office/drawing/2014/main" id="{DBC16563-6FD7-4C95-94FA-3D96F4CC56B2}"/>
              </a:ext>
            </a:extLst>
          </p:cNvPr>
          <p:cNvSpPr txBox="1"/>
          <p:nvPr/>
        </p:nvSpPr>
        <p:spPr>
          <a:xfrm>
            <a:off x="551543" y="2403404"/>
            <a:ext cx="5544457" cy="3970318"/>
          </a:xfrm>
          <a:prstGeom prst="rect">
            <a:avLst/>
          </a:prstGeom>
          <a:noFill/>
        </p:spPr>
        <p:txBody>
          <a:bodyPr wrap="square" rtlCol="0">
            <a:spAutoFit/>
          </a:bodyPr>
          <a:lstStyle/>
          <a:p>
            <a:r>
              <a:rPr lang="en-CA" sz="3200" dirty="0">
                <a:solidFill>
                  <a:schemeClr val="accent6">
                    <a:lumMod val="75000"/>
                  </a:schemeClr>
                </a:solidFill>
              </a:rPr>
              <a:t>Now that you’ve observed your children, recorded their scores, reviewed their results, and shared the reports, it’s time to work on strengthening the children’s skills. This will help them be ready to enter Grade 1. </a:t>
            </a:r>
          </a:p>
          <a:p>
            <a:endParaRPr lang="en-CA" sz="2800" dirty="0">
              <a:solidFill>
                <a:schemeClr val="accent6">
                  <a:lumMod val="75000"/>
                </a:schemeClr>
              </a:solidFill>
            </a:endParaRPr>
          </a:p>
        </p:txBody>
      </p:sp>
    </p:spTree>
    <p:custDataLst>
      <p:tags r:id="rId1"/>
    </p:custDataLst>
    <p:extLst>
      <p:ext uri="{BB962C8B-B14F-4D97-AF65-F5344CB8AC3E}">
        <p14:creationId xmlns:p14="http://schemas.microsoft.com/office/powerpoint/2010/main" val="74218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B3ACCC-2076-4AA4-937D-3D07B4F95B83}"/>
              </a:ext>
            </a:extLst>
          </p:cNvPr>
          <p:cNvSpPr/>
          <p:nvPr/>
        </p:nvSpPr>
        <p:spPr>
          <a:xfrm>
            <a:off x="686342" y="2097737"/>
            <a:ext cx="4402493" cy="4031873"/>
          </a:xfrm>
          <a:prstGeom prst="rect">
            <a:avLst/>
          </a:prstGeom>
        </p:spPr>
        <p:txBody>
          <a:bodyPr wrap="square">
            <a:spAutoFit/>
          </a:bodyPr>
          <a:lstStyle/>
          <a:p>
            <a:pPr>
              <a:spcAft>
                <a:spcPts val="1200"/>
              </a:spcAft>
              <a:defRPr/>
            </a:pPr>
            <a:r>
              <a:rPr lang="en-CA" sz="3200" dirty="0">
                <a:solidFill>
                  <a:schemeClr val="accent6">
                    <a:lumMod val="75000"/>
                  </a:schemeClr>
                </a:solidFill>
              </a:rPr>
              <a:t>The EYE Class Report offers insight into the strengths and needs of the children in your class. You can u</a:t>
            </a:r>
            <a:r>
              <a:rPr lang="en-US" sz="3200" dirty="0">
                <a:solidFill>
                  <a:schemeClr val="accent6">
                    <a:lumMod val="75000"/>
                  </a:schemeClr>
                </a:solidFill>
              </a:rPr>
              <a:t>se this information to personalize each child’s learning experience.</a:t>
            </a:r>
          </a:p>
        </p:txBody>
      </p:sp>
      <p:sp>
        <p:nvSpPr>
          <p:cNvPr id="6" name="Title 2">
            <a:extLst>
              <a:ext uri="{FF2B5EF4-FFF2-40B4-BE49-F238E27FC236}">
                <a16:creationId xmlns:a16="http://schemas.microsoft.com/office/drawing/2014/main" id="{0DBD8156-3CF9-4BCA-82B6-D49219B38967}"/>
              </a:ext>
            </a:extLst>
          </p:cNvPr>
          <p:cNvSpPr>
            <a:spLocks noGrp="1"/>
          </p:cNvSpPr>
          <p:nvPr>
            <p:ph type="title"/>
          </p:nvPr>
        </p:nvSpPr>
        <p:spPr>
          <a:xfrm>
            <a:off x="686342" y="410400"/>
            <a:ext cx="10668058" cy="1325563"/>
          </a:xfrm>
        </p:spPr>
        <p:txBody>
          <a:bodyPr>
            <a:normAutofit/>
          </a:bodyPr>
          <a:lstStyle/>
          <a:p>
            <a:r>
              <a:rPr lang="en-CA" b="0" dirty="0"/>
              <a:t>Responding to the results</a:t>
            </a:r>
          </a:p>
        </p:txBody>
      </p:sp>
      <p:pic>
        <p:nvPicPr>
          <p:cNvPr id="3" name="Picture 2">
            <a:extLst>
              <a:ext uri="{FF2B5EF4-FFF2-40B4-BE49-F238E27FC236}">
                <a16:creationId xmlns:a16="http://schemas.microsoft.com/office/drawing/2014/main" id="{DBB8E749-2777-48A9-B32B-D3420F7F512C}"/>
              </a:ext>
            </a:extLst>
          </p:cNvPr>
          <p:cNvPicPr>
            <a:picLocks noChangeAspect="1"/>
          </p:cNvPicPr>
          <p:nvPr/>
        </p:nvPicPr>
        <p:blipFill>
          <a:blip r:embed="rId4"/>
          <a:stretch>
            <a:fillRect/>
          </a:stretch>
        </p:blipFill>
        <p:spPr>
          <a:xfrm>
            <a:off x="5505798" y="2097737"/>
            <a:ext cx="6504537" cy="3843590"/>
          </a:xfrm>
          <a:prstGeom prst="rect">
            <a:avLst/>
          </a:prstGeom>
        </p:spPr>
      </p:pic>
    </p:spTree>
    <p:custDataLst>
      <p:tags r:id="rId1"/>
    </p:custDataLst>
    <p:extLst>
      <p:ext uri="{BB962C8B-B14F-4D97-AF65-F5344CB8AC3E}">
        <p14:creationId xmlns:p14="http://schemas.microsoft.com/office/powerpoint/2010/main" val="39834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B3ACCC-2076-4AA4-937D-3D07B4F95B83}"/>
              </a:ext>
            </a:extLst>
          </p:cNvPr>
          <p:cNvSpPr/>
          <p:nvPr/>
        </p:nvSpPr>
        <p:spPr>
          <a:xfrm>
            <a:off x="838800" y="2756686"/>
            <a:ext cx="3918729" cy="2062103"/>
          </a:xfrm>
          <a:prstGeom prst="rect">
            <a:avLst/>
          </a:prstGeom>
        </p:spPr>
        <p:txBody>
          <a:bodyPr wrap="square">
            <a:spAutoFit/>
          </a:bodyPr>
          <a:lstStyle/>
          <a:p>
            <a:pPr>
              <a:spcAft>
                <a:spcPts val="1200"/>
              </a:spcAft>
              <a:defRPr/>
            </a:pPr>
            <a:r>
              <a:rPr lang="en-US" sz="3200" dirty="0">
                <a:solidFill>
                  <a:schemeClr val="accent6">
                    <a:lumMod val="75000"/>
                  </a:schemeClr>
                </a:solidFill>
              </a:rPr>
              <a:t>Which domains are the strongest? Which ones need further support?</a:t>
            </a:r>
          </a:p>
        </p:txBody>
      </p:sp>
      <p:sp>
        <p:nvSpPr>
          <p:cNvPr id="6" name="Title 2">
            <a:extLst>
              <a:ext uri="{FF2B5EF4-FFF2-40B4-BE49-F238E27FC236}">
                <a16:creationId xmlns:a16="http://schemas.microsoft.com/office/drawing/2014/main" id="{0DBD8156-3CF9-4BCA-82B6-D49219B38967}"/>
              </a:ext>
            </a:extLst>
          </p:cNvPr>
          <p:cNvSpPr>
            <a:spLocks noGrp="1"/>
          </p:cNvSpPr>
          <p:nvPr>
            <p:ph type="title"/>
          </p:nvPr>
        </p:nvSpPr>
        <p:spPr>
          <a:xfrm>
            <a:off x="838800" y="410400"/>
            <a:ext cx="10515600" cy="1325563"/>
          </a:xfrm>
        </p:spPr>
        <p:txBody>
          <a:bodyPr>
            <a:normAutofit/>
          </a:bodyPr>
          <a:lstStyle/>
          <a:p>
            <a:r>
              <a:rPr lang="en-CA" b="0" dirty="0"/>
              <a:t>Responding to the results</a:t>
            </a:r>
          </a:p>
        </p:txBody>
      </p:sp>
      <p:pic>
        <p:nvPicPr>
          <p:cNvPr id="3" name="Picture 2">
            <a:extLst>
              <a:ext uri="{FF2B5EF4-FFF2-40B4-BE49-F238E27FC236}">
                <a16:creationId xmlns:a16="http://schemas.microsoft.com/office/drawing/2014/main" id="{DBB8E749-2777-48A9-B32B-D3420F7F512C}"/>
              </a:ext>
            </a:extLst>
          </p:cNvPr>
          <p:cNvPicPr>
            <a:picLocks noChangeAspect="1"/>
          </p:cNvPicPr>
          <p:nvPr/>
        </p:nvPicPr>
        <p:blipFill>
          <a:blip r:embed="rId4"/>
          <a:stretch>
            <a:fillRect/>
          </a:stretch>
        </p:blipFill>
        <p:spPr>
          <a:xfrm>
            <a:off x="5245723" y="1958400"/>
            <a:ext cx="6762123" cy="3995800"/>
          </a:xfrm>
          <a:prstGeom prst="rect">
            <a:avLst/>
          </a:prstGeom>
        </p:spPr>
      </p:pic>
    </p:spTree>
    <p:custDataLst>
      <p:tags r:id="rId1"/>
    </p:custDataLst>
    <p:extLst>
      <p:ext uri="{BB962C8B-B14F-4D97-AF65-F5344CB8AC3E}">
        <p14:creationId xmlns:p14="http://schemas.microsoft.com/office/powerpoint/2010/main" val="125995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B3ACCC-2076-4AA4-937D-3D07B4F95B83}"/>
              </a:ext>
            </a:extLst>
          </p:cNvPr>
          <p:cNvSpPr/>
          <p:nvPr/>
        </p:nvSpPr>
        <p:spPr>
          <a:xfrm>
            <a:off x="838800" y="2716637"/>
            <a:ext cx="3530000" cy="2062103"/>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schemeClr val="accent6">
                    <a:lumMod val="75000"/>
                  </a:schemeClr>
                </a:solidFill>
              </a:rPr>
              <a:t>Use the children’s strengths to support their areas of need. </a:t>
            </a:r>
          </a:p>
        </p:txBody>
      </p:sp>
      <p:sp>
        <p:nvSpPr>
          <p:cNvPr id="6" name="Title 2">
            <a:extLst>
              <a:ext uri="{FF2B5EF4-FFF2-40B4-BE49-F238E27FC236}">
                <a16:creationId xmlns:a16="http://schemas.microsoft.com/office/drawing/2014/main" id="{0DBD8156-3CF9-4BCA-82B6-D49219B38967}"/>
              </a:ext>
            </a:extLst>
          </p:cNvPr>
          <p:cNvSpPr>
            <a:spLocks noGrp="1"/>
          </p:cNvSpPr>
          <p:nvPr>
            <p:ph type="title"/>
          </p:nvPr>
        </p:nvSpPr>
        <p:spPr>
          <a:xfrm>
            <a:off x="838800" y="410400"/>
            <a:ext cx="10515600" cy="1325563"/>
          </a:xfrm>
        </p:spPr>
        <p:txBody>
          <a:bodyPr>
            <a:normAutofit/>
          </a:bodyPr>
          <a:lstStyle/>
          <a:p>
            <a:r>
              <a:rPr lang="en-CA" b="0" dirty="0"/>
              <a:t>Responding to the results</a:t>
            </a:r>
          </a:p>
        </p:txBody>
      </p:sp>
      <p:grpSp>
        <p:nvGrpSpPr>
          <p:cNvPr id="2" name="Group 1">
            <a:extLst>
              <a:ext uri="{FF2B5EF4-FFF2-40B4-BE49-F238E27FC236}">
                <a16:creationId xmlns:a16="http://schemas.microsoft.com/office/drawing/2014/main" id="{9B2BB3EF-6492-4D8F-9363-876D325D1743}"/>
              </a:ext>
            </a:extLst>
          </p:cNvPr>
          <p:cNvGrpSpPr/>
          <p:nvPr/>
        </p:nvGrpSpPr>
        <p:grpSpPr>
          <a:xfrm>
            <a:off x="4694108" y="1958400"/>
            <a:ext cx="7245265" cy="3578578"/>
            <a:chOff x="838800" y="1958400"/>
            <a:chExt cx="7245265" cy="3578578"/>
          </a:xfrm>
        </p:grpSpPr>
        <p:pic>
          <p:nvPicPr>
            <p:cNvPr id="3" name="Picture 2">
              <a:extLst>
                <a:ext uri="{FF2B5EF4-FFF2-40B4-BE49-F238E27FC236}">
                  <a16:creationId xmlns:a16="http://schemas.microsoft.com/office/drawing/2014/main" id="{FB201D5A-D6E6-4E82-BAFD-E3AF4BCFB41C}"/>
                </a:ext>
              </a:extLst>
            </p:cNvPr>
            <p:cNvPicPr>
              <a:picLocks noChangeAspect="1"/>
            </p:cNvPicPr>
            <p:nvPr/>
          </p:nvPicPr>
          <p:blipFill>
            <a:blip r:embed="rId4"/>
            <a:stretch>
              <a:fillRect/>
            </a:stretch>
          </p:blipFill>
          <p:spPr>
            <a:xfrm>
              <a:off x="838800" y="1958400"/>
              <a:ext cx="7245265" cy="3578578"/>
            </a:xfrm>
            <a:prstGeom prst="rect">
              <a:avLst/>
            </a:prstGeom>
          </p:spPr>
        </p:pic>
        <p:sp>
          <p:nvSpPr>
            <p:cNvPr id="9" name="Rectangle 8">
              <a:extLst>
                <a:ext uri="{FF2B5EF4-FFF2-40B4-BE49-F238E27FC236}">
                  <a16:creationId xmlns:a16="http://schemas.microsoft.com/office/drawing/2014/main" id="{6E83F553-E0D8-40FA-B0E7-5D8E149C0D7C}"/>
                </a:ext>
              </a:extLst>
            </p:cNvPr>
            <p:cNvSpPr/>
            <p:nvPr/>
          </p:nvSpPr>
          <p:spPr>
            <a:xfrm>
              <a:off x="2235994" y="2189581"/>
              <a:ext cx="715551" cy="331269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1D4C9D9D-4C65-447E-A594-BC73D655D9B1}"/>
                </a:ext>
              </a:extLst>
            </p:cNvPr>
            <p:cNvSpPr/>
            <p:nvPr/>
          </p:nvSpPr>
          <p:spPr>
            <a:xfrm>
              <a:off x="5934075" y="2354477"/>
              <a:ext cx="733425" cy="314779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custDataLst>
      <p:tags r:id="rId1"/>
    </p:custDataLst>
    <p:extLst>
      <p:ext uri="{BB962C8B-B14F-4D97-AF65-F5344CB8AC3E}">
        <p14:creationId xmlns:p14="http://schemas.microsoft.com/office/powerpoint/2010/main" val="26801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CA8D-1FC2-4829-A9D3-6167046AFEA8}"/>
              </a:ext>
            </a:extLst>
          </p:cNvPr>
          <p:cNvSpPr>
            <a:spLocks noGrp="1"/>
          </p:cNvSpPr>
          <p:nvPr>
            <p:ph type="title"/>
          </p:nvPr>
        </p:nvSpPr>
        <p:spPr>
          <a:xfrm>
            <a:off x="838200" y="401588"/>
            <a:ext cx="10515600" cy="809145"/>
          </a:xfrm>
        </p:spPr>
        <p:txBody>
          <a:bodyPr>
            <a:noAutofit/>
          </a:bodyPr>
          <a:lstStyle/>
          <a:p>
            <a:r>
              <a:rPr lang="en-CA" dirty="0"/>
              <a:t>Grouping for differentiated learning</a:t>
            </a:r>
            <a:r>
              <a:rPr lang="en-CA" dirty="0">
                <a:solidFill>
                  <a:srgbClr val="FF00FF"/>
                </a:solidFill>
                <a:latin typeface="+mj-lt"/>
              </a:rPr>
              <a:t>	</a:t>
            </a:r>
          </a:p>
        </p:txBody>
      </p:sp>
      <p:sp>
        <p:nvSpPr>
          <p:cNvPr id="3" name="Content Placeholder 2">
            <a:extLst>
              <a:ext uri="{FF2B5EF4-FFF2-40B4-BE49-F238E27FC236}">
                <a16:creationId xmlns:a16="http://schemas.microsoft.com/office/drawing/2014/main" id="{2E669643-E4B1-4A06-9A22-7FD12040AB7F}"/>
              </a:ext>
            </a:extLst>
          </p:cNvPr>
          <p:cNvSpPr>
            <a:spLocks noGrp="1"/>
          </p:cNvSpPr>
          <p:nvPr>
            <p:ph idx="1"/>
          </p:nvPr>
        </p:nvSpPr>
        <p:spPr>
          <a:xfrm>
            <a:off x="838200" y="3791915"/>
            <a:ext cx="10754032" cy="2862379"/>
          </a:xfrm>
        </p:spPr>
        <p:txBody>
          <a:bodyPr>
            <a:normAutofit/>
          </a:bodyPr>
          <a:lstStyle/>
          <a:p>
            <a:pPr marL="0" indent="0">
              <a:spcBef>
                <a:spcPts val="0"/>
              </a:spcBef>
              <a:spcAft>
                <a:spcPts val="1200"/>
              </a:spcAft>
              <a:buNone/>
            </a:pPr>
            <a:r>
              <a:rPr lang="en-US" sz="2800" dirty="0"/>
              <a:t>If you are doing an activity about numbers, you could look at the </a:t>
            </a:r>
            <a:r>
              <a:rPr lang="en-US" sz="2800" b="1" dirty="0"/>
              <a:t>Cognitive Skills </a:t>
            </a:r>
            <a:r>
              <a:rPr lang="en-US" sz="2800" dirty="0"/>
              <a:t>scores and group them according to the results in that domain. This allows for differentiated instruction within the classroom. Children with </a:t>
            </a:r>
            <a:r>
              <a:rPr lang="en-US" sz="2800" dirty="0">
                <a:effectLst>
                  <a:outerShdw blurRad="38100" dist="38100" dir="2700000" algn="tl">
                    <a:srgbClr val="000000">
                      <a:alpha val="43137"/>
                    </a:srgbClr>
                  </a:outerShdw>
                </a:effectLst>
              </a:rPr>
              <a:t>green</a:t>
            </a:r>
            <a:r>
              <a:rPr lang="en-US" sz="2800" dirty="0"/>
              <a:t> domain results can be presented with a more challenging version of the activity while children with </a:t>
            </a:r>
            <a:r>
              <a:rPr lang="en-US" sz="2800" dirty="0">
                <a:effectLst>
                  <a:outerShdw blurRad="38100" dist="38100" dir="2700000" algn="tl">
                    <a:srgbClr val="000000">
                      <a:alpha val="43137"/>
                    </a:srgbClr>
                  </a:outerShdw>
                </a:effectLst>
              </a:rPr>
              <a:t>red</a:t>
            </a:r>
            <a:r>
              <a:rPr lang="en-US" sz="2800" dirty="0"/>
              <a:t> domain results can be presented with a modified version. </a:t>
            </a:r>
          </a:p>
        </p:txBody>
      </p:sp>
      <p:sp>
        <p:nvSpPr>
          <p:cNvPr id="6" name="Rectangle: Rounded Corners 5">
            <a:extLst>
              <a:ext uri="{FF2B5EF4-FFF2-40B4-BE49-F238E27FC236}">
                <a16:creationId xmlns:a16="http://schemas.microsoft.com/office/drawing/2014/main" id="{C1FFA23B-9161-48F0-A9F2-F0D72DFC9D91}"/>
              </a:ext>
            </a:extLst>
          </p:cNvPr>
          <p:cNvSpPr/>
          <p:nvPr/>
        </p:nvSpPr>
        <p:spPr>
          <a:xfrm>
            <a:off x="2948940" y="1478280"/>
            <a:ext cx="6294120" cy="1701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When planning small group activities, the EYE Class Report results can also help you determine how to group children.</a:t>
            </a:r>
          </a:p>
        </p:txBody>
      </p:sp>
    </p:spTree>
    <p:custDataLst>
      <p:tags r:id="rId1"/>
    </p:custDataLst>
    <p:extLst>
      <p:ext uri="{BB962C8B-B14F-4D97-AF65-F5344CB8AC3E}">
        <p14:creationId xmlns:p14="http://schemas.microsoft.com/office/powerpoint/2010/main" val="170536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CA8D-1FC2-4829-A9D3-6167046AFEA8}"/>
              </a:ext>
            </a:extLst>
          </p:cNvPr>
          <p:cNvSpPr>
            <a:spLocks noGrp="1"/>
          </p:cNvSpPr>
          <p:nvPr>
            <p:ph type="title"/>
          </p:nvPr>
        </p:nvSpPr>
        <p:spPr>
          <a:xfrm>
            <a:off x="792162" y="377969"/>
            <a:ext cx="5594123" cy="1595973"/>
          </a:xfrm>
        </p:spPr>
        <p:txBody>
          <a:bodyPr anchor="t">
            <a:noAutofit/>
          </a:bodyPr>
          <a:lstStyle/>
          <a:p>
            <a:r>
              <a:rPr lang="en-CA" sz="4400" dirty="0"/>
              <a:t>Grouping for differentiated learning	</a:t>
            </a:r>
          </a:p>
        </p:txBody>
      </p:sp>
      <p:sp>
        <p:nvSpPr>
          <p:cNvPr id="3" name="Content Placeholder 2">
            <a:extLst>
              <a:ext uri="{FF2B5EF4-FFF2-40B4-BE49-F238E27FC236}">
                <a16:creationId xmlns:a16="http://schemas.microsoft.com/office/drawing/2014/main" id="{2E669643-E4B1-4A06-9A22-7FD12040AB7F}"/>
              </a:ext>
            </a:extLst>
          </p:cNvPr>
          <p:cNvSpPr>
            <a:spLocks noGrp="1"/>
          </p:cNvSpPr>
          <p:nvPr>
            <p:ph type="body" sz="quarter" idx="11"/>
          </p:nvPr>
        </p:nvSpPr>
        <p:spPr>
          <a:xfrm>
            <a:off x="660961" y="2493741"/>
            <a:ext cx="5175250" cy="2835211"/>
          </a:xfrm>
        </p:spPr>
        <p:txBody>
          <a:bodyPr>
            <a:noAutofit/>
          </a:bodyPr>
          <a:lstStyle/>
          <a:p>
            <a:pPr marL="0" indent="0">
              <a:spcBef>
                <a:spcPts val="0"/>
              </a:spcBef>
              <a:spcAft>
                <a:spcPts val="1200"/>
              </a:spcAft>
              <a:buNone/>
            </a:pPr>
            <a:r>
              <a:rPr lang="en-US" sz="3200" dirty="0"/>
              <a:t>Another option would be to create groups with a range of abilities. </a:t>
            </a:r>
          </a:p>
        </p:txBody>
      </p:sp>
      <p:pic>
        <p:nvPicPr>
          <p:cNvPr id="6" name="Picture 5">
            <a:extLst>
              <a:ext uri="{FF2B5EF4-FFF2-40B4-BE49-F238E27FC236}">
                <a16:creationId xmlns:a16="http://schemas.microsoft.com/office/drawing/2014/main" id="{BE674950-20B5-7528-DD07-E1C043A9586D}"/>
              </a:ext>
            </a:extLst>
          </p:cNvPr>
          <p:cNvPicPr>
            <a:picLocks noChangeAspect="1"/>
          </p:cNvPicPr>
          <p:nvPr/>
        </p:nvPicPr>
        <p:blipFill rotWithShape="1">
          <a:blip r:embed="rId4"/>
          <a:srcRect t="607" r="-2" b="2890"/>
          <a:stretch/>
        </p:blipFill>
        <p:spPr>
          <a:xfrm>
            <a:off x="6172200" y="-16329"/>
            <a:ext cx="6019800" cy="6754813"/>
          </a:xfrm>
          <a:prstGeom prst="rect">
            <a:avLst/>
          </a:prstGeom>
          <a:noFill/>
        </p:spPr>
      </p:pic>
    </p:spTree>
    <p:custDataLst>
      <p:tags r:id="rId1"/>
    </p:custDataLst>
    <p:extLst>
      <p:ext uri="{BB962C8B-B14F-4D97-AF65-F5344CB8AC3E}">
        <p14:creationId xmlns:p14="http://schemas.microsoft.com/office/powerpoint/2010/main" val="33634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C389A33-5B8E-4CAF-AFBC-983659EF6A33}"/>
              </a:ext>
            </a:extLst>
          </p:cNvPr>
          <p:cNvGraphicFramePr>
            <a:graphicFrameLocks noGrp="1"/>
          </p:cNvGraphicFramePr>
          <p:nvPr/>
        </p:nvGraphicFramePr>
        <p:xfrm>
          <a:off x="1965320" y="4134069"/>
          <a:ext cx="8261360" cy="1433562"/>
        </p:xfrm>
        <a:graphic>
          <a:graphicData uri="http://schemas.openxmlformats.org/drawingml/2006/table">
            <a:tbl>
              <a:tblPr firstRow="1" bandRow="1">
                <a:tableStyleId>{5940675A-B579-460E-94D1-54222C63F5DA}</a:tableStyleId>
              </a:tblPr>
              <a:tblGrid>
                <a:gridCol w="2065340">
                  <a:extLst>
                    <a:ext uri="{9D8B030D-6E8A-4147-A177-3AD203B41FA5}">
                      <a16:colId xmlns:a16="http://schemas.microsoft.com/office/drawing/2014/main" val="2051539381"/>
                    </a:ext>
                  </a:extLst>
                </a:gridCol>
                <a:gridCol w="2065340">
                  <a:extLst>
                    <a:ext uri="{9D8B030D-6E8A-4147-A177-3AD203B41FA5}">
                      <a16:colId xmlns:a16="http://schemas.microsoft.com/office/drawing/2014/main" val="22623012"/>
                    </a:ext>
                  </a:extLst>
                </a:gridCol>
                <a:gridCol w="2065340">
                  <a:extLst>
                    <a:ext uri="{9D8B030D-6E8A-4147-A177-3AD203B41FA5}">
                      <a16:colId xmlns:a16="http://schemas.microsoft.com/office/drawing/2014/main" val="890946298"/>
                    </a:ext>
                  </a:extLst>
                </a:gridCol>
                <a:gridCol w="2065340">
                  <a:extLst>
                    <a:ext uri="{9D8B030D-6E8A-4147-A177-3AD203B41FA5}">
                      <a16:colId xmlns:a16="http://schemas.microsoft.com/office/drawing/2014/main" val="1056490554"/>
                    </a:ext>
                  </a:extLst>
                </a:gridCol>
              </a:tblGrid>
              <a:tr h="477854">
                <a:tc>
                  <a:txBody>
                    <a:bodyPr/>
                    <a:lstStyle/>
                    <a:p>
                      <a:r>
                        <a:rPr lang="en-CA" sz="2400" b="1" dirty="0">
                          <a:solidFill>
                            <a:schemeClr val="tx1"/>
                          </a:solidFill>
                        </a:rPr>
                        <a:t>Skill Level</a:t>
                      </a:r>
                    </a:p>
                  </a:txBody>
                  <a:tcPr anchor="ctr"/>
                </a:tc>
                <a:tc>
                  <a:txBody>
                    <a:bodyPr/>
                    <a:lstStyle/>
                    <a:p>
                      <a:pPr algn="ctr"/>
                      <a:r>
                        <a:rPr lang="en-CA" sz="2400" b="1" dirty="0">
                          <a:solidFill>
                            <a:schemeClr val="bg1"/>
                          </a:solidFill>
                        </a:rPr>
                        <a:t>Red</a:t>
                      </a:r>
                    </a:p>
                  </a:txBody>
                  <a:tcPr anchor="ctr">
                    <a:solidFill>
                      <a:srgbClr val="C00000"/>
                    </a:solidFill>
                  </a:tcPr>
                </a:tc>
                <a:tc>
                  <a:txBody>
                    <a:bodyPr/>
                    <a:lstStyle/>
                    <a:p>
                      <a:pPr algn="ctr"/>
                      <a:r>
                        <a:rPr lang="en-CA" sz="2400" b="1" dirty="0"/>
                        <a:t>Yellow</a:t>
                      </a:r>
                    </a:p>
                  </a:txBody>
                  <a:tcPr anchor="ctr">
                    <a:solidFill>
                      <a:srgbClr val="FFFF00"/>
                    </a:solidFill>
                  </a:tcPr>
                </a:tc>
                <a:tc>
                  <a:txBody>
                    <a:bodyPr/>
                    <a:lstStyle/>
                    <a:p>
                      <a:pPr algn="ctr"/>
                      <a:r>
                        <a:rPr lang="en-CA" sz="2400" b="1" dirty="0">
                          <a:solidFill>
                            <a:schemeClr val="bg1"/>
                          </a:solidFill>
                        </a:rPr>
                        <a:t>Green</a:t>
                      </a:r>
                    </a:p>
                  </a:txBody>
                  <a:tcPr anchor="ctr">
                    <a:solidFill>
                      <a:schemeClr val="accent1"/>
                    </a:solidFill>
                  </a:tcPr>
                </a:tc>
                <a:extLst>
                  <a:ext uri="{0D108BD9-81ED-4DB2-BD59-A6C34878D82A}">
                    <a16:rowId xmlns:a16="http://schemas.microsoft.com/office/drawing/2014/main" val="257750310"/>
                  </a:ext>
                </a:extLst>
              </a:tr>
              <a:tr h="477854">
                <a:tc>
                  <a:txBody>
                    <a:bodyPr/>
                    <a:lstStyle/>
                    <a:p>
                      <a:r>
                        <a:rPr lang="en-CA" sz="2400" dirty="0"/>
                        <a:t>Low </a:t>
                      </a:r>
                    </a:p>
                  </a:txBody>
                  <a:tcPr anchor="ctr"/>
                </a:tc>
                <a:tc>
                  <a:txBody>
                    <a:bodyPr/>
                    <a:lstStyle/>
                    <a:p>
                      <a:pPr algn="ctr"/>
                      <a:r>
                        <a:rPr lang="en-CA" sz="2400" dirty="0">
                          <a:solidFill>
                            <a:schemeClr val="bg1"/>
                          </a:solidFill>
                        </a:rPr>
                        <a:t>0.00 - 0.49</a:t>
                      </a:r>
                    </a:p>
                  </a:txBody>
                  <a:tcPr anchor="ctr">
                    <a:solidFill>
                      <a:srgbClr val="C00000"/>
                    </a:solidFill>
                  </a:tcPr>
                </a:tc>
                <a:tc>
                  <a:txBody>
                    <a:bodyPr/>
                    <a:lstStyle/>
                    <a:p>
                      <a:pPr algn="ctr"/>
                      <a:r>
                        <a:rPr lang="en-CA" sz="2400" dirty="0">
                          <a:solidFill>
                            <a:schemeClr val="tx2"/>
                          </a:solidFill>
                        </a:rPr>
                        <a:t>1.00 – 1.49</a:t>
                      </a:r>
                    </a:p>
                  </a:txBody>
                  <a:tcPr anchor="ctr">
                    <a:solidFill>
                      <a:srgbClr val="FFFF00"/>
                    </a:solidFill>
                  </a:tcPr>
                </a:tc>
                <a:tc>
                  <a:txBody>
                    <a:bodyPr/>
                    <a:lstStyle/>
                    <a:p>
                      <a:pPr algn="ctr"/>
                      <a:r>
                        <a:rPr lang="en-CA" sz="2400" dirty="0">
                          <a:solidFill>
                            <a:schemeClr val="bg1"/>
                          </a:solidFill>
                        </a:rPr>
                        <a:t>2.00 – 2.49</a:t>
                      </a:r>
                    </a:p>
                  </a:txBody>
                  <a:tcPr anchor="ctr">
                    <a:solidFill>
                      <a:schemeClr val="accent1"/>
                    </a:solidFill>
                  </a:tcPr>
                </a:tc>
                <a:extLst>
                  <a:ext uri="{0D108BD9-81ED-4DB2-BD59-A6C34878D82A}">
                    <a16:rowId xmlns:a16="http://schemas.microsoft.com/office/drawing/2014/main" val="2030198070"/>
                  </a:ext>
                </a:extLst>
              </a:tr>
              <a:tr h="477854">
                <a:tc>
                  <a:txBody>
                    <a:bodyPr/>
                    <a:lstStyle/>
                    <a:p>
                      <a:r>
                        <a:rPr lang="en-CA" sz="2400" dirty="0"/>
                        <a:t>High</a:t>
                      </a:r>
                    </a:p>
                  </a:txBody>
                  <a:tcPr anchor="ctr"/>
                </a:tc>
                <a:tc>
                  <a:txBody>
                    <a:bodyPr/>
                    <a:lstStyle/>
                    <a:p>
                      <a:pPr algn="ctr"/>
                      <a:r>
                        <a:rPr lang="en-CA" sz="2400" dirty="0">
                          <a:solidFill>
                            <a:schemeClr val="bg1"/>
                          </a:solidFill>
                        </a:rPr>
                        <a:t>0.50 - 0.99</a:t>
                      </a:r>
                      <a:endParaRPr lang="en-CA" sz="2400" dirty="0">
                        <a:solidFill>
                          <a:srgbClr val="C00000"/>
                        </a:solidFill>
                      </a:endParaRPr>
                    </a:p>
                  </a:txBody>
                  <a:tcPr anchor="ctr">
                    <a:solidFill>
                      <a:srgbClr val="C00000"/>
                    </a:solidFill>
                  </a:tcPr>
                </a:tc>
                <a:tc>
                  <a:txBody>
                    <a:bodyPr/>
                    <a:lstStyle/>
                    <a:p>
                      <a:pPr algn="ctr"/>
                      <a:r>
                        <a:rPr lang="en-CA" sz="2400" dirty="0"/>
                        <a:t>1.50 – 1.99</a:t>
                      </a:r>
                    </a:p>
                  </a:txBody>
                  <a:tcPr anchor="ctr">
                    <a:solidFill>
                      <a:srgbClr val="FFFF00"/>
                    </a:solidFill>
                  </a:tcPr>
                </a:tc>
                <a:tc>
                  <a:txBody>
                    <a:bodyPr/>
                    <a:lstStyle/>
                    <a:p>
                      <a:pPr algn="ctr"/>
                      <a:r>
                        <a:rPr lang="en-CA" sz="2400" dirty="0">
                          <a:solidFill>
                            <a:schemeClr val="bg1"/>
                          </a:solidFill>
                        </a:rPr>
                        <a:t>2.50 – 3.00</a:t>
                      </a:r>
                    </a:p>
                  </a:txBody>
                  <a:tcPr anchor="ctr">
                    <a:solidFill>
                      <a:schemeClr val="accent1"/>
                    </a:solidFill>
                  </a:tcPr>
                </a:tc>
                <a:extLst>
                  <a:ext uri="{0D108BD9-81ED-4DB2-BD59-A6C34878D82A}">
                    <a16:rowId xmlns:a16="http://schemas.microsoft.com/office/drawing/2014/main" val="1148074233"/>
                  </a:ext>
                </a:extLst>
              </a:tr>
            </a:tbl>
          </a:graphicData>
        </a:graphic>
      </p:graphicFrame>
      <p:sp>
        <p:nvSpPr>
          <p:cNvPr id="2" name="Title 1">
            <a:extLst>
              <a:ext uri="{FF2B5EF4-FFF2-40B4-BE49-F238E27FC236}">
                <a16:creationId xmlns:a16="http://schemas.microsoft.com/office/drawing/2014/main" id="{84FCCA8D-1FC2-4829-A9D3-6167046AFEA8}"/>
              </a:ext>
            </a:extLst>
          </p:cNvPr>
          <p:cNvSpPr>
            <a:spLocks noGrp="1"/>
          </p:cNvSpPr>
          <p:nvPr>
            <p:ph type="title"/>
          </p:nvPr>
        </p:nvSpPr>
        <p:spPr>
          <a:xfrm>
            <a:off x="838200" y="410400"/>
            <a:ext cx="10515600" cy="809145"/>
          </a:xfrm>
        </p:spPr>
        <p:txBody>
          <a:bodyPr>
            <a:noAutofit/>
          </a:bodyPr>
          <a:lstStyle/>
          <a:p>
            <a:r>
              <a:rPr lang="en-CA" dirty="0"/>
              <a:t>Grouping for differentiated learning</a:t>
            </a:r>
          </a:p>
        </p:txBody>
      </p:sp>
      <p:sp>
        <p:nvSpPr>
          <p:cNvPr id="3" name="Content Placeholder 2">
            <a:extLst>
              <a:ext uri="{FF2B5EF4-FFF2-40B4-BE49-F238E27FC236}">
                <a16:creationId xmlns:a16="http://schemas.microsoft.com/office/drawing/2014/main" id="{2E669643-E4B1-4A06-9A22-7FD12040AB7F}"/>
              </a:ext>
            </a:extLst>
          </p:cNvPr>
          <p:cNvSpPr>
            <a:spLocks noGrp="1"/>
          </p:cNvSpPr>
          <p:nvPr>
            <p:ph idx="1"/>
          </p:nvPr>
        </p:nvSpPr>
        <p:spPr>
          <a:xfrm>
            <a:off x="838200" y="2061028"/>
            <a:ext cx="10515600" cy="4248709"/>
          </a:xfrm>
        </p:spPr>
        <p:txBody>
          <a:bodyPr>
            <a:normAutofit/>
          </a:bodyPr>
          <a:lstStyle/>
          <a:p>
            <a:pPr marL="0" indent="0">
              <a:buNone/>
            </a:pPr>
            <a:r>
              <a:rPr lang="en-CA" sz="3200" dirty="0">
                <a:solidFill>
                  <a:schemeClr val="tx1"/>
                </a:solidFill>
              </a:rPr>
              <a:t>It is valuable to distinguish between and </a:t>
            </a:r>
            <a:r>
              <a:rPr lang="en-CA" sz="3200" i="1" u="sng" dirty="0">
                <a:solidFill>
                  <a:schemeClr val="tx1"/>
                </a:solidFill>
              </a:rPr>
              <a:t>within</a:t>
            </a:r>
            <a:r>
              <a:rPr lang="en-CA" sz="3200" dirty="0">
                <a:solidFill>
                  <a:schemeClr val="tx1"/>
                </a:solidFill>
              </a:rPr>
              <a:t> coloured EYE results when preparing for small group activities. </a:t>
            </a:r>
          </a:p>
        </p:txBody>
      </p:sp>
    </p:spTree>
    <p:custDataLst>
      <p:tags r:id="rId1"/>
    </p:custDataLst>
    <p:extLst>
      <p:ext uri="{BB962C8B-B14F-4D97-AF65-F5344CB8AC3E}">
        <p14:creationId xmlns:p14="http://schemas.microsoft.com/office/powerpoint/2010/main" val="784609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995"/>
  <p:tag name="ARTICULATE_TITLE_TAG" val="What will you learn"/>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10.xml><?xml version="1.0" encoding="utf-8"?>
<p:tagLst xmlns:a="http://schemas.openxmlformats.org/drawingml/2006/main" xmlns:r="http://schemas.openxmlformats.org/officeDocument/2006/relationships" xmlns:p="http://schemas.openxmlformats.org/presentationml/2006/main">
  <p:tag name="AUDIO_ID" val="1146"/>
  <p:tag name="ARTICULATE_TITLE_TAG" val="EYE-100"/>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11.xml><?xml version="1.0" encoding="utf-8"?>
<p:tagLst xmlns:a="http://schemas.openxmlformats.org/drawingml/2006/main" xmlns:r="http://schemas.openxmlformats.org/officeDocument/2006/relationships" xmlns:p="http://schemas.openxmlformats.org/presentationml/2006/main">
  <p:tag name="AUDIO_ID" val="1149"/>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12.xml><?xml version="1.0" encoding="utf-8"?>
<p:tagLst xmlns:a="http://schemas.openxmlformats.org/drawingml/2006/main" xmlns:r="http://schemas.openxmlformats.org/officeDocument/2006/relationships" xmlns:p="http://schemas.openxmlformats.org/presentationml/2006/main">
  <p:tag name="DUPLICATEID" val="d05cc43c807b4952a4c7637170ce3178"/>
</p:tagLst>
</file>

<file path=ppt/tags/tag13.xml><?xml version="1.0" encoding="utf-8"?>
<p:tagLst xmlns:a="http://schemas.openxmlformats.org/drawingml/2006/main" xmlns:r="http://schemas.openxmlformats.org/officeDocument/2006/relationships" xmlns:p="http://schemas.openxmlformats.org/presentationml/2006/main">
  <p:tag name="DUPLICATEID" val="370b2f50c149449d858335505a1dffb7"/>
</p:tagLst>
</file>

<file path=ppt/tags/tag14.xml><?xml version="1.0" encoding="utf-8"?>
<p:tagLst xmlns:a="http://schemas.openxmlformats.org/drawingml/2006/main" xmlns:r="http://schemas.openxmlformats.org/officeDocument/2006/relationships" xmlns:p="http://schemas.openxmlformats.org/presentationml/2006/main">
  <p:tag name="AUDIO_ID" val="1466"/>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15.xml><?xml version="1.0" encoding="utf-8"?>
<p:tagLst xmlns:a="http://schemas.openxmlformats.org/drawingml/2006/main" xmlns:r="http://schemas.openxmlformats.org/officeDocument/2006/relationships" xmlns:p="http://schemas.openxmlformats.org/presentationml/2006/main">
  <p:tag name="AUDIO_ID" val="1170"/>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16.xml><?xml version="1.0" encoding="utf-8"?>
<p:tagLst xmlns:a="http://schemas.openxmlformats.org/drawingml/2006/main" xmlns:r="http://schemas.openxmlformats.org/officeDocument/2006/relationships" xmlns:p="http://schemas.openxmlformats.org/presentationml/2006/main">
  <p:tag name="AUDIO_ID" val="1171"/>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17.xml><?xml version="1.0" encoding="utf-8"?>
<p:tagLst xmlns:a="http://schemas.openxmlformats.org/drawingml/2006/main" xmlns:r="http://schemas.openxmlformats.org/officeDocument/2006/relationships" xmlns:p="http://schemas.openxmlformats.org/presentationml/2006/main">
  <p:tag name="AUDIO_ID" val="1611"/>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2.xml><?xml version="1.0" encoding="utf-8"?>
<p:tagLst xmlns:a="http://schemas.openxmlformats.org/drawingml/2006/main" xmlns:r="http://schemas.openxmlformats.org/officeDocument/2006/relationships" xmlns:p="http://schemas.openxmlformats.org/presentationml/2006/main">
  <p:tag name="AUDIO_ID" val="1613"/>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3.xml><?xml version="1.0" encoding="utf-8"?>
<p:tagLst xmlns:a="http://schemas.openxmlformats.org/drawingml/2006/main" xmlns:r="http://schemas.openxmlformats.org/officeDocument/2006/relationships" xmlns:p="http://schemas.openxmlformats.org/presentationml/2006/main">
  <p:tag name="AUDIO_ID" val="1612"/>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4.xml><?xml version="1.0" encoding="utf-8"?>
<p:tagLst xmlns:a="http://schemas.openxmlformats.org/drawingml/2006/main" xmlns:r="http://schemas.openxmlformats.org/officeDocument/2006/relationships" xmlns:p="http://schemas.openxmlformats.org/presentationml/2006/main">
  <p:tag name="AUDIO_ID" val="1616"/>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5.xml><?xml version="1.0" encoding="utf-8"?>
<p:tagLst xmlns:a="http://schemas.openxmlformats.org/drawingml/2006/main" xmlns:r="http://schemas.openxmlformats.org/officeDocument/2006/relationships" xmlns:p="http://schemas.openxmlformats.org/presentationml/2006/main">
  <p:tag name="AUDIO_ID" val="1589"/>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ags/tag6.xml><?xml version="1.0" encoding="utf-8"?>
<p:tagLst xmlns:a="http://schemas.openxmlformats.org/drawingml/2006/main" xmlns:r="http://schemas.openxmlformats.org/officeDocument/2006/relationships" xmlns:p="http://schemas.openxmlformats.org/presentationml/2006/main">
  <p:tag name="AUDIO_ID" val="1614"/>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PLAYER_CONTROL_RESOURCES" val="False"/>
  <p:tag name="ARTICULATE_USED_LAYOUT" val="3"/>
</p:tagLst>
</file>

<file path=ppt/tags/tag7.xml><?xml version="1.0" encoding="utf-8"?>
<p:tagLst xmlns:a="http://schemas.openxmlformats.org/drawingml/2006/main" xmlns:r="http://schemas.openxmlformats.org/officeDocument/2006/relationships" xmlns:p="http://schemas.openxmlformats.org/presentationml/2006/main">
  <p:tag name="AUDIO_ID" val="1617"/>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3"/>
</p:tagLst>
</file>

<file path=ppt/tags/tag8.xml><?xml version="1.0" encoding="utf-8"?>
<p:tagLst xmlns:a="http://schemas.openxmlformats.org/drawingml/2006/main" xmlns:r="http://schemas.openxmlformats.org/officeDocument/2006/relationships" xmlns:p="http://schemas.openxmlformats.org/presentationml/2006/main">
  <p:tag name="AUDIO_ID" val="1615"/>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3"/>
</p:tagLst>
</file>

<file path=ppt/tags/tag9.xml><?xml version="1.0" encoding="utf-8"?>
<p:tagLst xmlns:a="http://schemas.openxmlformats.org/drawingml/2006/main" xmlns:r="http://schemas.openxmlformats.org/officeDocument/2006/relationships" xmlns:p="http://schemas.openxmlformats.org/presentationml/2006/main">
  <p:tag name="AUDIO_ID" val="1391"/>
  <p:tag name="ARTICULATE_NAV_LEVEL" val="1"/>
  <p:tag name="ARTICULATE_TOC_EXPANDED" val="True"/>
  <p:tag name="ARTICULATE_SLIDE_PRESENTER_GUID" val="6b04a5ec-ebfd-4b4c-8690-03ab24f5c100"/>
  <p:tag name="ARTICULATE_SLIDE_PAUSE" val="0"/>
  <p:tag name="ARTICULATE_HIDE_SLIDE" val="0"/>
  <p:tag name="ARTICULATE_PLAYER_CONTROL_PREVIOUS" val="True"/>
  <p:tag name="ARTICULATE_PLAYER_CONTROL_NEXT" val="True"/>
  <p:tag name="ARTICULATE_USED_LAYOUT" val="22"/>
</p:tagLst>
</file>

<file path=ppt/theme/theme1.xml><?xml version="1.0" encoding="utf-8"?>
<a:theme xmlns:a="http://schemas.openxmlformats.org/drawingml/2006/main" name="Office Theme">
  <a:themeElements>
    <a:clrScheme name="Custom 5">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D975AC6-C48C-442C-9991-DD0D69E97166}" vid="{FEF5AA09-03A6-432F-BD2D-5EDB0B49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94E06E6F0A9743BAA710C813E316C9" ma:contentTypeVersion="10" ma:contentTypeDescription="Create a new document." ma:contentTypeScope="" ma:versionID="67a88b7c6a8e2878b39d698953d78345">
  <xsd:schema xmlns:xsd="http://www.w3.org/2001/XMLSchema" xmlns:xs="http://www.w3.org/2001/XMLSchema" xmlns:p="http://schemas.microsoft.com/office/2006/metadata/properties" xmlns:ns3="6fddf8f5-e461-41a3-afbb-0f1e2495893d" targetNamespace="http://schemas.microsoft.com/office/2006/metadata/properties" ma:root="true" ma:fieldsID="a506c98bc9703d2bf5908a7d599c9524" ns3:_="">
    <xsd:import namespace="6fddf8f5-e461-41a3-afbb-0f1e249589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df8f5-e461-41a3-afbb-0f1e24958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279038-36F1-4135-8B8E-4DADDAFF08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C2EB4F2-97FA-49C8-B00A-489738026509}">
  <ds:schemaRefs>
    <ds:schemaRef ds:uri="http://schemas.microsoft.com/sharepoint/v3/contenttype/forms"/>
  </ds:schemaRefs>
</ds:datastoreItem>
</file>

<file path=customXml/itemProps3.xml><?xml version="1.0" encoding="utf-8"?>
<ds:datastoreItem xmlns:ds="http://schemas.openxmlformats.org/officeDocument/2006/customXml" ds:itemID="{894538C2-6AD0-4803-AE4A-16AC64F02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df8f5-e461-41a3-afbb-0f1e24958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EYE CA PPT Template 2022 Logos</Template>
  <TotalTime>1695</TotalTime>
  <Words>1351</Words>
  <Application>Microsoft Office PowerPoint</Application>
  <PresentationFormat>Widescreen</PresentationFormat>
  <Paragraphs>122</Paragraphs>
  <Slides>17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Algerian</vt:lpstr>
      <vt:lpstr>Aparajita</vt:lpstr>
      <vt:lpstr>Arial</vt:lpstr>
      <vt:lpstr>Bauhaus 93</vt:lpstr>
      <vt:lpstr>Calibri</vt:lpstr>
      <vt:lpstr>DokChampa</vt:lpstr>
      <vt:lpstr>Edwardian Script ITC</vt:lpstr>
      <vt:lpstr>Ink Free</vt:lpstr>
      <vt:lpstr>Jokerman</vt:lpstr>
      <vt:lpstr>Kristen ITC</vt:lpstr>
      <vt:lpstr>Lucida Bright</vt:lpstr>
      <vt:lpstr>Wingdings</vt:lpstr>
      <vt:lpstr>Office Theme</vt:lpstr>
      <vt:lpstr>Responding to EYE-TA Results</vt:lpstr>
      <vt:lpstr>PowerPoint Presentation</vt:lpstr>
      <vt:lpstr>Responding to  the results</vt:lpstr>
      <vt:lpstr>Responding to the results</vt:lpstr>
      <vt:lpstr>Responding to the results</vt:lpstr>
      <vt:lpstr>Responding to the results</vt:lpstr>
      <vt:lpstr>Grouping for differentiated learning </vt:lpstr>
      <vt:lpstr>Grouping for differentiated learning </vt:lpstr>
      <vt:lpstr>Grouping for differentiated learning</vt:lpstr>
      <vt:lpstr>EYE-100 Domain-Strengthening Activities</vt:lpstr>
      <vt:lpstr>PowerPoint Presentation</vt:lpstr>
      <vt:lpstr>Active teaching approach</vt:lpstr>
      <vt:lpstr>Differentiated learning </vt:lpstr>
      <vt:lpstr>How to access the EYE-100 Activities</vt:lpstr>
      <vt:lpstr>How to download the EYE-100 Activities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Presentation Title Break up a Long Title on Two Lines</dc:title>
  <dc:creator>Stephanie Guignion</dc:creator>
  <cp:keywords>The Learning Bar;2020;Confident Learners;CL</cp:keywords>
  <cp:lastModifiedBy>Stephanie Guignion</cp:lastModifiedBy>
  <cp:revision>11</cp:revision>
  <dcterms:created xsi:type="dcterms:W3CDTF">2022-04-27T16:55:42Z</dcterms:created>
  <dcterms:modified xsi:type="dcterms:W3CDTF">2022-07-26T16:41:53Z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0x0101003394E06E6F0A9743BAA710C813E316C9</vt:lpwstr>
  </property>
</Properties>
</file>