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347" r:id="rId3"/>
    <p:sldId id="331" r:id="rId4"/>
    <p:sldId id="332" r:id="rId5"/>
    <p:sldId id="348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50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445"/>
    <a:srgbClr val="9D9FA2"/>
    <a:srgbClr val="474747"/>
    <a:srgbClr val="008FBE"/>
    <a:srgbClr val="EA2127"/>
    <a:srgbClr val="FBFBFB"/>
    <a:srgbClr val="F7F7F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0" autoAdjust="0"/>
    <p:restoredTop sz="81734" autoAdjust="0"/>
  </p:normalViewPr>
  <p:slideViewPr>
    <p:cSldViewPr snapToGrid="0">
      <p:cViewPr varScale="1">
        <p:scale>
          <a:sx n="93" d="100"/>
          <a:sy n="93" d="100"/>
        </p:scale>
        <p:origin x="98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8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FD613-065A-48E3-BD65-66E15E0DD71C}" type="datetimeFigureOut">
              <a:rPr lang="en-US" smtClean="0"/>
              <a:t>8/31/2018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A5AF6-394E-471C-A5E4-1695720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02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A6A5A-EBDC-4CF0-B3F8-C524D1005B17}" type="datetimeFigureOut">
              <a:rPr lang="en-US" smtClean="0"/>
              <a:t>8/31/2018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C2D77-D93C-4EA2-A6A6-B7B0F672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Welcome to the Early Years Evaluation Family Information Session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46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1000"/>
              </a:spcBef>
              <a:defRPr/>
            </a:pPr>
            <a:r>
              <a:rPr lang="en-CA" sz="1400" b="1" dirty="0">
                <a:solidFill>
                  <a:schemeClr val="accent6"/>
                </a:solidFill>
                <a:latin typeface="Myriad Pro Light"/>
                <a:cs typeface="Helvetica" pitchFamily="34" charset="0"/>
              </a:rPr>
              <a:t>5. </a:t>
            </a:r>
            <a:r>
              <a:rPr lang="en-CA" sz="1400" b="1" dirty="0">
                <a:solidFill>
                  <a:schemeClr val="tx2"/>
                </a:solidFill>
                <a:latin typeface="Myriad Pro Light"/>
                <a:cs typeface="Helvetica" pitchFamily="34" charset="0"/>
              </a:rPr>
              <a:t>Social Skills and Approaches to Learning</a:t>
            </a:r>
            <a:endParaRPr lang="en-CA" sz="1400" dirty="0">
              <a:latin typeface="Myriad Pro Light"/>
            </a:endParaRPr>
          </a:p>
          <a:p>
            <a:pPr>
              <a:defRPr/>
            </a:pPr>
            <a:r>
              <a:rPr lang="en-US" dirty="0">
                <a:latin typeface="Myriad Pro Light"/>
              </a:rPr>
              <a:t>Attentiveness, persistence and signs of social and emotional connectedness towards others. </a:t>
            </a:r>
          </a:p>
          <a:p>
            <a:pPr>
              <a:defRPr/>
            </a:pPr>
            <a:endParaRPr lang="en-US" dirty="0">
              <a:latin typeface="Myriad Pro Light"/>
            </a:endParaRPr>
          </a:p>
          <a:p>
            <a:pPr>
              <a:defRPr/>
            </a:pPr>
            <a:r>
              <a:rPr lang="en-US" dirty="0">
                <a:solidFill>
                  <a:schemeClr val="tx2"/>
                </a:solidFill>
                <a:latin typeface="Myriad Pro Light"/>
              </a:rPr>
              <a:t>This area refers to children’s ability to:</a:t>
            </a:r>
            <a:endParaRPr lang="en-US" dirty="0">
              <a:latin typeface="Myriad Pro Light"/>
            </a:endParaRPr>
          </a:p>
          <a:p>
            <a:pPr>
              <a:defRPr/>
            </a:pPr>
            <a:r>
              <a:rPr lang="en-US" dirty="0">
                <a:latin typeface="Myriad Pro Light"/>
              </a:rPr>
              <a:t>Shift from one learning activity to another</a:t>
            </a:r>
          </a:p>
          <a:p>
            <a:pPr>
              <a:defRPr/>
            </a:pPr>
            <a:r>
              <a:rPr lang="en-US" dirty="0">
                <a:latin typeface="Myriad Pro Light"/>
              </a:rPr>
              <a:t>Take turns, share, and show respect for others</a:t>
            </a:r>
          </a:p>
          <a:p>
            <a:pPr>
              <a:defRPr/>
            </a:pPr>
            <a:r>
              <a:rPr lang="en-US" dirty="0">
                <a:latin typeface="Myriad Pro Light"/>
              </a:rPr>
              <a:t>Stay focused on learning activities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04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36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US" altLang="en-US" dirty="0"/>
              <a:t>EYE-TA provides teachers with a checklist they can use to keep track of their observations and informal assessments of children during regular classroom activities. </a:t>
            </a:r>
            <a:br>
              <a:rPr lang="en-US" altLang="en-US" dirty="0"/>
            </a:br>
            <a:endParaRPr lang="en-US" altLang="en-US" dirty="0"/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The EYE-TA is very non-intrusive as teachers can observe daily tasks, and play activities to complete the assessment</a:t>
            </a:r>
            <a:endParaRPr lang="en-CA" altLang="en-US" dirty="0"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19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3175"/>
            <a:r>
              <a:rPr lang="en-US" altLang="en-US" b="1" dirty="0">
                <a:solidFill>
                  <a:srgbClr val="00206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What is the EYE-TA used for?</a:t>
            </a:r>
          </a:p>
          <a:p>
            <a:pPr marL="169863" indent="3175"/>
            <a:r>
              <a:rPr lang="en-US" altLang="en-US" sz="1400" dirty="0">
                <a:ea typeface="Helvetica" panose="020B0604020202020204" pitchFamily="34" charset="0"/>
                <a:cs typeface="Helvetica" panose="020B0604020202020204" pitchFamily="34" charset="0"/>
              </a:rPr>
              <a:t>The EYE is used to:</a:t>
            </a:r>
          </a:p>
          <a:p>
            <a:pPr marL="169863" indent="3175"/>
            <a:endParaRPr lang="en-US" altLang="en-US" sz="1000" dirty="0"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169863" indent="3175" eaLnBrk="1" hangingPunct="1">
              <a:spcBef>
                <a:spcPts val="12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92D050"/>
                </a:solidFill>
              </a:rPr>
              <a:t>Assess </a:t>
            </a:r>
            <a:r>
              <a:rPr lang="en-US" altLang="en-US" dirty="0"/>
              <a:t>areas of strength, and areas of difficulty;</a:t>
            </a:r>
            <a:endParaRPr lang="en-US" altLang="en-US" sz="800" dirty="0"/>
          </a:p>
          <a:p>
            <a:pPr marL="169863" indent="3175" eaLnBrk="1" hangingPunct="1">
              <a:spcBef>
                <a:spcPts val="12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92D05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Identify children </a:t>
            </a: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who may need extra help;</a:t>
            </a:r>
            <a:endParaRPr lang="en-CA" altLang="en-US" sz="800" dirty="0"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169863" indent="3175" eaLnBrk="1" hangingPunct="1">
              <a:spcBef>
                <a:spcPts val="12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92D050"/>
                </a:solidFill>
              </a:rPr>
              <a:t>Monitor learning gains </a:t>
            </a:r>
            <a:r>
              <a:rPr lang="en-US" altLang="en-US" dirty="0"/>
              <a:t>during first years of school;</a:t>
            </a:r>
            <a:endParaRPr lang="en-US" altLang="en-US" sz="800" dirty="0"/>
          </a:p>
          <a:p>
            <a:pPr marL="169863" indent="3175" eaLnBrk="1" hangingPunct="1">
              <a:spcBef>
                <a:spcPts val="12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altLang="en-US" dirty="0"/>
              <a:t>Provide </a:t>
            </a:r>
            <a:r>
              <a:rPr lang="en-US" altLang="en-US" dirty="0">
                <a:solidFill>
                  <a:srgbClr val="92D050"/>
                </a:solidFill>
              </a:rPr>
              <a:t>a positive transition</a:t>
            </a:r>
            <a:r>
              <a:rPr lang="en-US" altLang="en-US" dirty="0"/>
              <a:t> to school;</a:t>
            </a:r>
            <a:endParaRPr lang="en-US" altLang="en-US" sz="1400" dirty="0">
              <a:solidFill>
                <a:srgbClr val="002060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67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3175"/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The EYE </a:t>
            </a:r>
            <a:r>
              <a:rPr lang="en-US" altLang="en-US" b="1" u="sng" dirty="0">
                <a:solidFill>
                  <a:srgbClr val="C0000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is not</a:t>
            </a: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a test to be passed or failed</a:t>
            </a: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CA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used to label children</a:t>
            </a: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a diagnostic tool to identify specific learning disabilities</a:t>
            </a:r>
            <a:r>
              <a:rPr lang="en-US" alt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.</a:t>
            </a:r>
            <a:endParaRPr lang="en-CA" altLang="en-US" dirty="0">
              <a:solidFill>
                <a:srgbClr val="474747"/>
              </a:solidFill>
              <a:latin typeface="+mn-lt"/>
              <a:cs typeface="Helvetica" panose="020B060402020202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59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CA" altLang="en-US" b="1" dirty="0">
                <a:solidFill>
                  <a:srgbClr val="1F497D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After the EYE is complete, families will receive a copy of the results for their child. </a:t>
            </a:r>
            <a:br>
              <a:rPr lang="en-CA" altLang="en-US" b="1" dirty="0">
                <a:solidFill>
                  <a:srgbClr val="1F497D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endParaRPr lang="en-CA" altLang="en-US" b="1" dirty="0">
              <a:solidFill>
                <a:srgbClr val="1F497D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/>
            <a:r>
              <a:rPr lang="en-CA" altLang="en-US" b="1" dirty="0">
                <a:solidFill>
                  <a:srgbClr val="1F497D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Results are presented using three colour-coded shapes as described below: </a:t>
            </a:r>
          </a:p>
          <a:p>
            <a:pPr>
              <a:lnSpc>
                <a:spcPct val="200000"/>
              </a:lnSpc>
            </a:pPr>
            <a:br>
              <a:rPr lang="en-US" altLang="en-US" dirty="0"/>
            </a:br>
            <a:r>
              <a:rPr lang="en-US" altLang="en-US" dirty="0"/>
              <a:t>Green  for </a:t>
            </a: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Helvetica" panose="020B0604020202020204" pitchFamily="34" charset="0"/>
              </a:rPr>
              <a:t>Appropriate development </a:t>
            </a:r>
            <a:r>
              <a:rPr lang="en-US" altLang="en-US" i="1" dirty="0">
                <a:solidFill>
                  <a:srgbClr val="000000"/>
                </a:solidFill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endParaRPr lang="en-CA" altLang="en-US" dirty="0"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Helvetica" panose="020B0604020202020204" pitchFamily="34" charset="0"/>
              </a:rPr>
              <a:t>Yellow for Experiencing some difficulty </a:t>
            </a:r>
            <a:endParaRPr lang="en-CA" altLang="en-US" dirty="0"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300"/>
              </a:spcAft>
            </a:pP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Helvetica" panose="020B0604020202020204" pitchFamily="34" charset="0"/>
              </a:rPr>
              <a:t>Red for Experiencing significant difficulty </a:t>
            </a:r>
            <a:endParaRPr lang="en-CA" altLang="en-US" dirty="0"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r>
              <a:rPr lang="en-US" altLang="en-US" dirty="0">
                <a:ea typeface="Calibri" panose="020F0502020204030204" pitchFamily="34" charset="0"/>
                <a:cs typeface="Helvetica" panose="020B0604020202020204" pitchFamily="34" charset="0"/>
              </a:rPr>
              <a:t>And Not complete</a:t>
            </a:r>
            <a:r>
              <a:rPr lang="en-US" altLang="en-US" i="1" dirty="0">
                <a:ea typeface="Calibri" panose="020F0502020204030204" pitchFamily="34" charset="0"/>
                <a:cs typeface="Helvetica" panose="020B0604020202020204" pitchFamily="34" charset="0"/>
              </a:rPr>
              <a:t> indicates that the child did not complete enough items in the domain to generate a result.</a:t>
            </a:r>
            <a:endParaRPr lang="en-US" altLang="en-US" dirty="0"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22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altLang="en-US" dirty="0"/>
              <a:t>Reporting from the EYE-TA includes a child report that outlines the developmental areas and uses colour-coded shapes to illustrate the child’s results. </a:t>
            </a:r>
            <a:r>
              <a:rPr lang="en-US" altLang="en-US" dirty="0"/>
              <a:t>This report lists each of the developmental areas described above, along with examples describing each area, and a color coded shape illustrating the child’s results</a:t>
            </a:r>
            <a:r>
              <a:rPr lang="en-CA" altLang="en-US" dirty="0"/>
              <a:t>  </a:t>
            </a:r>
            <a:r>
              <a:rPr lang="en-US" altLang="en-US" dirty="0"/>
              <a:t>Results are reported for each of the five domains. Results for physical development are split into Fine and Gross Motor squares.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31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13"/>
            <a:r>
              <a:rPr lang="en-US" altLang="en-US" dirty="0"/>
              <a:t>After the EYE is complete, </a:t>
            </a:r>
            <a:r>
              <a:rPr lang="en-CA" altLang="en-US" b="1" dirty="0">
                <a:solidFill>
                  <a:srgbClr val="00206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Results can be used to </a:t>
            </a:r>
            <a:r>
              <a:rPr lang="en-US" altLang="en-US" dirty="0"/>
              <a:t>identify children who need extra support, provide guidance and assistance to children, involve families in meaningful ways.</a:t>
            </a:r>
            <a:endParaRPr lang="en-CA" altLang="en-US" dirty="0"/>
          </a:p>
          <a:p>
            <a:pPr defTabSz="912813"/>
            <a:endParaRPr lang="en-CA" altLang="en-US" dirty="0"/>
          </a:p>
          <a:p>
            <a:pPr defTabSz="912813"/>
            <a:endParaRPr lang="en-CA" alt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40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0"/>
              </a:spcBef>
              <a:buClr>
                <a:srgbClr val="002060"/>
              </a:buClr>
            </a:pPr>
            <a:r>
              <a:rPr lang="en-CA" altLang="en-US" b="1" dirty="0">
                <a:solidFill>
                  <a:srgbClr val="002060"/>
                </a:solidFill>
              </a:rPr>
              <a:t>If a child needs extra instructional support, there are many approaches that can be taken. Some examples of Instructional Support include:</a:t>
            </a:r>
            <a:endParaRPr lang="en-US" altLang="en-US" dirty="0"/>
          </a:p>
          <a:p>
            <a:pPr>
              <a:spcBef>
                <a:spcPts val="1800"/>
              </a:spcBef>
              <a:buClr>
                <a:srgbClr val="002060"/>
              </a:buClr>
            </a:pPr>
            <a:br>
              <a:rPr lang="en-CA" altLang="en-US" b="1" dirty="0">
                <a:solidFill>
                  <a:srgbClr val="002060"/>
                </a:solidFill>
              </a:rPr>
            </a:br>
            <a:r>
              <a:rPr lang="en-CA" altLang="en-US" dirty="0">
                <a:ea typeface="Helvetica" panose="020B0604020202020204" pitchFamily="34" charset="0"/>
                <a:cs typeface="Helvetica" panose="020B0604020202020204" pitchFamily="34" charset="0"/>
              </a:rPr>
              <a:t>Children work in small groups with more attention and focus for a part of the school day;</a:t>
            </a:r>
          </a:p>
          <a:p>
            <a:pPr>
              <a:spcBef>
                <a:spcPts val="1800"/>
              </a:spcBef>
              <a:buClr>
                <a:srgbClr val="002060"/>
              </a:buClr>
            </a:pPr>
            <a:r>
              <a:rPr lang="en-CA" altLang="en-US" dirty="0">
                <a:ea typeface="Helvetica" panose="020B0604020202020204" pitchFamily="34" charset="0"/>
                <a:cs typeface="Helvetica" panose="020B0604020202020204" pitchFamily="34" charset="0"/>
              </a:rPr>
              <a:t>Referral to specialist (i.e., SLP, OT, PT, etc.) for further assessment and targeted interventions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89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altLang="en-US" dirty="0"/>
              <a:t>Thank you so much for your time and attention today – we hope you enjoyed this presentation about the Early Years Evaluation. If you have any further questions, please email the appropriate contact on this final slide.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9374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Children develop skills as they grow and learn</a:t>
            </a:r>
          </a:p>
          <a:p>
            <a:pPr eaLnBrk="1" hangingPunct="1"/>
            <a:endParaRPr lang="en-US" altLang="en-US" dirty="0">
              <a:solidFill>
                <a:srgbClr val="92D050"/>
              </a:solidFill>
            </a:endParaRPr>
          </a:p>
          <a:p>
            <a:pPr eaLnBrk="1" hangingPunct="1"/>
            <a:r>
              <a:rPr lang="en-US" altLang="en-US" dirty="0"/>
              <a:t>These skills and abilities are the building blocks for their future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endParaRPr lang="en-CA" altLang="en-US" dirty="0"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CA" altLang="en-US" dirty="0">
                <a:ea typeface="Helvetica" panose="020B0604020202020204" pitchFamily="34" charset="0"/>
                <a:cs typeface="Helvetica" panose="020B0604020202020204" pitchFamily="34" charset="0"/>
              </a:rPr>
              <a:t>For example….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CA" altLang="en-US" dirty="0">
                <a:ea typeface="Helvetica" panose="020B0604020202020204" pitchFamily="34" charset="0"/>
                <a:cs typeface="Helvetica" panose="020B0604020202020204" pitchFamily="34" charset="0"/>
              </a:rPr>
              <a:t>Entering kindergarten with strong language skills can help children to become successful readers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61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Most reading difficulties can be prevented with early identification, excellent classroom instruction, and appropriate intervention. </a:t>
            </a:r>
            <a:br>
              <a:rPr lang="en-US" altLang="en-US" dirty="0"/>
            </a:b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This is the premise on which the Early Years Evaluation Teacher Assessment (EYE-TA) was created</a:t>
            </a:r>
            <a:endParaRPr lang="en-CA" altLang="en-US" b="1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4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206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What is the EYE-TA? Well,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US" altLang="en-US" i="1" dirty="0">
                <a:ea typeface="Helvetica" panose="020B0604020202020204" pitchFamily="34" charset="0"/>
                <a:cs typeface="Helvetica" panose="020B0604020202020204" pitchFamily="34" charset="0"/>
              </a:rPr>
              <a:t>Early Years Evaluation-Teacher Assessment (EYE-TA) </a:t>
            </a:r>
            <a:b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altLang="en-US" dirty="0">
                <a:ea typeface="Helvetica" panose="020B0604020202020204" pitchFamily="34" charset="0"/>
                <a:cs typeface="Helvetica" panose="020B0604020202020204" pitchFamily="34" charset="0"/>
              </a:rPr>
              <a:t>is a teacher observation assessment of children’s skills and abilities in early kindergarten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chemeClr val="tx2"/>
                </a:solidFill>
              </a:rPr>
              <a:t>The EYE-TA assesses the </a:t>
            </a:r>
            <a:r>
              <a:rPr lang="en-US" altLang="en-US" b="1" dirty="0">
                <a:solidFill>
                  <a:schemeClr val="tx2"/>
                </a:solidFill>
              </a:rPr>
              <a:t>developmental strengths and weaknesses of children at the start of school</a:t>
            </a:r>
            <a:r>
              <a:rPr lang="en-US" altLang="en-US" dirty="0">
                <a:solidFill>
                  <a:schemeClr val="tx2"/>
                </a:solidFill>
              </a:rPr>
              <a:t>. 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chemeClr val="tx2"/>
                </a:solidFill>
              </a:rPr>
              <a:t>The EYE-TA assesses five key areas of early childhood development: Awareness of Self and Environment, Cognitive Skills, Language and Communication, Physical Development, and Social Skills and Approaches to Learning.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chemeClr val="tx2"/>
                </a:solidFill>
              </a:rPr>
              <a:t>The domains are linked to children's readiness to learn at school.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63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altLang="en-US" sz="1600" b="1" dirty="0">
                <a:solidFill>
                  <a:srgbClr val="C0000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1. </a:t>
            </a:r>
            <a: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Awareness of Self and Environment</a:t>
            </a:r>
            <a:b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altLang="en-US" dirty="0"/>
              <a:t>a child's understanding of the world and his or her ability to make connections with home and community experiences.</a:t>
            </a:r>
            <a:endParaRPr lang="en-CA" altLang="en-US" dirty="0"/>
          </a:p>
          <a:p>
            <a:pPr>
              <a:lnSpc>
                <a:spcPct val="85000"/>
              </a:lnSpc>
              <a:spcBef>
                <a:spcPct val="40000"/>
              </a:spcBef>
            </a:pPr>
            <a:endParaRPr lang="en-US" altLang="en-US" sz="16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altLang="en-US" dirty="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altLang="en-US" dirty="0">
                <a:latin typeface="Myriad Pro" pitchFamily="34" charset="0"/>
              </a:rPr>
              <a:t>Think and talk about their world (e.g., identify opposites, common animals, </a:t>
            </a:r>
            <a:r>
              <a:rPr lang="en-US" altLang="en-US" dirty="0" err="1">
                <a:latin typeface="Myriad Pro" pitchFamily="34" charset="0"/>
              </a:rPr>
              <a:t>colours</a:t>
            </a:r>
            <a:r>
              <a:rPr lang="en-US" altLang="en-US" dirty="0">
                <a:latin typeface="Myriad Pro" pitchFamily="34" charset="0"/>
              </a:rPr>
              <a:t>, and positions of objects)</a:t>
            </a:r>
          </a:p>
          <a:p>
            <a:pPr>
              <a:lnSpc>
                <a:spcPct val="85000"/>
              </a:lnSpc>
              <a:spcBef>
                <a:spcPct val="4000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altLang="en-US" dirty="0">
                <a:latin typeface="Myriad Pro" pitchFamily="34" charset="0"/>
              </a:rPr>
              <a:t>Make connections with home and community experiences (e.g., a police officer keeps you safe)</a:t>
            </a:r>
            <a:endParaRPr lang="en-CA" alt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141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lang="en-US" altLang="en-US" sz="1600" b="1" dirty="0">
                <a:solidFill>
                  <a:srgbClr val="0070C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2. </a:t>
            </a:r>
            <a: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Cognitive Skills</a:t>
            </a:r>
            <a:endParaRPr lang="en-US" altLang="en-US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CA" altLang="en-US" dirty="0"/>
              <a:t>a child's basic math and pre-reading skills and his or her ability to solve problems.</a:t>
            </a:r>
            <a:endParaRPr lang="en-US" altLang="en-US" dirty="0"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solidFill>
                <a:schemeClr val="tx2"/>
              </a:solidFill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Recognize words that rhyme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Name some letters and sounds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Name numbers and count sets of objects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Recognize same and different </a:t>
            </a:r>
          </a:p>
          <a:p>
            <a:pPr>
              <a:spcBef>
                <a:spcPts val="600"/>
              </a:spcBef>
            </a:pPr>
            <a:br>
              <a:rPr lang="en-US" altLang="en-US" sz="800" dirty="0"/>
            </a:br>
            <a:endParaRPr lang="en-US" altLang="en-US" sz="8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03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CA" altLang="en-US" sz="1600" b="1" dirty="0">
                <a:solidFill>
                  <a:srgbClr val="00B05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3. </a:t>
            </a:r>
            <a: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Language and Communication</a:t>
            </a:r>
            <a:b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r>
              <a:rPr lang="en-CA" altLang="en-US" sz="1400" dirty="0"/>
              <a:t>a child's understanding of spoken language and his or her ability to express thoughts and feelings</a:t>
            </a:r>
            <a:r>
              <a:rPr lang="en-US" altLang="en-US" sz="1400" dirty="0"/>
              <a:t>. </a:t>
            </a:r>
            <a:endParaRPr lang="en-CA" altLang="en-US" sz="1400" dirty="0"/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sz="16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solidFill>
                  <a:schemeClr val="tx2"/>
                </a:solidFill>
                <a:latin typeface="Myriad Pro" pitchFamily="34" charset="0"/>
              </a:rPr>
              <a:t>This area refers to children’s ability to:</a:t>
            </a: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Listen to and understand instructions, discussions, </a:t>
            </a:r>
            <a:br>
              <a:rPr lang="en-US" altLang="en-US" dirty="0">
                <a:latin typeface="Myriad Pro" pitchFamily="34" charset="0"/>
              </a:rPr>
            </a:br>
            <a:r>
              <a:rPr lang="en-US" altLang="en-US" dirty="0">
                <a:latin typeface="Myriad Pro" pitchFamily="34" charset="0"/>
              </a:rPr>
              <a:t>and stories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Use full sentences (i.e., five to seven words) to explain ideas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endParaRPr lang="en-US" altLang="en-US" dirty="0">
              <a:latin typeface="Myriad Pro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" pitchFamily="34" charset="0"/>
              </a:rPr>
              <a:t>Talk so people can easily understand</a:t>
            </a:r>
          </a:p>
          <a:p>
            <a:pPr eaLnBrk="1" hangingPunct="1">
              <a:spcBef>
                <a:spcPts val="1000"/>
              </a:spcBef>
            </a:pPr>
            <a:br>
              <a:rPr lang="en-US" altLang="en-US" sz="800" dirty="0"/>
            </a:br>
            <a:br>
              <a:rPr lang="en-US" altLang="en-US" sz="800" dirty="0"/>
            </a:br>
            <a:br>
              <a:rPr lang="en-US" altLang="en-US" sz="800" dirty="0"/>
            </a:br>
            <a:endParaRPr lang="en-US" altLang="en-US" sz="8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67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sz="1600" b="1" dirty="0">
                <a:solidFill>
                  <a:srgbClr val="7030A0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4. </a:t>
            </a:r>
            <a:r>
              <a:rPr lang="en-US" altLang="en-US" sz="16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  <a:t>Physical Development</a:t>
            </a:r>
            <a:br>
              <a:rPr lang="en-US" altLang="en-US" sz="1400" b="1" dirty="0">
                <a:solidFill>
                  <a:schemeClr val="tx2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endParaRPr lang="en-US" altLang="en-US" sz="14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fr-CA" altLang="en-US" sz="1400" b="1" dirty="0">
                <a:solidFill>
                  <a:schemeClr val="tx2"/>
                </a:solidFill>
                <a:latin typeface="Myriad Pro Light" pitchFamily="34" charset="0"/>
              </a:rPr>
              <a:t>Fine </a:t>
            </a:r>
            <a:r>
              <a:rPr lang="fr-CA" altLang="en-US" sz="1400" b="1" dirty="0" err="1">
                <a:solidFill>
                  <a:schemeClr val="tx2"/>
                </a:solidFill>
                <a:latin typeface="Myriad Pro Light" pitchFamily="34" charset="0"/>
              </a:rPr>
              <a:t>motor</a:t>
            </a:r>
            <a:r>
              <a:rPr lang="fr-CA" altLang="en-US" sz="1400" b="1" dirty="0">
                <a:solidFill>
                  <a:schemeClr val="tx2"/>
                </a:solidFill>
                <a:latin typeface="Myriad Pro Light" pitchFamily="34" charset="0"/>
              </a:rPr>
              <a:t> </a:t>
            </a:r>
            <a:br>
              <a:rPr lang="fr-CA" altLang="en-US" dirty="0">
                <a:solidFill>
                  <a:schemeClr val="tx2"/>
                </a:solidFill>
                <a:latin typeface="Myriad Pro Light" pitchFamily="34" charset="0"/>
              </a:rPr>
            </a:br>
            <a:r>
              <a:rPr lang="fr-CA" altLang="en-US" dirty="0">
                <a:latin typeface="Myriad Pro Light" pitchFamily="34" charset="0"/>
              </a:rPr>
              <a:t>S</a:t>
            </a:r>
            <a:r>
              <a:rPr lang="en-US" altLang="en-US" dirty="0">
                <a:latin typeface="Myriad Pro Light" pitchFamily="34" charset="0"/>
              </a:rPr>
              <a:t>mall movements that require hand-eye coordination. </a:t>
            </a:r>
            <a:br>
              <a:rPr lang="en-US" altLang="en-US" dirty="0">
                <a:latin typeface="Myriad Pro Light" pitchFamily="34" charset="0"/>
              </a:rPr>
            </a:br>
            <a:br>
              <a:rPr lang="en-US" altLang="en-US" dirty="0">
                <a:latin typeface="Myriad Pro Light" pitchFamily="34" charset="0"/>
              </a:rPr>
            </a:br>
            <a:r>
              <a:rPr lang="en-US" altLang="en-US" dirty="0">
                <a:solidFill>
                  <a:schemeClr val="tx2"/>
                </a:solidFill>
                <a:latin typeface="Myriad Pro Light" pitchFamily="34" charset="0"/>
              </a:rPr>
              <a:t>This area refers to children’s ability to: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 Light" pitchFamily="34" charset="0"/>
              </a:rPr>
              <a:t>Using crayons, pencils, and scissors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en-US" altLang="en-US" dirty="0">
                <a:latin typeface="Myriad Pro Light" pitchFamily="34" charset="0"/>
              </a:rPr>
              <a:t>Copying shapes, letters, and numbers</a:t>
            </a:r>
          </a:p>
          <a:p>
            <a:pPr eaLnBrk="1" hangingPunct="1">
              <a:spcBef>
                <a:spcPct val="0"/>
              </a:spcBef>
            </a:pPr>
            <a:br>
              <a:rPr lang="en-US" altLang="en-US" dirty="0">
                <a:solidFill>
                  <a:schemeClr val="tx2"/>
                </a:solidFill>
                <a:latin typeface="Myriad Pro Light" pitchFamily="34" charset="0"/>
              </a:rPr>
            </a:br>
            <a:r>
              <a:rPr lang="fr-CA" altLang="en-US" sz="1400" b="1" dirty="0">
                <a:solidFill>
                  <a:schemeClr val="tx2"/>
                </a:solidFill>
                <a:latin typeface="Myriad Pro Light" pitchFamily="34" charset="0"/>
              </a:rPr>
              <a:t>Gross </a:t>
            </a:r>
            <a:r>
              <a:rPr lang="fr-CA" altLang="en-US" sz="1400" b="1" dirty="0" err="1">
                <a:solidFill>
                  <a:schemeClr val="tx2"/>
                </a:solidFill>
                <a:latin typeface="Myriad Pro Light" pitchFamily="34" charset="0"/>
              </a:rPr>
              <a:t>motor</a:t>
            </a:r>
            <a:br>
              <a:rPr lang="en-US" altLang="en-US" dirty="0">
                <a:solidFill>
                  <a:schemeClr val="tx2"/>
                </a:solidFill>
                <a:latin typeface="Myriad Pro Light" pitchFamily="34" charset="0"/>
              </a:rPr>
            </a:br>
            <a:r>
              <a:rPr lang="fr-CA" altLang="en-US" dirty="0">
                <a:latin typeface="Myriad Pro Light" pitchFamily="34" charset="0"/>
              </a:rPr>
              <a:t>L</a:t>
            </a:r>
            <a:r>
              <a:rPr lang="en-US" altLang="en-US" dirty="0" err="1">
                <a:latin typeface="Myriad Pro Light" pitchFamily="34" charset="0"/>
              </a:rPr>
              <a:t>arge</a:t>
            </a:r>
            <a:r>
              <a:rPr lang="en-US" altLang="en-US" dirty="0">
                <a:latin typeface="Myriad Pro Light" pitchFamily="34" charset="0"/>
              </a:rPr>
              <a:t> movements that involve arms, legs, and body</a:t>
            </a:r>
            <a:br>
              <a:rPr lang="en-US" altLang="en-US" dirty="0">
                <a:latin typeface="Myriad Pro Light" pitchFamily="34" charset="0"/>
              </a:rPr>
            </a:br>
            <a:br>
              <a:rPr lang="en-US" altLang="en-US" dirty="0">
                <a:latin typeface="Myriad Pro Light" pitchFamily="34" charset="0"/>
              </a:rPr>
            </a:br>
            <a:r>
              <a:rPr lang="en-US" altLang="en-US" dirty="0">
                <a:solidFill>
                  <a:schemeClr val="tx2"/>
                </a:solidFill>
                <a:latin typeface="Myriad Pro Light" pitchFamily="34" charset="0"/>
              </a:rPr>
              <a:t>This area refers to children’s ability to: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Myriad Pro Light" pitchFamily="34" charset="0"/>
              </a:rPr>
              <a:t>Balance, jump and hop on one foot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latin typeface="Myriad Pro Light" pitchFamily="34" charset="0"/>
              </a:rPr>
              <a:t>Catch and throw, run, and skip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3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949544" y="2846133"/>
            <a:ext cx="8964807" cy="78641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chemeClr val="accent1"/>
                </a:solidFill>
                <a:latin typeface="+mn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Presentation Title Page</a:t>
            </a:r>
            <a:endParaRPr dirty="0"/>
          </a:p>
        </p:txBody>
      </p:sp>
      <p:pic>
        <p:nvPicPr>
          <p:cNvPr id="4" name="Picture Placeholder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201" y="5869859"/>
            <a:ext cx="2696913" cy="584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77" y="1709968"/>
            <a:ext cx="2750610" cy="69132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49543" y="3711739"/>
            <a:ext cx="8964807" cy="501650"/>
          </a:xfrm>
        </p:spPr>
        <p:txBody>
          <a:bodyPr/>
          <a:lstStyle>
            <a:lvl1pPr marL="0" indent="0">
              <a:buNone/>
              <a:defRPr sz="3200">
                <a:solidFill>
                  <a:srgbClr val="474747"/>
                </a:solidFill>
                <a:latin typeface="+mn-lt"/>
              </a:defRPr>
            </a:lvl1pPr>
            <a:lvl2pPr>
              <a:defRPr/>
            </a:lvl2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7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10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4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886837" y="2304789"/>
            <a:ext cx="6955599" cy="179689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2000"/>
              </a:lnSpc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chemeClr val="accent1"/>
                </a:solidFill>
                <a:latin typeface="+mn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Chapter Header</a:t>
            </a:r>
            <a:endParaRPr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4101679"/>
            <a:ext cx="7842436" cy="102899"/>
            <a:chOff x="4349578" y="3579414"/>
            <a:chExt cx="7842436" cy="102899"/>
          </a:xfrm>
        </p:grpSpPr>
        <p:sp>
          <p:nvSpPr>
            <p:cNvPr id="6" name="Shape 31"/>
            <p:cNvSpPr/>
            <p:nvPr/>
          </p:nvSpPr>
          <p:spPr>
            <a:xfrm>
              <a:off x="9808489" y="3579414"/>
              <a:ext cx="1191599" cy="102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" name="Shape 32"/>
            <p:cNvSpPr/>
            <p:nvPr/>
          </p:nvSpPr>
          <p:spPr>
            <a:xfrm>
              <a:off x="11000415" y="3579414"/>
              <a:ext cx="1191599" cy="102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" name="Shape 34"/>
            <p:cNvSpPr/>
            <p:nvPr/>
          </p:nvSpPr>
          <p:spPr>
            <a:xfrm>
              <a:off x="4349578" y="3579414"/>
              <a:ext cx="5458834" cy="1028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1021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2000"/>
              </a:lnSpc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474747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7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2000"/>
              </a:lnSpc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474747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85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8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>
              <a:solidFill>
                <a:schemeClr val="accent1"/>
              </a:solidFill>
            </a:endParaRPr>
          </a:p>
        </p:txBody>
      </p:sp>
      <p:sp>
        <p:nvSpPr>
          <p:cNvPr id="9" name="Shape 111">
            <a:extLst>
              <a:ext uri="{FF2B5EF4-FFF2-40B4-BE49-F238E27FC236}">
                <a16:creationId xmlns:a16="http://schemas.microsoft.com/office/drawing/2014/main" id="{EECA9A6A-F04B-4D0C-A905-2193F031D249}"/>
              </a:ext>
            </a:extLst>
          </p:cNvPr>
          <p:cNvSpPr txBox="1">
            <a:spLocks/>
          </p:cNvSpPr>
          <p:nvPr userDrawn="1"/>
        </p:nvSpPr>
        <p:spPr>
          <a:xfrm>
            <a:off x="625185" y="410252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Header / Title 48pts</a:t>
            </a:r>
          </a:p>
          <a:p>
            <a:pPr>
              <a:lnSpc>
                <a:spcPct val="102000"/>
              </a:lnSpc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 Header 32pts</a:t>
            </a:r>
          </a:p>
        </p:txBody>
      </p:sp>
      <p:sp>
        <p:nvSpPr>
          <p:cNvPr id="10" name="Shape 258">
            <a:extLst>
              <a:ext uri="{FF2B5EF4-FFF2-40B4-BE49-F238E27FC236}">
                <a16:creationId xmlns:a16="http://schemas.microsoft.com/office/drawing/2014/main" id="{7688A3D8-B42D-4657-895E-03683AE3426F}"/>
              </a:ext>
            </a:extLst>
          </p:cNvPr>
          <p:cNvSpPr/>
          <p:nvPr userDrawn="1"/>
        </p:nvSpPr>
        <p:spPr>
          <a:xfrm>
            <a:off x="704286" y="1954656"/>
            <a:ext cx="3415131" cy="357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0" marR="0">
              <a:buClr>
                <a:srgbClr val="767779"/>
              </a:buClr>
              <a:buFont typeface="Calibri"/>
              <a:defRPr sz="1800" b="1">
                <a:solidFill>
                  <a:srgbClr val="767779"/>
                </a:solidFill>
                <a:uFill>
                  <a:solidFill>
                    <a:srgbClr val="767779"/>
                  </a:solidFill>
                </a:u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8000"/>
              </a:lnSpc>
              <a:spcBef>
                <a:spcPts val="1000"/>
              </a:spcBef>
            </a:pPr>
            <a:r>
              <a:rPr lang="en-US" sz="2800" b="0" dirty="0">
                <a:solidFill>
                  <a:schemeClr val="accent1"/>
                </a:solidFill>
                <a:latin typeface="+mn-lt"/>
              </a:rPr>
              <a:t>Title from 28-32pts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Body text from 24-30pts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 </a:t>
            </a:r>
          </a:p>
        </p:txBody>
      </p:sp>
      <p:sp>
        <p:nvSpPr>
          <p:cNvPr id="11" name="Shape 258">
            <a:extLst>
              <a:ext uri="{FF2B5EF4-FFF2-40B4-BE49-F238E27FC236}">
                <a16:creationId xmlns:a16="http://schemas.microsoft.com/office/drawing/2014/main" id="{E459BF0A-1A01-4CC2-B9D2-6F37D33784DA}"/>
              </a:ext>
            </a:extLst>
          </p:cNvPr>
          <p:cNvSpPr/>
          <p:nvPr userDrawn="1"/>
        </p:nvSpPr>
        <p:spPr>
          <a:xfrm>
            <a:off x="4548565" y="1954656"/>
            <a:ext cx="3182268" cy="366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marL="0" marR="0">
              <a:buClr>
                <a:srgbClr val="767779"/>
              </a:buClr>
              <a:buFont typeface="Calibri"/>
              <a:defRPr sz="1800" b="1">
                <a:solidFill>
                  <a:srgbClr val="767779"/>
                </a:solidFill>
                <a:uFill>
                  <a:solidFill>
                    <a:srgbClr val="767779"/>
                  </a:solidFill>
                </a:u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8000"/>
              </a:lnSpc>
              <a:spcBef>
                <a:spcPts val="1000"/>
              </a:spcBef>
            </a:pPr>
            <a:endParaRPr lang="en-US" sz="28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74747"/>
                </a:solidFill>
                <a:latin typeface="+mn-lt"/>
              </a:rPr>
              <a:t>Make a list</a:t>
            </a:r>
          </a:p>
          <a:p>
            <a:pPr marL="342900" indent="-342900">
              <a:lnSpc>
                <a:spcPts val="3800"/>
              </a:lnSpc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17490-F6B3-499A-9BDA-B99D5992D18A}"/>
              </a:ext>
            </a:extLst>
          </p:cNvPr>
          <p:cNvSpPr txBox="1"/>
          <p:nvPr userDrawn="1"/>
        </p:nvSpPr>
        <p:spPr>
          <a:xfrm>
            <a:off x="653857" y="5596678"/>
            <a:ext cx="6169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Highlight additional text in the Primary </a:t>
            </a:r>
            <a:r>
              <a:rPr lang="en-US" dirty="0" err="1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colour</a:t>
            </a:r>
            <a:r>
              <a:rPr lang="en-US" dirty="0">
                <a:solidFill>
                  <a:schemeClr val="accent1"/>
                </a:solidFill>
                <a:uFill>
                  <a:solidFill>
                    <a:srgbClr val="F99929"/>
                  </a:solidFill>
                </a:uFill>
                <a:latin typeface="+mn-lt"/>
              </a:rPr>
              <a:t> for extra visibility.</a:t>
            </a:r>
          </a:p>
          <a:p>
            <a:endParaRPr lang="en-CA" dirty="0">
              <a:latin typeface="+mn-lt"/>
            </a:endParaRPr>
          </a:p>
        </p:txBody>
      </p:sp>
      <p:pic>
        <p:nvPicPr>
          <p:cNvPr id="13" name="Picture Placeholder 3">
            <a:extLst>
              <a:ext uri="{FF2B5EF4-FFF2-40B4-BE49-F238E27FC236}">
                <a16:creationId xmlns:a16="http://schemas.microsoft.com/office/drawing/2014/main" id="{311590C5-1969-4E64-B3B4-BF5E1A2FA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925" y="0"/>
            <a:ext cx="4521075" cy="67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7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lor background">
    <p:bg>
      <p:bgPr>
        <a:solidFill>
          <a:srgbClr val="008FBE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1" y="6766390"/>
            <a:ext cx="11000088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1" name="Shape 71"/>
          <p:cNvSpPr/>
          <p:nvPr/>
        </p:nvSpPr>
        <p:spPr>
          <a:xfrm>
            <a:off x="11000415" y="6766390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14" cy="67663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Shape 118">
            <a:extLst>
              <a:ext uri="{FF2B5EF4-FFF2-40B4-BE49-F238E27FC236}">
                <a16:creationId xmlns:a16="http://schemas.microsoft.com/office/drawing/2014/main" id="{99F52118-898B-498E-969D-5A882A6C8E5E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0125" y="1253875"/>
            <a:ext cx="456530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>
              <a:lnSpc>
                <a:spcPct val="102000"/>
              </a:lnSpc>
              <a:defRPr>
                <a:latin typeface="+mn-lt"/>
              </a:defRPr>
            </a:lvl1pPr>
          </a:lstStyle>
          <a:p>
            <a:pPr>
              <a:buClr>
                <a:srgbClr val="FFFFFF"/>
              </a:buClr>
              <a:buFont typeface="Calibri"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rPr lang="en-US" sz="8000">
                <a:sym typeface="Calibri"/>
              </a:rPr>
              <a:t>Click to edit Master title style</a:t>
            </a:r>
            <a:endParaRPr lang="en-US" sz="6600" dirty="0">
              <a:sym typeface="Calibri"/>
            </a:endParaRPr>
          </a:p>
        </p:txBody>
      </p:sp>
      <p:sp>
        <p:nvSpPr>
          <p:cNvPr id="6" name="Shape 119">
            <a:extLst>
              <a:ext uri="{FF2B5EF4-FFF2-40B4-BE49-F238E27FC236}">
                <a16:creationId xmlns:a16="http://schemas.microsoft.com/office/drawing/2014/main" id="{ACA92A1E-3735-45BB-A8FC-D498E24A763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40125" y="3115978"/>
            <a:ext cx="4841525" cy="2662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>
              <a:defRPr>
                <a:latin typeface="+mn-lt"/>
              </a:defRPr>
            </a:lvl1pPr>
          </a:lstStyle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lt1"/>
                </a:solidFill>
              </a:rPr>
              <a:t>Click to edit Master subtitle style</a:t>
            </a:r>
            <a:endParaRPr lang="en-CA" dirty="0">
              <a:solidFill>
                <a:schemeClr val="lt1"/>
              </a:solidFill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8C80B0B-8FC1-474E-AB13-ADE030DF0B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863" y="0"/>
            <a:ext cx="4148137" cy="67548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7" name="Group 314">
            <a:extLst>
              <a:ext uri="{FF2B5EF4-FFF2-40B4-BE49-F238E27FC236}">
                <a16:creationId xmlns:a16="http://schemas.microsoft.com/office/drawing/2014/main" id="{04912B72-F2B8-4160-A4CD-993B21C65DF8}"/>
              </a:ext>
            </a:extLst>
          </p:cNvPr>
          <p:cNvGrpSpPr/>
          <p:nvPr userDrawn="1"/>
        </p:nvGrpSpPr>
        <p:grpSpPr>
          <a:xfrm>
            <a:off x="9599612" y="5412831"/>
            <a:ext cx="2782889" cy="730794"/>
            <a:chOff x="0" y="0"/>
            <a:chExt cx="2782888" cy="476250"/>
          </a:xfrm>
          <a:solidFill>
            <a:schemeClr val="accent1"/>
          </a:solidFill>
        </p:grpSpPr>
        <p:sp>
          <p:nvSpPr>
            <p:cNvPr id="8" name="Shape 312">
              <a:extLst>
                <a:ext uri="{FF2B5EF4-FFF2-40B4-BE49-F238E27FC236}">
                  <a16:creationId xmlns:a16="http://schemas.microsoft.com/office/drawing/2014/main" id="{07B99F70-2BA3-4DE1-A2C3-036749DDA20E}"/>
                </a:ext>
              </a:extLst>
            </p:cNvPr>
            <p:cNvSpPr/>
            <p:nvPr/>
          </p:nvSpPr>
          <p:spPr>
            <a:xfrm>
              <a:off x="0" y="0"/>
              <a:ext cx="2782888" cy="476250"/>
            </a:xfrm>
            <a:prstGeom prst="roundRect">
              <a:avLst>
                <a:gd name="adj" fmla="val 16667"/>
              </a:avLst>
            </a:prstGeom>
            <a:grpFill/>
            <a:ln w="1270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</a:defRPr>
              </a:pPr>
              <a:endParaRPr/>
            </a:p>
          </p:txBody>
        </p:sp>
        <p:sp>
          <p:nvSpPr>
            <p:cNvPr id="9" name="Shape 313">
              <a:extLst>
                <a:ext uri="{FF2B5EF4-FFF2-40B4-BE49-F238E27FC236}">
                  <a16:creationId xmlns:a16="http://schemas.microsoft.com/office/drawing/2014/main" id="{A07E5134-6611-420A-8019-0FBF887F6660}"/>
                </a:ext>
              </a:extLst>
            </p:cNvPr>
            <p:cNvSpPr/>
            <p:nvPr/>
          </p:nvSpPr>
          <p:spPr>
            <a:xfrm>
              <a:off x="204961" y="122433"/>
              <a:ext cx="2477914" cy="24069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687" marR="0">
                <a:buClr>
                  <a:srgbClr val="FFFFFF"/>
                </a:buClr>
                <a:buFont typeface="Calibri"/>
                <a:defRPr sz="2400" b="1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rPr lang="en-CA" dirty="0"/>
                <a:t>title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1213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1"/>
          <p:cNvSpPr/>
          <p:nvPr userDrawn="1"/>
        </p:nvSpPr>
        <p:spPr>
          <a:xfrm>
            <a:off x="9808489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7" name="Shape 32"/>
          <p:cNvSpPr/>
          <p:nvPr userDrawn="1"/>
        </p:nvSpPr>
        <p:spPr>
          <a:xfrm>
            <a:off x="11000415" y="6755101"/>
            <a:ext cx="1191599" cy="102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9" name="Shape 34"/>
          <p:cNvSpPr/>
          <p:nvPr userDrawn="1"/>
        </p:nvSpPr>
        <p:spPr>
          <a:xfrm>
            <a:off x="0" y="6755101"/>
            <a:ext cx="9808412" cy="10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043863" y="0"/>
            <a:ext cx="4148137" cy="675481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9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93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1" r:id="rId2"/>
    <p:sldLayoutId id="2147483670" r:id="rId3"/>
    <p:sldLayoutId id="2147483665" r:id="rId4"/>
    <p:sldLayoutId id="2147483663" r:id="rId5"/>
    <p:sldLayoutId id="2147483668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accent6"/>
          </a:solidFill>
          <a:latin typeface="+mj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accent6"/>
          </a:solidFill>
          <a:latin typeface="+mj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ctrTitle"/>
          </p:nvPr>
        </p:nvSpPr>
        <p:spPr>
          <a:xfrm>
            <a:off x="949543" y="2846133"/>
            <a:ext cx="9077683" cy="154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02000"/>
              </a:lnSpc>
            </a:pPr>
            <a:r>
              <a:rPr lang="en-CA" dirty="0">
                <a:solidFill>
                  <a:srgbClr val="57A445"/>
                </a:solidFill>
              </a:rPr>
              <a:t>Family Information Session</a:t>
            </a:r>
            <a:br>
              <a:rPr lang="en-CA" dirty="0">
                <a:solidFill>
                  <a:srgbClr val="57A445"/>
                </a:solidFill>
              </a:rPr>
            </a:br>
            <a:r>
              <a:rPr lang="en-CA" sz="3200" dirty="0">
                <a:solidFill>
                  <a:srgbClr val="474747"/>
                </a:solidFill>
              </a:rPr>
              <a:t>Early Years Evaluation – Teacher Assessment (EYE-TA)</a:t>
            </a:r>
            <a:br>
              <a:rPr lang="en-CA" b="1" dirty="0">
                <a:solidFill>
                  <a:srgbClr val="002060"/>
                </a:solidFill>
              </a:rPr>
            </a:br>
            <a:endParaRPr lang="en" dirty="0">
              <a:solidFill>
                <a:srgbClr val="474747"/>
              </a:solidFill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0201" y="5869859"/>
            <a:ext cx="2696913" cy="584332"/>
          </a:xfrm>
        </p:spPr>
      </p:pic>
    </p:spTree>
    <p:extLst>
      <p:ext uri="{BB962C8B-B14F-4D97-AF65-F5344CB8AC3E}">
        <p14:creationId xmlns:p14="http://schemas.microsoft.com/office/powerpoint/2010/main" val="46214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6D2E96-8E66-43EF-B017-E59DCF16242C}"/>
              </a:ext>
            </a:extLst>
          </p:cNvPr>
          <p:cNvSpPr txBox="1">
            <a:spLocks/>
          </p:cNvSpPr>
          <p:nvPr/>
        </p:nvSpPr>
        <p:spPr>
          <a:xfrm>
            <a:off x="838200" y="1201206"/>
            <a:ext cx="8861612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3. Language and Communication</a:t>
            </a: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CA" altLang="en-US" dirty="0">
                <a:solidFill>
                  <a:srgbClr val="474747"/>
                </a:solidFill>
                <a:latin typeface="+mn-lt"/>
              </a:rPr>
              <a:t>A child's understanding of spoken language and his or her ability to express thoughts and feelings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. </a:t>
            </a:r>
            <a:endParaRPr lang="en-CA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This area refers to children’s ability to: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Listen to and understand instructions, discussions, and stories;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Use full sentences (i.e., five to seven words) to explain ideas and their feelings;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Predict what will happen next in a story.</a:t>
            </a:r>
            <a:br>
              <a:rPr lang="en-US" altLang="en-US" dirty="0"/>
            </a:br>
            <a:br>
              <a:rPr lang="en-US" altLang="en-US" sz="1000" dirty="0"/>
            </a:br>
            <a:br>
              <a:rPr lang="en-US" altLang="en-US" sz="1000" dirty="0"/>
            </a:br>
            <a:endParaRPr lang="en-US" altLang="en-US" sz="10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BA80B739-FFB9-48CA-83DA-C3792FD8F572}"/>
              </a:ext>
            </a:extLst>
          </p:cNvPr>
          <p:cNvSpPr/>
          <p:nvPr/>
        </p:nvSpPr>
        <p:spPr>
          <a:xfrm>
            <a:off x="9841520" y="5199201"/>
            <a:ext cx="808892" cy="861646"/>
          </a:xfrm>
          <a:prstGeom prst="cube">
            <a:avLst/>
          </a:prstGeom>
          <a:solidFill>
            <a:srgbClr val="F58620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AF9889-0952-43BF-82EA-2F6E59C37394}"/>
              </a:ext>
            </a:extLst>
          </p:cNvPr>
          <p:cNvSpPr txBox="1"/>
          <p:nvPr/>
        </p:nvSpPr>
        <p:spPr>
          <a:xfrm>
            <a:off x="9960142" y="5526213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80E48FE9-250A-4DB2-BA16-C2AC2CCB01D9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801D39-E666-4061-A429-51DBDFAA2637}"/>
              </a:ext>
            </a:extLst>
          </p:cNvPr>
          <p:cNvSpPr txBox="1"/>
          <p:nvPr/>
        </p:nvSpPr>
        <p:spPr>
          <a:xfrm>
            <a:off x="9930837" y="4758344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EE04F1E9-B0A6-4D41-980A-5DF8D699603D}"/>
              </a:ext>
            </a:extLst>
          </p:cNvPr>
          <p:cNvSpPr/>
          <p:nvPr/>
        </p:nvSpPr>
        <p:spPr>
          <a:xfrm>
            <a:off x="9829799" y="3745526"/>
            <a:ext cx="943496" cy="899674"/>
          </a:xfrm>
          <a:prstGeom prst="cube">
            <a:avLst/>
          </a:prstGeom>
          <a:solidFill>
            <a:srgbClr val="57A445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2E4F0-64FC-4A41-A868-EF9F18F61421}"/>
              </a:ext>
            </a:extLst>
          </p:cNvPr>
          <p:cNvSpPr txBox="1"/>
          <p:nvPr/>
        </p:nvSpPr>
        <p:spPr>
          <a:xfrm>
            <a:off x="9944690" y="3957554"/>
            <a:ext cx="437915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9D2F43C4-C987-4406-9EA8-85199CD7C32B}"/>
              </a:ext>
            </a:extLst>
          </p:cNvPr>
          <p:cNvSpPr/>
          <p:nvPr/>
        </p:nvSpPr>
        <p:spPr>
          <a:xfrm>
            <a:off x="9829800" y="3024552"/>
            <a:ext cx="808892" cy="861637"/>
          </a:xfrm>
          <a:prstGeom prst="cube">
            <a:avLst/>
          </a:prstGeom>
          <a:solidFill>
            <a:srgbClr val="008FB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9F1902-23D7-4489-90CC-BF1139D768D9}"/>
              </a:ext>
            </a:extLst>
          </p:cNvPr>
          <p:cNvSpPr txBox="1"/>
          <p:nvPr/>
        </p:nvSpPr>
        <p:spPr>
          <a:xfrm>
            <a:off x="9925293" y="332300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35020E7F-BD85-4074-8453-76A57C949CAE}"/>
              </a:ext>
            </a:extLst>
          </p:cNvPr>
          <p:cNvSpPr/>
          <p:nvPr/>
        </p:nvSpPr>
        <p:spPr>
          <a:xfrm>
            <a:off x="9829800" y="2303588"/>
            <a:ext cx="808892" cy="861646"/>
          </a:xfrm>
          <a:prstGeom prst="cube">
            <a:avLst/>
          </a:prstGeom>
          <a:solidFill>
            <a:srgbClr val="EA2127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28D480-960D-4F76-BC2C-F4A3C3739AF4}"/>
              </a:ext>
            </a:extLst>
          </p:cNvPr>
          <p:cNvSpPr txBox="1"/>
          <p:nvPr/>
        </p:nvSpPr>
        <p:spPr>
          <a:xfrm>
            <a:off x="9922518" y="262197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6228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E2026D-5C9C-4762-BE47-38E14BCCA469}"/>
              </a:ext>
            </a:extLst>
          </p:cNvPr>
          <p:cNvSpPr txBox="1">
            <a:spLocks/>
          </p:cNvSpPr>
          <p:nvPr/>
        </p:nvSpPr>
        <p:spPr>
          <a:xfrm>
            <a:off x="838200" y="813160"/>
            <a:ext cx="10515599" cy="50196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4. Physical Development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CA" altLang="en-US" dirty="0">
                <a:solidFill>
                  <a:srgbClr val="57A445"/>
                </a:solidFill>
                <a:latin typeface="+mn-lt"/>
              </a:rPr>
              <a:t>Fine </a:t>
            </a:r>
            <a:r>
              <a:rPr lang="fr-CA" altLang="en-US" dirty="0" err="1">
                <a:solidFill>
                  <a:srgbClr val="57A445"/>
                </a:solidFill>
                <a:latin typeface="+mn-lt"/>
              </a:rPr>
              <a:t>motor</a:t>
            </a:r>
            <a:r>
              <a:rPr lang="fr-CA" altLang="en-US" dirty="0">
                <a:solidFill>
                  <a:srgbClr val="57A445"/>
                </a:solidFill>
                <a:latin typeface="+mn-lt"/>
              </a:rPr>
              <a:t> </a:t>
            </a:r>
            <a:br>
              <a:rPr lang="fr-CA" altLang="en-US" dirty="0">
                <a:solidFill>
                  <a:srgbClr val="474747"/>
                </a:solidFill>
                <a:latin typeface="+mn-lt"/>
              </a:rPr>
            </a:br>
            <a:r>
              <a:rPr lang="fr-CA" altLang="en-US" dirty="0">
                <a:solidFill>
                  <a:srgbClr val="474747"/>
                </a:solidFill>
                <a:latin typeface="+mn-lt"/>
              </a:rPr>
              <a:t>S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mall movements that require hand-eye coordination. </a:t>
            </a:r>
            <a:br>
              <a:rPr lang="en-US" altLang="en-US" dirty="0">
                <a:solidFill>
                  <a:srgbClr val="474747"/>
                </a:solidFill>
                <a:latin typeface="+mn-lt"/>
              </a:rPr>
            </a:b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This area refers to children’s ability to: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Hold a pencil and draw a recognizable person;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Copying  and </a:t>
            </a:r>
            <a:r>
              <a:rPr lang="en-US" altLang="en-US" dirty="0" err="1">
                <a:solidFill>
                  <a:srgbClr val="474747"/>
                </a:solidFill>
                <a:latin typeface="+mn-lt"/>
              </a:rPr>
              <a:t>colouring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 simple shapes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en-US" altLang="en-US" dirty="0">
                <a:solidFill>
                  <a:srgbClr val="474747"/>
                </a:solidFill>
                <a:latin typeface="+mn-lt"/>
              </a:rPr>
            </a:br>
            <a:r>
              <a:rPr lang="fr-CA" altLang="en-US" dirty="0">
                <a:solidFill>
                  <a:srgbClr val="57A445"/>
                </a:solidFill>
                <a:latin typeface="+mn-lt"/>
              </a:rPr>
              <a:t>Gross </a:t>
            </a:r>
            <a:r>
              <a:rPr lang="fr-CA" altLang="en-US" dirty="0" err="1">
                <a:solidFill>
                  <a:srgbClr val="57A445"/>
                </a:solidFill>
                <a:latin typeface="+mn-lt"/>
              </a:rPr>
              <a:t>motor</a:t>
            </a:r>
            <a:br>
              <a:rPr lang="en-US" altLang="en-US" dirty="0">
                <a:solidFill>
                  <a:srgbClr val="474747"/>
                </a:solidFill>
                <a:latin typeface="+mn-lt"/>
              </a:rPr>
            </a:br>
            <a:r>
              <a:rPr lang="fr-CA" altLang="en-US" dirty="0">
                <a:solidFill>
                  <a:srgbClr val="474747"/>
                </a:solidFill>
                <a:latin typeface="+mn-lt"/>
              </a:rPr>
              <a:t>L</a:t>
            </a:r>
            <a:r>
              <a:rPr lang="en-US" altLang="en-US" dirty="0" err="1">
                <a:solidFill>
                  <a:srgbClr val="474747"/>
                </a:solidFill>
                <a:latin typeface="+mn-lt"/>
              </a:rPr>
              <a:t>arge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 movements that involve arms, legs, and body.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This area refers to children’s ability to: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Balance, jump and hop on one foot;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Run, kick and catch a soccer ball.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en-US" altLang="en-US" dirty="0">
                <a:latin typeface="+mn-lt"/>
              </a:rPr>
            </a:br>
            <a:endParaRPr lang="en-US" altLang="en-US" b="1" dirty="0">
              <a:solidFill>
                <a:schemeClr val="tx2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77782261-5880-46E5-B527-EB5C89135AAD}"/>
              </a:ext>
            </a:extLst>
          </p:cNvPr>
          <p:cNvSpPr/>
          <p:nvPr/>
        </p:nvSpPr>
        <p:spPr>
          <a:xfrm>
            <a:off x="9841520" y="5199201"/>
            <a:ext cx="808892" cy="861646"/>
          </a:xfrm>
          <a:prstGeom prst="cube">
            <a:avLst/>
          </a:prstGeom>
          <a:solidFill>
            <a:srgbClr val="F58620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CF2747-5996-4758-8B8C-3278F882A43E}"/>
              </a:ext>
            </a:extLst>
          </p:cNvPr>
          <p:cNvSpPr txBox="1"/>
          <p:nvPr/>
        </p:nvSpPr>
        <p:spPr>
          <a:xfrm>
            <a:off x="9940748" y="5510952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F07FFCC4-B988-4638-B489-FE88D0C7269E}"/>
              </a:ext>
            </a:extLst>
          </p:cNvPr>
          <p:cNvSpPr/>
          <p:nvPr/>
        </p:nvSpPr>
        <p:spPr>
          <a:xfrm>
            <a:off x="9759459" y="4466496"/>
            <a:ext cx="997210" cy="899674"/>
          </a:xfrm>
          <a:prstGeom prst="cube">
            <a:avLst/>
          </a:prstGeom>
          <a:solidFill>
            <a:srgbClr val="FEC116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2537AA-6C21-4C1C-A176-FEB42E6B619F}"/>
              </a:ext>
            </a:extLst>
          </p:cNvPr>
          <p:cNvSpPr txBox="1"/>
          <p:nvPr/>
        </p:nvSpPr>
        <p:spPr>
          <a:xfrm>
            <a:off x="9864335" y="4708457"/>
            <a:ext cx="479473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28190BE1-382C-4DD4-83BF-38284D7242B1}"/>
              </a:ext>
            </a:extLst>
          </p:cNvPr>
          <p:cNvSpPr/>
          <p:nvPr/>
        </p:nvSpPr>
        <p:spPr>
          <a:xfrm>
            <a:off x="9829800" y="3745526"/>
            <a:ext cx="808892" cy="899674"/>
          </a:xfrm>
          <a:prstGeom prst="cube">
            <a:avLst/>
          </a:prstGeom>
          <a:solidFill>
            <a:srgbClr val="57A44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61FB61-FFE7-4120-A76B-94934A571271}"/>
              </a:ext>
            </a:extLst>
          </p:cNvPr>
          <p:cNvSpPr txBox="1"/>
          <p:nvPr/>
        </p:nvSpPr>
        <p:spPr>
          <a:xfrm>
            <a:off x="9911443" y="4057292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E60517CF-E3AA-40C4-9F07-AD6AC9FF4533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95336E-BA01-4EE2-A665-F90C34949814}"/>
              </a:ext>
            </a:extLst>
          </p:cNvPr>
          <p:cNvSpPr txBox="1"/>
          <p:nvPr/>
        </p:nvSpPr>
        <p:spPr>
          <a:xfrm>
            <a:off x="9925293" y="3323004"/>
            <a:ext cx="437915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9F01AFF4-5690-4D7A-9BAB-CCF99922D185}"/>
              </a:ext>
            </a:extLst>
          </p:cNvPr>
          <p:cNvSpPr/>
          <p:nvPr/>
        </p:nvSpPr>
        <p:spPr>
          <a:xfrm>
            <a:off x="9829800" y="2324136"/>
            <a:ext cx="808892" cy="861646"/>
          </a:xfrm>
          <a:prstGeom prst="cube">
            <a:avLst/>
          </a:prstGeom>
          <a:solidFill>
            <a:srgbClr val="EA2127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87F33A-8F2A-4AF0-88E7-321553C5F6F5}"/>
              </a:ext>
            </a:extLst>
          </p:cNvPr>
          <p:cNvSpPr txBox="1"/>
          <p:nvPr/>
        </p:nvSpPr>
        <p:spPr>
          <a:xfrm>
            <a:off x="9922518" y="262197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53793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3CF48-BD62-43C4-A69C-3AB47F42A523}"/>
              </a:ext>
            </a:extLst>
          </p:cNvPr>
          <p:cNvSpPr txBox="1">
            <a:spLocks/>
          </p:cNvSpPr>
          <p:nvPr/>
        </p:nvSpPr>
        <p:spPr>
          <a:xfrm>
            <a:off x="838200" y="1191123"/>
            <a:ext cx="8861612" cy="3822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altLang="en-US" dirty="0">
                <a:solidFill>
                  <a:srgbClr val="57A445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5. Social Skills and Approaches to Learning</a:t>
            </a:r>
            <a:endParaRPr lang="en-CA" altLang="en-US" dirty="0">
              <a:solidFill>
                <a:srgbClr val="57A445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Attentiveness, persistence and signs of social and emotional connectedness towards others.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This area refers to children’s ability to:</a:t>
            </a:r>
          </a:p>
          <a:p>
            <a:pPr>
              <a:lnSpc>
                <a:spcPct val="100000"/>
              </a:lnSpc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Shift from one learning activity to another;</a:t>
            </a:r>
          </a:p>
          <a:p>
            <a:pPr>
              <a:lnSpc>
                <a:spcPct val="100000"/>
              </a:lnSpc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Take turns, share, and show respect for others;</a:t>
            </a:r>
          </a:p>
          <a:p>
            <a:pPr>
              <a:lnSpc>
                <a:spcPct val="100000"/>
              </a:lnSpc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Stay focused on learning activities.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altLang="en-US" dirty="0"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984F65D3-D244-42F4-AE65-ECE7FAFAED94}"/>
              </a:ext>
            </a:extLst>
          </p:cNvPr>
          <p:cNvSpPr/>
          <p:nvPr/>
        </p:nvSpPr>
        <p:spPr>
          <a:xfrm>
            <a:off x="9806350" y="5128861"/>
            <a:ext cx="1008188" cy="899674"/>
          </a:xfrm>
          <a:prstGeom prst="cube">
            <a:avLst/>
          </a:prstGeom>
          <a:solidFill>
            <a:srgbClr val="F5862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36AD13-63D0-4E94-B7A1-F19972824450}"/>
              </a:ext>
            </a:extLst>
          </p:cNvPr>
          <p:cNvSpPr txBox="1"/>
          <p:nvPr/>
        </p:nvSpPr>
        <p:spPr>
          <a:xfrm>
            <a:off x="9977727" y="5420699"/>
            <a:ext cx="437915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80E48FE9-250A-4DB2-BA16-C2AC2CCB01D9}"/>
              </a:ext>
            </a:extLst>
          </p:cNvPr>
          <p:cNvSpPr/>
          <p:nvPr/>
        </p:nvSpPr>
        <p:spPr>
          <a:xfrm>
            <a:off x="9829800" y="4413741"/>
            <a:ext cx="808892" cy="861646"/>
          </a:xfrm>
          <a:prstGeom prst="cube">
            <a:avLst/>
          </a:prstGeom>
          <a:solidFill>
            <a:srgbClr val="FEC11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801D39-E666-4061-A429-51DBDFAA2637}"/>
              </a:ext>
            </a:extLst>
          </p:cNvPr>
          <p:cNvSpPr txBox="1"/>
          <p:nvPr/>
        </p:nvSpPr>
        <p:spPr>
          <a:xfrm>
            <a:off x="9930837" y="4705589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EE04F1E9-B0A6-4D41-980A-5DF8D699603D}"/>
              </a:ext>
            </a:extLst>
          </p:cNvPr>
          <p:cNvSpPr/>
          <p:nvPr/>
        </p:nvSpPr>
        <p:spPr>
          <a:xfrm>
            <a:off x="9829799" y="3745526"/>
            <a:ext cx="832343" cy="814751"/>
          </a:xfrm>
          <a:prstGeom prst="cube">
            <a:avLst/>
          </a:prstGeom>
          <a:solidFill>
            <a:srgbClr val="57A445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69E180-C829-4E1F-A04D-B0142334E088}"/>
              </a:ext>
            </a:extLst>
          </p:cNvPr>
          <p:cNvSpPr txBox="1"/>
          <p:nvPr/>
        </p:nvSpPr>
        <p:spPr>
          <a:xfrm>
            <a:off x="9919428" y="4002945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9D2F43C4-C987-4406-9EA8-85199CD7C32B}"/>
              </a:ext>
            </a:extLst>
          </p:cNvPr>
          <p:cNvSpPr/>
          <p:nvPr/>
        </p:nvSpPr>
        <p:spPr>
          <a:xfrm>
            <a:off x="9829800" y="3024552"/>
            <a:ext cx="808892" cy="861637"/>
          </a:xfrm>
          <a:prstGeom prst="cube">
            <a:avLst/>
          </a:prstGeom>
          <a:solidFill>
            <a:srgbClr val="008FB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9F1902-23D7-4489-90CC-BF1139D768D9}"/>
              </a:ext>
            </a:extLst>
          </p:cNvPr>
          <p:cNvSpPr txBox="1"/>
          <p:nvPr/>
        </p:nvSpPr>
        <p:spPr>
          <a:xfrm>
            <a:off x="9925293" y="332300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35020E7F-BD85-4074-8453-76A57C949CAE}"/>
              </a:ext>
            </a:extLst>
          </p:cNvPr>
          <p:cNvSpPr/>
          <p:nvPr/>
        </p:nvSpPr>
        <p:spPr>
          <a:xfrm>
            <a:off x="9829800" y="2303588"/>
            <a:ext cx="808892" cy="861646"/>
          </a:xfrm>
          <a:prstGeom prst="cube">
            <a:avLst/>
          </a:prstGeom>
          <a:solidFill>
            <a:srgbClr val="EA2127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28D480-960D-4F76-BC2C-F4A3C3739AF4}"/>
              </a:ext>
            </a:extLst>
          </p:cNvPr>
          <p:cNvSpPr txBox="1"/>
          <p:nvPr/>
        </p:nvSpPr>
        <p:spPr>
          <a:xfrm>
            <a:off x="9922518" y="262197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26979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56724-07BA-4A46-B14B-2A561C58A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837" y="2304789"/>
            <a:ext cx="7826239" cy="1796890"/>
          </a:xfrm>
        </p:spPr>
        <p:txBody>
          <a:bodyPr>
            <a:normAutofit/>
          </a:bodyPr>
          <a:lstStyle/>
          <a:p>
            <a:r>
              <a:rPr lang="en-CA" dirty="0"/>
              <a:t>Early Years Evaluation – Teacher Assessment (EYE-TA) </a:t>
            </a:r>
          </a:p>
        </p:txBody>
      </p:sp>
    </p:spTree>
    <p:extLst>
      <p:ext uri="{BB962C8B-B14F-4D97-AF65-F5344CB8AC3E}">
        <p14:creationId xmlns:p14="http://schemas.microsoft.com/office/powerpoint/2010/main" val="3447648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81B6946-DA82-467B-B345-CB4ABFEE30A3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rgbClr val="57A445"/>
                </a:solidFill>
                <a:latin typeface="+mn-lt"/>
              </a:rPr>
              <a:t>EYE-TA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3EAF8AAD-F55C-4569-9D2E-B7C01EB9074A}"/>
              </a:ext>
            </a:extLst>
          </p:cNvPr>
          <p:cNvSpPr txBox="1">
            <a:spLocks/>
          </p:cNvSpPr>
          <p:nvPr/>
        </p:nvSpPr>
        <p:spPr>
          <a:xfrm>
            <a:off x="838200" y="2302106"/>
            <a:ext cx="52578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EYE-TA provides teachers with a checklist they can use to keep track of their observations and informal assessments of children during regular classroom activities. </a:t>
            </a:r>
            <a:br>
              <a:rPr lang="en-US" altLang="en-US" dirty="0">
                <a:solidFill>
                  <a:srgbClr val="474747"/>
                </a:solidFill>
                <a:latin typeface="+mn-lt"/>
              </a:rPr>
            </a:b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The EYE-TA is very non-intrusive as teachers observe daily tasks and play activities to complete the assessment.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70F0CF-C8DA-4646-8126-C45949BE0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469" y="2407705"/>
            <a:ext cx="4775194" cy="31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43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3E37B26-2F03-439D-B339-9E138BAA9044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CA" dirty="0">
                <a:solidFill>
                  <a:srgbClr val="57A445"/>
                </a:solidFill>
                <a:latin typeface="+mn-lt"/>
              </a:rPr>
              <a:t>What is the EYE-TA used for?</a:t>
            </a:r>
            <a:r>
              <a:rPr lang="en-US" dirty="0">
                <a:solidFill>
                  <a:srgbClr val="57A445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F97E65-41F5-4E13-A476-07AEF3CB579D}"/>
              </a:ext>
            </a:extLst>
          </p:cNvPr>
          <p:cNvSpPr txBox="1">
            <a:spLocks/>
          </p:cNvSpPr>
          <p:nvPr/>
        </p:nvSpPr>
        <p:spPr>
          <a:xfrm>
            <a:off x="838200" y="1064369"/>
            <a:ext cx="10515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3175">
              <a:buFont typeface="Arial" panose="020B0604020202020204" pitchFamily="34" charset="0"/>
              <a:buNone/>
            </a:pPr>
            <a:br>
              <a:rPr lang="en-US" altLang="en-US" sz="2800" dirty="0">
                <a:ea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The EYE is used to:</a:t>
            </a:r>
          </a:p>
          <a:p>
            <a:pPr marL="169863" indent="3175">
              <a:buFont typeface="Arial" panose="020B0604020202020204" pitchFamily="34" charset="0"/>
              <a:buNone/>
            </a:pPr>
            <a:endParaRPr lang="en-US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512763" indent="-342900">
              <a:buClr>
                <a:srgbClr val="57A445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Assess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 areas of strength, and areas of difficulty;</a:t>
            </a:r>
          </a:p>
          <a:p>
            <a:pPr marL="512763" indent="-342900">
              <a:buClr>
                <a:srgbClr val="57A445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57A445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Identify children</a:t>
            </a: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who may need extra help;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512763" indent="-342900">
              <a:buClr>
                <a:srgbClr val="57A445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57A445"/>
                </a:solidFill>
                <a:latin typeface="+mn-lt"/>
              </a:rPr>
              <a:t>Monitor learning gains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 during first years of school;</a:t>
            </a:r>
          </a:p>
          <a:p>
            <a:pPr marL="512763" indent="-342900">
              <a:buClr>
                <a:srgbClr val="57A445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Provide </a:t>
            </a:r>
            <a:r>
              <a:rPr lang="en-US" altLang="en-US" dirty="0">
                <a:solidFill>
                  <a:srgbClr val="57A445"/>
                </a:solidFill>
                <a:latin typeface="+mn-lt"/>
              </a:rPr>
              <a:t>a positive transition to school.</a:t>
            </a:r>
          </a:p>
        </p:txBody>
      </p:sp>
    </p:spTree>
    <p:extLst>
      <p:ext uri="{BB962C8B-B14F-4D97-AF65-F5344CB8AC3E}">
        <p14:creationId xmlns:p14="http://schemas.microsoft.com/office/powerpoint/2010/main" val="14295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2CD883F-74EA-4B4C-A3B7-03BA4436DA28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rgbClr val="57A445"/>
                </a:solidFill>
                <a:latin typeface="+mn-lt"/>
                <a:cs typeface="Helvetica" pitchFamily="34" charset="0"/>
              </a:rPr>
              <a:t>What is the EYE-TA </a:t>
            </a:r>
            <a:r>
              <a:rPr lang="en-US" u="sng" dirty="0">
                <a:solidFill>
                  <a:srgbClr val="57A445"/>
                </a:solidFill>
                <a:latin typeface="+mn-lt"/>
                <a:cs typeface="Helvetica" pitchFamily="34" charset="0"/>
              </a:rPr>
              <a:t>not</a:t>
            </a:r>
            <a:r>
              <a:rPr lang="en-US" dirty="0">
                <a:solidFill>
                  <a:srgbClr val="57A445"/>
                </a:solidFill>
                <a:latin typeface="+mn-lt"/>
                <a:cs typeface="Helvetica" pitchFamily="34" charset="0"/>
              </a:rPr>
              <a:t> used for?</a:t>
            </a:r>
            <a:r>
              <a:rPr lang="en-US" dirty="0">
                <a:solidFill>
                  <a:srgbClr val="57A445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B47A46-F9FA-4F9B-9326-0677270EFF3F}"/>
              </a:ext>
            </a:extLst>
          </p:cNvPr>
          <p:cNvSpPr txBox="1">
            <a:spLocks/>
          </p:cNvSpPr>
          <p:nvPr/>
        </p:nvSpPr>
        <p:spPr>
          <a:xfrm>
            <a:off x="838200" y="1542883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5613" indent="-455613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The EYE identifies a child’s strengths and areas which could benefit from further instruction.</a:t>
            </a:r>
          </a:p>
          <a:p>
            <a:pPr marL="455613" indent="-455613" algn="ctr">
              <a:lnSpc>
                <a:spcPct val="100000"/>
              </a:lnSpc>
              <a:spcAft>
                <a:spcPts val="1000"/>
              </a:spcAft>
              <a:buNone/>
            </a:pPr>
            <a:endParaRPr lang="en-US" altLang="en-US" dirty="0">
              <a:solidFill>
                <a:srgbClr val="474747"/>
              </a:solidFill>
              <a:latin typeface="+mn-lt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474747"/>
                </a:solidFill>
                <a:latin typeface="+mn-lt"/>
                <a:cs typeface="Arial" panose="020B0604020202020204" pitchFamily="34" charset="0"/>
              </a:rPr>
              <a:t>The EYE-TA it is </a:t>
            </a:r>
            <a:r>
              <a:rPr lang="en-US" altLang="en-US" dirty="0">
                <a:solidFill>
                  <a:srgbClr val="57A445"/>
                </a:solidFill>
                <a:latin typeface="+mn-lt"/>
                <a:cs typeface="Arial" panose="020B0604020202020204" pitchFamily="34" charset="0"/>
              </a:rPr>
              <a:t>not</a:t>
            </a:r>
            <a:r>
              <a:rPr lang="en-US" altLang="en-US" dirty="0">
                <a:solidFill>
                  <a:srgbClr val="474747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a test to be passed or failed</a:t>
            </a: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CA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used to label children</a:t>
            </a: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;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455613" indent="-455613">
              <a:lnSpc>
                <a:spcPct val="100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a diagnostic tool to identify specific learning disabilities</a:t>
            </a:r>
            <a:r>
              <a:rPr lang="en-US" altLang="en-US" dirty="0">
                <a:solidFill>
                  <a:srgbClr val="474747"/>
                </a:solidFill>
                <a:latin typeface="+mn-lt"/>
                <a:cs typeface="Helvetica" panose="020B0604020202020204" pitchFamily="34" charset="0"/>
              </a:rPr>
              <a:t>.</a:t>
            </a:r>
            <a:endParaRPr lang="en-CA" altLang="en-US" dirty="0">
              <a:solidFill>
                <a:srgbClr val="474747"/>
              </a:solidFill>
              <a:latin typeface="+mn-lt"/>
              <a:cs typeface="Helvetica" panose="020B0604020202020204" pitchFamily="34" charset="0"/>
            </a:endParaRPr>
          </a:p>
          <a:p>
            <a:pPr marL="455613" indent="-455613">
              <a:buFont typeface="Arial" panose="020B0604020202020204" pitchFamily="34" charset="0"/>
              <a:buNone/>
            </a:pPr>
            <a:endParaRPr lang="en-US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3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D1EEF31-DE07-4721-83E7-97D2B18228F1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dirty="0">
                <a:solidFill>
                  <a:srgbClr val="57A445"/>
                </a:solidFill>
                <a:latin typeface="+mn-lt"/>
              </a:rPr>
              <a:t>Child Results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2977C6-39FC-4C34-8AE9-CC6FC851BC7D}"/>
              </a:ext>
            </a:extLst>
          </p:cNvPr>
          <p:cNvSpPr txBox="1">
            <a:spLocks/>
          </p:cNvSpPr>
          <p:nvPr/>
        </p:nvSpPr>
        <p:spPr>
          <a:xfrm>
            <a:off x="838200" y="1511976"/>
            <a:ext cx="10515600" cy="43926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CA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After the EYE-TA is complete, families will be informed of the results for their child. </a:t>
            </a:r>
          </a:p>
          <a:p>
            <a:pPr>
              <a:lnSpc>
                <a:spcPct val="100000"/>
              </a:lnSpc>
            </a:pPr>
            <a:r>
              <a:rPr lang="en-CA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Results are presented using three colour-coded shapes as described below: </a:t>
            </a:r>
          </a:p>
          <a:p>
            <a:pPr>
              <a:buFont typeface="Arial" panose="020B0604020202020204" pitchFamily="34" charset="0"/>
              <a:buNone/>
            </a:pPr>
            <a:endParaRPr lang="en-CA" altLang="en-US" sz="2000" b="1" dirty="0">
              <a:solidFill>
                <a:srgbClr val="1F497D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693FC7BB-87FF-4A3E-A7A4-F5A233D99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3837" y="3641547"/>
            <a:ext cx="8982075" cy="246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3819B6-D8C0-4BC0-9B31-58D27BCFD733}"/>
              </a:ext>
            </a:extLst>
          </p:cNvPr>
          <p:cNvSpPr/>
          <p:nvPr/>
        </p:nvSpPr>
        <p:spPr>
          <a:xfrm>
            <a:off x="1232899" y="3554858"/>
            <a:ext cx="9298112" cy="2661007"/>
          </a:xfrm>
          <a:prstGeom prst="roundRect">
            <a:avLst/>
          </a:prstGeom>
          <a:noFill/>
          <a:ln w="57150">
            <a:solidFill>
              <a:srgbClr val="57A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4639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58EB9FB-09EC-4643-AA37-110BDA3599B9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5275729" cy="64166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CA" altLang="en-US" dirty="0">
                <a:solidFill>
                  <a:srgbClr val="57A445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EYE-TA Child Report</a:t>
            </a:r>
            <a:br>
              <a:rPr lang="en-CA" altLang="en-US" sz="4000" b="1" dirty="0">
                <a:solidFill>
                  <a:srgbClr val="002060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br>
              <a:rPr lang="en-CA" altLang="en-US" sz="4000" b="1" dirty="0">
                <a:solidFill>
                  <a:srgbClr val="002060"/>
                </a:solidFill>
                <a:ea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altLang="en-US" sz="3200" dirty="0">
                <a:solidFill>
                  <a:srgbClr val="474747"/>
                </a:solidFill>
                <a:latin typeface="+mn-lt"/>
              </a:rPr>
              <a:t>This report lists each of the developmental areas, along with examples describing each area, and a </a:t>
            </a:r>
            <a:r>
              <a:rPr lang="en-US" altLang="en-US" sz="3200" dirty="0" err="1">
                <a:solidFill>
                  <a:srgbClr val="474747"/>
                </a:solidFill>
                <a:latin typeface="+mn-lt"/>
              </a:rPr>
              <a:t>colour</a:t>
            </a:r>
            <a:r>
              <a:rPr lang="en-US" altLang="en-US" sz="3200" dirty="0">
                <a:solidFill>
                  <a:srgbClr val="474747"/>
                </a:solidFill>
                <a:latin typeface="+mn-lt"/>
              </a:rPr>
              <a:t>-coded shape showing the child’s results.</a:t>
            </a:r>
            <a:endParaRPr lang="en-CA" altLang="en-US" sz="3200" b="1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964F7A-4DBC-426B-B07D-5860FE8A0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539" y="97519"/>
            <a:ext cx="5216609" cy="6556655"/>
          </a:xfrm>
          <a:prstGeom prst="rect">
            <a:avLst/>
          </a:prstGeom>
          <a:ln>
            <a:solidFill>
              <a:srgbClr val="9D9FA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2316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853162-F4C9-4774-9EDA-40CE380F4826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CA" dirty="0">
                <a:solidFill>
                  <a:srgbClr val="57A445"/>
                </a:solidFill>
                <a:latin typeface="+mn-lt"/>
              </a:rPr>
              <a:t>Results can be used to:</a:t>
            </a:r>
            <a:r>
              <a:rPr lang="en-US" dirty="0">
                <a:solidFill>
                  <a:srgbClr val="57A445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5937D6-DC55-4BAA-808B-3811AAE36F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82" y="2510118"/>
            <a:ext cx="2991224" cy="1994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4C811B-D9A7-48A4-84AA-BA10326ED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65" y="2503878"/>
            <a:ext cx="2995992" cy="19973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94C8E9-7795-4EA9-909E-6A374CCCF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714" y="2503878"/>
            <a:ext cx="3010159" cy="1997329"/>
          </a:xfrm>
          <a:prstGeom prst="rect">
            <a:avLst/>
          </a:prstGeom>
        </p:spPr>
      </p:pic>
      <p:grpSp>
        <p:nvGrpSpPr>
          <p:cNvPr id="17" name="Group 12">
            <a:extLst>
              <a:ext uri="{FF2B5EF4-FFF2-40B4-BE49-F238E27FC236}">
                <a16:creationId xmlns:a16="http://schemas.microsoft.com/office/drawing/2014/main" id="{1B3E1BA0-FB24-43EE-9708-5F18537708D7}"/>
              </a:ext>
            </a:extLst>
          </p:cNvPr>
          <p:cNvGrpSpPr>
            <a:grpSpLocks/>
          </p:cNvGrpSpPr>
          <p:nvPr/>
        </p:nvGrpSpPr>
        <p:grpSpPr bwMode="auto">
          <a:xfrm>
            <a:off x="1011281" y="4725408"/>
            <a:ext cx="11021592" cy="1342536"/>
            <a:chOff x="1007513" y="4868806"/>
            <a:chExt cx="7201328" cy="1342536"/>
          </a:xfrm>
        </p:grpSpPr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ADEE2F76-918F-4FFD-A083-C3A4A89CD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4097" y="4940801"/>
              <a:ext cx="1944744" cy="1270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8000"/>
                </a:lnSpc>
                <a:spcBef>
                  <a:spcPts val="1000"/>
                </a:spcBef>
                <a:buClr>
                  <a:srgbClr val="767779"/>
                </a:buClr>
              </a:pPr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Inform &amp; involve families in meaningful ways.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3B0DF26E-1D24-4E53-A243-014545C8B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346" y="4868806"/>
              <a:ext cx="1944745" cy="871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8000"/>
                </a:lnSpc>
                <a:spcBef>
                  <a:spcPts val="1000"/>
                </a:spcBef>
                <a:buClr>
                  <a:srgbClr val="767779"/>
                </a:buClr>
              </a:pPr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Provide guidance and assistance to students.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6A6E07BB-01B5-46C8-A6FE-AADDA1D5C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513" y="4941420"/>
              <a:ext cx="1944745" cy="871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8000"/>
                </a:lnSpc>
                <a:spcBef>
                  <a:spcPts val="1000"/>
                </a:spcBef>
                <a:buClr>
                  <a:srgbClr val="767779"/>
                </a:buClr>
              </a:pPr>
              <a:r>
                <a:rPr lang="en-US" sz="2400" dirty="0">
                  <a:solidFill>
                    <a:srgbClr val="474747"/>
                  </a:solidFill>
                  <a:uFill>
                    <a:solidFill>
                      <a:srgbClr val="767779"/>
                    </a:solidFill>
                  </a:uFill>
                  <a:latin typeface="+mn-lt"/>
                  <a:cs typeface="+mn-cs"/>
                </a:rPr>
                <a:t>Identify students who need extra support.</a:t>
              </a:r>
              <a:endParaRPr lang="en-CA" sz="2400" dirty="0">
                <a:solidFill>
                  <a:srgbClr val="474747"/>
                </a:solidFill>
                <a:uFill>
                  <a:solidFill>
                    <a:srgbClr val="767779"/>
                  </a:solidFill>
                </a:uFill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721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91A0D-D816-4132-9771-BB1F64611E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218394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9B0988F-CC08-4DCA-B3A1-6CDA45B3BD39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57A445"/>
                </a:solidFill>
                <a:latin typeface="+mn-lt"/>
              </a:rPr>
              <a:t>Examples of Extra Support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4CC6CA-55F0-4E0D-A4C3-493C6F919FE0}"/>
              </a:ext>
            </a:extLst>
          </p:cNvPr>
          <p:cNvSpPr txBox="1">
            <a:spLocks/>
          </p:cNvSpPr>
          <p:nvPr/>
        </p:nvSpPr>
        <p:spPr>
          <a:xfrm>
            <a:off x="838200" y="1727151"/>
            <a:ext cx="10515600" cy="303038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buClr>
                <a:srgbClr val="002060"/>
              </a:buClr>
            </a:pPr>
            <a:endParaRPr lang="en-CA" altLang="en-US" dirty="0"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Children work in small groups with more attention and focus for a part of the school day;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CA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Referral to specialist (i.e., SLP, OT, PT, etc.) for further assessment and targeted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1052083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294"/>
          <p:cNvSpPr txBox="1">
            <a:spLocks noGrp="1"/>
          </p:cNvSpPr>
          <p:nvPr>
            <p:ph type="title"/>
          </p:nvPr>
        </p:nvSpPr>
        <p:spPr>
          <a:xfrm>
            <a:off x="719467" y="1599505"/>
            <a:ext cx="86168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8800" dirty="0">
                <a:latin typeface="+mn-lt"/>
              </a:rPr>
              <a:t>Thank You!</a:t>
            </a:r>
          </a:p>
        </p:txBody>
      </p:sp>
      <p:pic>
        <p:nvPicPr>
          <p:cNvPr id="15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2475" y="5805488"/>
            <a:ext cx="2438400" cy="528637"/>
          </a:xfrm>
        </p:spPr>
      </p:pic>
      <p:sp>
        <p:nvSpPr>
          <p:cNvPr id="12" name="Shape 295"/>
          <p:cNvSpPr txBox="1">
            <a:spLocks/>
          </p:cNvSpPr>
          <p:nvPr/>
        </p:nvSpPr>
        <p:spPr>
          <a:xfrm>
            <a:off x="719467" y="2570360"/>
            <a:ext cx="5561100" cy="10464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" sz="4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Any questions?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9110" y="3073732"/>
            <a:ext cx="5810250" cy="2485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8000"/>
              </a:lnSpc>
            </a:pPr>
            <a:r>
              <a:rPr lang="en-US" sz="4800" b="1" dirty="0">
                <a:solidFill>
                  <a:schemeClr val="accent1"/>
                </a:solidFill>
              </a:rPr>
              <a:t>Name First Last</a:t>
            </a:r>
          </a:p>
          <a:p>
            <a:pPr algn="r">
              <a:lnSpc>
                <a:spcPct val="108000"/>
              </a:lnSpc>
            </a:pPr>
            <a:r>
              <a:rPr lang="en-US" sz="2800" strike="sngStrike" dirty="0">
                <a:solidFill>
                  <a:schemeClr val="accent6">
                    <a:lumMod val="75000"/>
                  </a:schemeClr>
                </a:solidFill>
              </a:rPr>
              <a:t>NAME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@thelearningbar.com</a:t>
            </a:r>
          </a:p>
          <a:p>
            <a:pPr algn="r">
              <a:lnSpc>
                <a:spcPct val="108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506 458 9311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ext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strike="sngStrike" dirty="0">
                <a:solidFill>
                  <a:schemeClr val="accent6">
                    <a:lumMod val="75000"/>
                  </a:schemeClr>
                </a:solidFill>
              </a:rPr>
              <a:t>0000</a:t>
            </a:r>
          </a:p>
          <a:p>
            <a:pPr algn="r">
              <a:lnSpc>
                <a:spcPct val="108000"/>
              </a:lnSpc>
            </a:pPr>
            <a:r>
              <a:rPr lang="en-US" sz="4000" dirty="0">
                <a:solidFill>
                  <a:schemeClr val="accent1"/>
                </a:solidFill>
              </a:rPr>
              <a:t>1 877 840 2424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980" y="1771649"/>
            <a:ext cx="3177895" cy="79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1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Stock_000002295531XSmall">
            <a:extLst>
              <a:ext uri="{FF2B5EF4-FFF2-40B4-BE49-F238E27FC236}">
                <a16:creationId xmlns:a16="http://schemas.microsoft.com/office/drawing/2014/main" id="{219FF48F-C346-49FB-8947-609F1C5F8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17" y="1"/>
            <a:ext cx="4656083" cy="67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987DFA7-30DD-4AB7-96D5-1E808B5AF5AA}"/>
              </a:ext>
            </a:extLst>
          </p:cNvPr>
          <p:cNvSpPr txBox="1">
            <a:spLocks noChangeArrowheads="1"/>
          </p:cNvSpPr>
          <p:nvPr/>
        </p:nvSpPr>
        <p:spPr>
          <a:xfrm>
            <a:off x="564399" y="1285620"/>
            <a:ext cx="6798927" cy="4992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Children develop skills as they grow and learn.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These skills and abilities are the building blocks for their future.</a:t>
            </a: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CA" altLang="en-US" dirty="0">
              <a:solidFill>
                <a:srgbClr val="474747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CA" altLang="en-US" b="1" dirty="0">
              <a:solidFill>
                <a:srgbClr val="57A445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CA" altLang="en-US" b="1" dirty="0">
              <a:solidFill>
                <a:srgbClr val="57A445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CA" altLang="en-US" b="1" dirty="0">
                <a:solidFill>
                  <a:srgbClr val="57A445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For example….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CA" altLang="en-US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Entering kindergarten with strong language skills can help children to become successful readers.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Tx/>
              <a:buNone/>
            </a:pP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FontTx/>
              <a:buNone/>
            </a:pPr>
            <a:endParaRPr lang="en-US" alt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2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iStock_000002232703Small">
            <a:extLst>
              <a:ext uri="{FF2B5EF4-FFF2-40B4-BE49-F238E27FC236}">
                <a16:creationId xmlns:a16="http://schemas.microsoft.com/office/drawing/2014/main" id="{029FE22D-BC87-4975-B39D-6CDFD50D7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429" y="17929"/>
            <a:ext cx="4645571" cy="674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866FAF-49DD-4E80-9D80-49A03CDF7F09}"/>
              </a:ext>
            </a:extLst>
          </p:cNvPr>
          <p:cNvSpPr txBox="1">
            <a:spLocks noChangeArrowheads="1"/>
          </p:cNvSpPr>
          <p:nvPr/>
        </p:nvSpPr>
        <p:spPr>
          <a:xfrm>
            <a:off x="540335" y="1288473"/>
            <a:ext cx="6558296" cy="51363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474747"/>
                </a:solidFill>
                <a:latin typeface="+mn-lt"/>
              </a:rPr>
              <a:t>Most reading difficulties can be prevented with early identification, excellent classroom instruction, and appropriate support.</a:t>
            </a:r>
            <a:br>
              <a:rPr lang="en-US" altLang="en-US" dirty="0">
                <a:solidFill>
                  <a:srgbClr val="474747"/>
                </a:solidFill>
                <a:latin typeface="+mn-lt"/>
              </a:rPr>
            </a:br>
            <a:endParaRPr lang="en-US" altLang="en-US" dirty="0">
              <a:solidFill>
                <a:srgbClr val="474747"/>
              </a:solidFill>
              <a:latin typeface="+mn-lt"/>
            </a:endParaRPr>
          </a:p>
          <a:p>
            <a:r>
              <a:rPr lang="en-US" altLang="en-US" dirty="0">
                <a:solidFill>
                  <a:srgbClr val="474747"/>
                </a:solidFill>
                <a:latin typeface="+mn-lt"/>
              </a:rPr>
              <a:t>This is the premise on which the </a:t>
            </a:r>
            <a:r>
              <a:rPr lang="en-US" altLang="en-US" b="1" dirty="0">
                <a:solidFill>
                  <a:srgbClr val="474747"/>
                </a:solidFill>
                <a:latin typeface="+mn-lt"/>
              </a:rPr>
              <a:t>Early Years Evaluation – Teacher Assessment (EYE-TA)</a:t>
            </a:r>
            <a:r>
              <a:rPr lang="en-US" altLang="en-US" dirty="0">
                <a:solidFill>
                  <a:srgbClr val="474747"/>
                </a:solidFill>
                <a:latin typeface="+mn-lt"/>
              </a:rPr>
              <a:t> was created.</a:t>
            </a:r>
            <a:endParaRPr lang="en-CA" altLang="en-US" b="1" dirty="0">
              <a:solidFill>
                <a:srgbClr val="474747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6747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6D184-DEBD-4079-9794-41016D491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837" y="2304789"/>
            <a:ext cx="9026090" cy="1796890"/>
          </a:xfrm>
        </p:spPr>
        <p:txBody>
          <a:bodyPr>
            <a:normAutofit/>
          </a:bodyPr>
          <a:lstStyle/>
          <a:p>
            <a:r>
              <a:rPr lang="en-CA" dirty="0"/>
              <a:t>What is the Early Years Evaluation – Teacher Assessment (EYE-TA)?</a:t>
            </a:r>
          </a:p>
        </p:txBody>
      </p:sp>
    </p:spTree>
    <p:extLst>
      <p:ext uri="{BB962C8B-B14F-4D97-AF65-F5344CB8AC3E}">
        <p14:creationId xmlns:p14="http://schemas.microsoft.com/office/powerpoint/2010/main" val="256515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F668455-624A-4F35-AC69-2347542A0F54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sz="5200" dirty="0">
                <a:solidFill>
                  <a:srgbClr val="57A445"/>
                </a:solidFill>
                <a:latin typeface="+mn-lt"/>
                <a:cs typeface="Helvetica" pitchFamily="34" charset="0"/>
              </a:rPr>
              <a:t>What is the EYE-TA?</a:t>
            </a:r>
            <a:r>
              <a:rPr lang="en-US" sz="5200" dirty="0">
                <a:solidFill>
                  <a:srgbClr val="57A445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ED646-3C2D-49EC-BF89-16FA6465CAC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2540587"/>
            <a:ext cx="4988859" cy="30587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US" altLang="en-US" sz="3200" dirty="0">
                <a:solidFill>
                  <a:srgbClr val="57A445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Early Years Evaluation – Teacher Assessment (EYE-TA) </a:t>
            </a:r>
            <a:r>
              <a:rPr lang="en-US" altLang="en-US" sz="3200" dirty="0">
                <a:solidFill>
                  <a:srgbClr val="474747"/>
                </a:solidFill>
                <a:latin typeface="+mn-lt"/>
                <a:ea typeface="Helvetica" panose="020B0604020202020204" pitchFamily="34" charset="0"/>
                <a:cs typeface="Helvetica" panose="020B0604020202020204" pitchFamily="34" charset="0"/>
              </a:rPr>
              <a:t>is a teacher observation assessment of kindergarten children’s skills.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BEC28-54FA-414E-B9E2-4232F30BD6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52" y="2540586"/>
            <a:ext cx="4592122" cy="30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79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>
            <a:extLst>
              <a:ext uri="{FF2B5EF4-FFF2-40B4-BE49-F238E27FC236}">
                <a16:creationId xmlns:a16="http://schemas.microsoft.com/office/drawing/2014/main" id="{30D52A54-86B2-43FE-B88D-C6A02813B12A}"/>
              </a:ext>
            </a:extLst>
          </p:cNvPr>
          <p:cNvSpPr/>
          <p:nvPr/>
        </p:nvSpPr>
        <p:spPr>
          <a:xfrm>
            <a:off x="9841520" y="5199201"/>
            <a:ext cx="808892" cy="861646"/>
          </a:xfrm>
          <a:prstGeom prst="cube">
            <a:avLst/>
          </a:prstGeom>
          <a:solidFill>
            <a:srgbClr val="F58620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374EC0B-E083-40FE-95F8-B05320D7968A}"/>
              </a:ext>
            </a:extLst>
          </p:cNvPr>
          <p:cNvSpPr txBox="1">
            <a:spLocks/>
          </p:cNvSpPr>
          <p:nvPr/>
        </p:nvSpPr>
        <p:spPr>
          <a:xfrm>
            <a:off x="838200" y="40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2000"/>
              </a:lnSpc>
            </a:pPr>
            <a:r>
              <a:rPr lang="en-US" sz="5200" dirty="0">
                <a:solidFill>
                  <a:srgbClr val="57A445"/>
                </a:solidFill>
                <a:latin typeface="+mn-lt"/>
                <a:cs typeface="Helvetica" pitchFamily="34" charset="0"/>
              </a:rPr>
              <a:t>What does the EYE-TA assess?</a:t>
            </a:r>
            <a:r>
              <a:rPr lang="en-US" sz="5200" dirty="0">
                <a:solidFill>
                  <a:srgbClr val="57A445"/>
                </a:solidFill>
                <a:latin typeface="+mn-lt"/>
              </a:rPr>
              <a:t> </a:t>
            </a:r>
            <a:br>
              <a:rPr lang="en-US" dirty="0">
                <a:latin typeface="+mn-lt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A118B2-D403-4137-AADA-922D1ED96E7E}"/>
              </a:ext>
            </a:extLst>
          </p:cNvPr>
          <p:cNvSpPr txBox="1">
            <a:spLocks/>
          </p:cNvSpPr>
          <p:nvPr/>
        </p:nvSpPr>
        <p:spPr>
          <a:xfrm>
            <a:off x="838200" y="1541546"/>
            <a:ext cx="8861612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The EYE-TA assesses the </a:t>
            </a:r>
            <a:r>
              <a:rPr lang="en-US" altLang="en-US" b="1" dirty="0">
                <a:solidFill>
                  <a:srgbClr val="57A445"/>
                </a:solidFill>
                <a:latin typeface="+mn-lt"/>
              </a:rPr>
              <a:t>developmental strengths and areas requiring support for kindergarten children.</a:t>
            </a:r>
          </a:p>
          <a:p>
            <a:pPr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The EYE-TA assesses five key areas of early childhood development: Awareness of Self and Environment, Cognitive Skills, Language and Communication, Physical Development, Social Skills and Approaches to Learning.</a:t>
            </a:r>
          </a:p>
          <a:p>
            <a:pPr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altLang="en-US" dirty="0">
                <a:solidFill>
                  <a:srgbClr val="474747"/>
                </a:solidFill>
                <a:latin typeface="+mn-lt"/>
              </a:rPr>
              <a:t>The key areas are linked to children's readiness to learn at school.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BB44A-3566-4B3E-877E-5C5A84DEED67}"/>
              </a:ext>
            </a:extLst>
          </p:cNvPr>
          <p:cNvSpPr txBox="1"/>
          <p:nvPr/>
        </p:nvSpPr>
        <p:spPr>
          <a:xfrm>
            <a:off x="9960149" y="5508607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6177866A-B9A8-4871-80A2-1D1F8A9762F7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9F4855-4744-4FB2-BD49-2B495A36EABB}"/>
              </a:ext>
            </a:extLst>
          </p:cNvPr>
          <p:cNvSpPr txBox="1"/>
          <p:nvPr/>
        </p:nvSpPr>
        <p:spPr>
          <a:xfrm>
            <a:off x="9930844" y="47583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367F7C45-4800-4C9B-8428-CE1924F4F96A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D4897B-E757-4C2D-BD00-4A2F5E5E62A2}"/>
              </a:ext>
            </a:extLst>
          </p:cNvPr>
          <p:cNvSpPr txBox="1"/>
          <p:nvPr/>
        </p:nvSpPr>
        <p:spPr>
          <a:xfrm>
            <a:off x="9928069" y="4040668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20EF7D18-FC5E-4121-84C6-8226F6BC724B}"/>
              </a:ext>
            </a:extLst>
          </p:cNvPr>
          <p:cNvSpPr/>
          <p:nvPr/>
        </p:nvSpPr>
        <p:spPr>
          <a:xfrm>
            <a:off x="9829800" y="3024553"/>
            <a:ext cx="808892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4D8FDF-7EBD-4D38-A799-C49ACC724B0D}"/>
              </a:ext>
            </a:extLst>
          </p:cNvPr>
          <p:cNvSpPr txBox="1"/>
          <p:nvPr/>
        </p:nvSpPr>
        <p:spPr>
          <a:xfrm>
            <a:off x="9925294" y="3323000"/>
            <a:ext cx="418514" cy="461665"/>
          </a:xfrm>
          <a:prstGeom prst="rect">
            <a:avLst/>
          </a:prstGeom>
          <a:noFill/>
          <a:ln w="28575">
            <a:solidFill>
              <a:srgbClr val="F7F7F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9F6ECD31-FFC4-4EBA-8028-4938D99AE4C4}"/>
              </a:ext>
            </a:extLst>
          </p:cNvPr>
          <p:cNvSpPr/>
          <p:nvPr/>
        </p:nvSpPr>
        <p:spPr>
          <a:xfrm>
            <a:off x="9829800" y="2303583"/>
            <a:ext cx="808892" cy="861641"/>
          </a:xfrm>
          <a:prstGeom prst="cube">
            <a:avLst/>
          </a:prstGeom>
          <a:solidFill>
            <a:srgbClr val="EA2127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9C9DF8-C86E-4459-B518-994CECE55AEF}"/>
              </a:ext>
            </a:extLst>
          </p:cNvPr>
          <p:cNvSpPr txBox="1"/>
          <p:nvPr/>
        </p:nvSpPr>
        <p:spPr>
          <a:xfrm>
            <a:off x="9922519" y="2621970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55167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EDA9D6-8D78-487A-B5EF-95F550EBDA99}"/>
              </a:ext>
            </a:extLst>
          </p:cNvPr>
          <p:cNvSpPr txBox="1">
            <a:spLocks/>
          </p:cNvSpPr>
          <p:nvPr/>
        </p:nvSpPr>
        <p:spPr bwMode="auto">
          <a:xfrm>
            <a:off x="835572" y="1188531"/>
            <a:ext cx="8864240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40000"/>
              </a:spcBef>
              <a:buNone/>
            </a:pPr>
            <a:r>
              <a:rPr lang="en-US" altLang="en-US" sz="2400" dirty="0">
                <a:solidFill>
                  <a:srgbClr val="57A445"/>
                </a:solidFill>
              </a:rPr>
              <a:t>1. Awareness of Self and Environment</a:t>
            </a:r>
            <a:endParaRPr lang="en-US" altLang="en-US" sz="2400" dirty="0">
              <a:solidFill>
                <a:srgbClr val="474747"/>
              </a:solidFill>
              <a:cs typeface="Helvetica" panose="020B0604020202020204" pitchFamily="34" charset="0"/>
            </a:endParaRPr>
          </a:p>
          <a:p>
            <a:pPr>
              <a:spcBef>
                <a:spcPct val="40000"/>
              </a:spcBef>
              <a:buNone/>
            </a:pPr>
            <a:r>
              <a:rPr lang="en-US" altLang="en-US" sz="2400" dirty="0">
                <a:solidFill>
                  <a:srgbClr val="474747"/>
                </a:solidFill>
              </a:rPr>
              <a:t>A child's understanding of the world and his or her ability to make connections with home and community experiences.</a:t>
            </a:r>
            <a:endParaRPr lang="en-CA" altLang="en-US" sz="2400" dirty="0">
              <a:solidFill>
                <a:srgbClr val="474747"/>
              </a:solidFill>
            </a:endParaRPr>
          </a:p>
          <a:p>
            <a:pPr>
              <a:spcBef>
                <a:spcPct val="40000"/>
              </a:spcBef>
              <a:buFont typeface="Arial" panose="020B0604020202020204" pitchFamily="34" charset="0"/>
              <a:buNone/>
            </a:pPr>
            <a:endParaRPr lang="en-US" altLang="en-US" sz="2400" b="1" dirty="0">
              <a:solidFill>
                <a:srgbClr val="474747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57A445"/>
                </a:solidFill>
              </a:rPr>
              <a:t>This area refers to children’s ability to:</a:t>
            </a:r>
          </a:p>
          <a:p>
            <a:pPr marL="285750" indent="-285750">
              <a:spcBef>
                <a:spcPts val="600"/>
              </a:spcBef>
            </a:pPr>
            <a:r>
              <a:rPr lang="en-US" altLang="en-US" sz="2400" dirty="0">
                <a:solidFill>
                  <a:srgbClr val="474747"/>
                </a:solidFill>
              </a:rPr>
              <a:t>Think and talk about their world (e.g., identify opposites, concepts of time, functions of familiar objects);</a:t>
            </a:r>
          </a:p>
          <a:p>
            <a:pPr marL="285750" indent="-285750">
              <a:spcBef>
                <a:spcPts val="600"/>
              </a:spcBef>
            </a:pPr>
            <a:endParaRPr lang="en-US" altLang="en-US" sz="2400" dirty="0">
              <a:solidFill>
                <a:srgbClr val="474747"/>
              </a:solidFill>
            </a:endParaRPr>
          </a:p>
          <a:p>
            <a:pPr marL="285750" indent="-285750">
              <a:spcBef>
                <a:spcPct val="40000"/>
              </a:spcBef>
            </a:pPr>
            <a:r>
              <a:rPr lang="en-US" altLang="en-US" sz="2400" dirty="0">
                <a:solidFill>
                  <a:srgbClr val="474747"/>
                </a:solidFill>
              </a:rPr>
              <a:t>Make connections with home and community experiences (e.g., a police officer keeps you safe).</a:t>
            </a:r>
            <a:br>
              <a:rPr lang="en-US" altLang="en-US" sz="2400" dirty="0">
                <a:solidFill>
                  <a:srgbClr val="474747"/>
                </a:solidFill>
              </a:rPr>
            </a:br>
            <a:br>
              <a:rPr lang="en-US" altLang="en-US" sz="2400" dirty="0"/>
            </a:br>
            <a:endParaRPr lang="en-US" altLang="en-US" sz="2400" b="1" dirty="0">
              <a:solidFill>
                <a:schemeClr val="tx2"/>
              </a:solidFill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A7FC7BD-C91B-4202-91B0-ED3569860F95}"/>
              </a:ext>
            </a:extLst>
          </p:cNvPr>
          <p:cNvSpPr/>
          <p:nvPr/>
        </p:nvSpPr>
        <p:spPr>
          <a:xfrm>
            <a:off x="9841520" y="5199201"/>
            <a:ext cx="808892" cy="861646"/>
          </a:xfrm>
          <a:prstGeom prst="cube">
            <a:avLst/>
          </a:prstGeom>
          <a:solidFill>
            <a:srgbClr val="F58620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BED0E-FEBA-42FD-AF9D-2C35E5B3FDA6}"/>
              </a:ext>
            </a:extLst>
          </p:cNvPr>
          <p:cNvSpPr txBox="1"/>
          <p:nvPr/>
        </p:nvSpPr>
        <p:spPr>
          <a:xfrm>
            <a:off x="9954599" y="5519704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748DA6BC-05C6-4C75-B7C5-2D52B6DA42BA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6AEA58-546E-43F2-ABC6-0F10B2B0031B}"/>
              </a:ext>
            </a:extLst>
          </p:cNvPr>
          <p:cNvSpPr txBox="1"/>
          <p:nvPr/>
        </p:nvSpPr>
        <p:spPr>
          <a:xfrm>
            <a:off x="9942879" y="4769422"/>
            <a:ext cx="418514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6C594CB6-BD7A-4DD3-8A9C-C33F2B85A8D7}"/>
              </a:ext>
            </a:extLst>
          </p:cNvPr>
          <p:cNvSpPr/>
          <p:nvPr/>
        </p:nvSpPr>
        <p:spPr>
          <a:xfrm>
            <a:off x="9829800" y="3745526"/>
            <a:ext cx="808892" cy="861646"/>
          </a:xfrm>
          <a:prstGeom prst="cube">
            <a:avLst/>
          </a:prstGeom>
          <a:solidFill>
            <a:srgbClr val="57A445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B6F3FB-BD87-4E33-BC84-8B97CBCB3520}"/>
              </a:ext>
            </a:extLst>
          </p:cNvPr>
          <p:cNvSpPr txBox="1"/>
          <p:nvPr/>
        </p:nvSpPr>
        <p:spPr>
          <a:xfrm>
            <a:off x="9939143" y="4037910"/>
            <a:ext cx="421290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D10768F9-0ADB-413B-8BCF-1B48A53115CC}"/>
              </a:ext>
            </a:extLst>
          </p:cNvPr>
          <p:cNvSpPr/>
          <p:nvPr/>
        </p:nvSpPr>
        <p:spPr>
          <a:xfrm>
            <a:off x="9829799" y="3024553"/>
            <a:ext cx="808893" cy="861646"/>
          </a:xfrm>
          <a:prstGeom prst="cube">
            <a:avLst/>
          </a:prstGeom>
          <a:solidFill>
            <a:srgbClr val="008FBE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A5ECA4-9B42-486B-B46F-E6C2847A44CD}"/>
              </a:ext>
            </a:extLst>
          </p:cNvPr>
          <p:cNvSpPr txBox="1"/>
          <p:nvPr/>
        </p:nvSpPr>
        <p:spPr>
          <a:xfrm>
            <a:off x="9939143" y="3339630"/>
            <a:ext cx="421290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D5E44C0C-5A1B-4072-AD9E-56298B94031D}"/>
              </a:ext>
            </a:extLst>
          </p:cNvPr>
          <p:cNvSpPr/>
          <p:nvPr/>
        </p:nvSpPr>
        <p:spPr>
          <a:xfrm>
            <a:off x="9829799" y="2303588"/>
            <a:ext cx="931985" cy="899674"/>
          </a:xfrm>
          <a:prstGeom prst="cube">
            <a:avLst/>
          </a:prstGeom>
          <a:solidFill>
            <a:srgbClr val="EA2127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583326-FDFF-412B-9DCD-BC4B720E0F46}"/>
              </a:ext>
            </a:extLst>
          </p:cNvPr>
          <p:cNvSpPr txBox="1"/>
          <p:nvPr/>
        </p:nvSpPr>
        <p:spPr>
          <a:xfrm>
            <a:off x="9939143" y="2555471"/>
            <a:ext cx="43791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2948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595F1C-EC26-4C65-918B-5B1F6B006A93}"/>
              </a:ext>
            </a:extLst>
          </p:cNvPr>
          <p:cNvSpPr txBox="1">
            <a:spLocks/>
          </p:cNvSpPr>
          <p:nvPr/>
        </p:nvSpPr>
        <p:spPr bwMode="auto">
          <a:xfrm>
            <a:off x="838200" y="1202240"/>
            <a:ext cx="886161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spcAft>
                <a:spcPts val="600"/>
              </a:spcAft>
              <a:buNone/>
            </a:pPr>
            <a:r>
              <a:rPr lang="en-US" altLang="en-US" sz="2400" dirty="0">
                <a:solidFill>
                  <a:srgbClr val="57A445"/>
                </a:solidFill>
                <a:latin typeface="+mn-lt"/>
                <a:cs typeface="Calibri" panose="020F0502020204030204" pitchFamily="34" charset="0"/>
              </a:rPr>
              <a:t>2. Cognitive Skills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CA" altLang="en-US" sz="2400" dirty="0">
                <a:solidFill>
                  <a:srgbClr val="474747"/>
                </a:solidFill>
                <a:latin typeface="+mn-lt"/>
                <a:cs typeface="Calibri" panose="020F0502020204030204" pitchFamily="34" charset="0"/>
              </a:rPr>
              <a:t>A child's basic math and pre-reading skills and his or her ability to solve problems.</a:t>
            </a:r>
            <a:endParaRPr lang="en-US" altLang="en-US" sz="2400" dirty="0">
              <a:solidFill>
                <a:srgbClr val="474747"/>
              </a:solidFill>
              <a:latin typeface="+mn-lt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474747"/>
              </a:solidFill>
              <a:latin typeface="+mn-lt"/>
              <a:cs typeface="Calibri" panose="020F050202020403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57A445"/>
                </a:solidFill>
                <a:latin typeface="+mn-lt"/>
                <a:cs typeface="Calibri" panose="020F0502020204030204" pitchFamily="34" charset="0"/>
              </a:rPr>
              <a:t>This area refers to children’s ability to:</a:t>
            </a:r>
          </a:p>
          <a:p>
            <a:pPr marL="285750" indent="-285750">
              <a:spcBef>
                <a:spcPct val="0"/>
              </a:spcBef>
            </a:pPr>
            <a:r>
              <a:rPr lang="en-US" altLang="en-US" sz="2400" dirty="0">
                <a:solidFill>
                  <a:srgbClr val="474747"/>
                </a:solidFill>
                <a:latin typeface="+mn-lt"/>
                <a:cs typeface="Calibri" panose="020F0502020204030204" pitchFamily="34" charset="0"/>
              </a:rPr>
              <a:t>Recognize letters and their sounds;</a:t>
            </a:r>
          </a:p>
          <a:p>
            <a:pPr marL="285750" indent="-285750">
              <a:spcBef>
                <a:spcPct val="0"/>
              </a:spcBef>
            </a:pPr>
            <a:endParaRPr lang="en-US" altLang="en-US" sz="2400" dirty="0">
              <a:solidFill>
                <a:srgbClr val="474747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</a:pPr>
            <a:r>
              <a:rPr lang="en-US" altLang="en-US" sz="2400" dirty="0">
                <a:solidFill>
                  <a:srgbClr val="474747"/>
                </a:solidFill>
                <a:latin typeface="+mn-lt"/>
                <a:cs typeface="Calibri" panose="020F0502020204030204" pitchFamily="34" charset="0"/>
              </a:rPr>
              <a:t>Name numbers and count sets of objects; </a:t>
            </a:r>
          </a:p>
          <a:p>
            <a:pPr marL="285750" indent="-285750">
              <a:spcBef>
                <a:spcPct val="0"/>
              </a:spcBef>
            </a:pPr>
            <a:endParaRPr lang="en-US" altLang="en-US" sz="2400" dirty="0">
              <a:solidFill>
                <a:srgbClr val="474747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</a:pPr>
            <a:r>
              <a:rPr lang="en-US" altLang="en-US" sz="2400" dirty="0">
                <a:solidFill>
                  <a:srgbClr val="474747"/>
                </a:solidFill>
                <a:latin typeface="+mn-lt"/>
                <a:cs typeface="Calibri" panose="020F0502020204030204" pitchFamily="34" charset="0"/>
              </a:rPr>
              <a:t>Understand how books are manipulated.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br>
              <a:rPr lang="en-US" altLang="en-US" sz="2400" dirty="0">
                <a:latin typeface="+mn-lt"/>
              </a:rPr>
            </a:br>
            <a:endParaRPr lang="en-US" altLang="en-US" sz="2400" b="1" dirty="0">
              <a:solidFill>
                <a:schemeClr val="tx2"/>
              </a:solidFill>
              <a:latin typeface="+mn-lt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0D966B7E-012E-457F-95F8-5423141450EC}"/>
              </a:ext>
            </a:extLst>
          </p:cNvPr>
          <p:cNvSpPr/>
          <p:nvPr/>
        </p:nvSpPr>
        <p:spPr>
          <a:xfrm>
            <a:off x="9841520" y="5199201"/>
            <a:ext cx="808892" cy="861646"/>
          </a:xfrm>
          <a:prstGeom prst="cube">
            <a:avLst/>
          </a:prstGeom>
          <a:solidFill>
            <a:srgbClr val="F58620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570B63-D3D5-4E41-A84C-6B223850BA07}"/>
              </a:ext>
            </a:extLst>
          </p:cNvPr>
          <p:cNvSpPr txBox="1"/>
          <p:nvPr/>
        </p:nvSpPr>
        <p:spPr>
          <a:xfrm>
            <a:off x="9960142" y="5525247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80E48FE9-250A-4DB2-BA16-C2AC2CCB01D9}"/>
              </a:ext>
            </a:extLst>
          </p:cNvPr>
          <p:cNvSpPr/>
          <p:nvPr/>
        </p:nvSpPr>
        <p:spPr>
          <a:xfrm>
            <a:off x="9829800" y="4466496"/>
            <a:ext cx="808892" cy="861646"/>
          </a:xfrm>
          <a:prstGeom prst="cube">
            <a:avLst/>
          </a:prstGeom>
          <a:solidFill>
            <a:srgbClr val="FEC11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9FB9A-8D51-42BD-8F28-986D763FF02A}"/>
              </a:ext>
            </a:extLst>
          </p:cNvPr>
          <p:cNvSpPr txBox="1"/>
          <p:nvPr/>
        </p:nvSpPr>
        <p:spPr>
          <a:xfrm>
            <a:off x="9930837" y="4774965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EE04F1E9-B0A6-4D41-980A-5DF8D699603D}"/>
              </a:ext>
            </a:extLst>
          </p:cNvPr>
          <p:cNvSpPr/>
          <p:nvPr/>
        </p:nvSpPr>
        <p:spPr>
          <a:xfrm>
            <a:off x="9829799" y="3745526"/>
            <a:ext cx="808893" cy="861638"/>
          </a:xfrm>
          <a:prstGeom prst="cube">
            <a:avLst/>
          </a:prstGeom>
          <a:solidFill>
            <a:srgbClr val="57A44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27582E-F297-4EC8-BEC5-C55C7A0572B1}"/>
              </a:ext>
            </a:extLst>
          </p:cNvPr>
          <p:cNvSpPr txBox="1"/>
          <p:nvPr/>
        </p:nvSpPr>
        <p:spPr>
          <a:xfrm>
            <a:off x="9911443" y="4040670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9D2F43C4-C987-4406-9EA8-85199CD7C32B}"/>
              </a:ext>
            </a:extLst>
          </p:cNvPr>
          <p:cNvSpPr/>
          <p:nvPr/>
        </p:nvSpPr>
        <p:spPr>
          <a:xfrm>
            <a:off x="9829800" y="3024553"/>
            <a:ext cx="910244" cy="849178"/>
          </a:xfrm>
          <a:prstGeom prst="cube">
            <a:avLst/>
          </a:prstGeom>
          <a:solidFill>
            <a:srgbClr val="008FBE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38547C-061F-4FE9-B16F-9FB00BBA54C9}"/>
              </a:ext>
            </a:extLst>
          </p:cNvPr>
          <p:cNvSpPr txBox="1"/>
          <p:nvPr/>
        </p:nvSpPr>
        <p:spPr>
          <a:xfrm>
            <a:off x="9925293" y="3239873"/>
            <a:ext cx="43791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35020E7F-BD85-4074-8453-76A57C949CAE}"/>
              </a:ext>
            </a:extLst>
          </p:cNvPr>
          <p:cNvSpPr/>
          <p:nvPr/>
        </p:nvSpPr>
        <p:spPr>
          <a:xfrm>
            <a:off x="9829800" y="2303588"/>
            <a:ext cx="808892" cy="861646"/>
          </a:xfrm>
          <a:prstGeom prst="cube">
            <a:avLst/>
          </a:prstGeom>
          <a:solidFill>
            <a:srgbClr val="EA2127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039CB-4E74-461F-856A-FCD9D2E31799}"/>
              </a:ext>
            </a:extLst>
          </p:cNvPr>
          <p:cNvSpPr txBox="1"/>
          <p:nvPr/>
        </p:nvSpPr>
        <p:spPr>
          <a:xfrm>
            <a:off x="9922518" y="2621971"/>
            <a:ext cx="437915" cy="46166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62354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LB 2017">
      <a:dk1>
        <a:srgbClr val="333333"/>
      </a:dk1>
      <a:lt1>
        <a:sysClr val="window" lastClr="FFFFFF"/>
      </a:lt1>
      <a:dk2>
        <a:srgbClr val="333333"/>
      </a:dk2>
      <a:lt2>
        <a:srgbClr val="FFFFFF"/>
      </a:lt2>
      <a:accent1>
        <a:srgbClr val="57A445"/>
      </a:accent1>
      <a:accent2>
        <a:srgbClr val="243670"/>
      </a:accent2>
      <a:accent3>
        <a:srgbClr val="F58620"/>
      </a:accent3>
      <a:accent4>
        <a:srgbClr val="008FBE"/>
      </a:accent4>
      <a:accent5>
        <a:srgbClr val="EA2127"/>
      </a:accent5>
      <a:accent6>
        <a:srgbClr val="5F5F5F"/>
      </a:accent6>
      <a:hlink>
        <a:srgbClr val="008FBE"/>
      </a:hlink>
      <a:folHlink>
        <a:srgbClr val="5F5F5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YE PPT template 2017" id="{64A78983-32DD-4F84-B555-9E82BBBC999A}" vid="{067A622B-F8D9-4190-8FF2-08E3D8FB9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EYE PPT template 2018</Template>
  <TotalTime>1200</TotalTime>
  <Words>1235</Words>
  <Application>Microsoft Office PowerPoint</Application>
  <PresentationFormat>Widescreen</PresentationFormat>
  <Paragraphs>228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PMingLiU</vt:lpstr>
      <vt:lpstr>Arial</vt:lpstr>
      <vt:lpstr>Calibri</vt:lpstr>
      <vt:lpstr>Calibri Light</vt:lpstr>
      <vt:lpstr>Helvetica</vt:lpstr>
      <vt:lpstr>Myriad Pro</vt:lpstr>
      <vt:lpstr>Myriad Pro Light</vt:lpstr>
      <vt:lpstr>Wingdings</vt:lpstr>
      <vt:lpstr>Office Theme</vt:lpstr>
      <vt:lpstr>Family Information Session Early Years Evaluation – Teacher Assessment (EYE-TA) </vt:lpstr>
      <vt:lpstr>Introduction</vt:lpstr>
      <vt:lpstr>PowerPoint Presentation</vt:lpstr>
      <vt:lpstr>PowerPoint Presentation</vt:lpstr>
      <vt:lpstr>What is the Early Years Evaluation – Teacher Assessment (EYE-TA)?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Early Years Evaluation – Teacher Assessment (EYE-TA)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Information Session</dc:title>
  <dc:creator>Domina Laurent</dc:creator>
  <cp:keywords>OurSCHOOL;The Learning Bar;2017</cp:keywords>
  <cp:lastModifiedBy>Megan Hadley</cp:lastModifiedBy>
  <cp:revision>32</cp:revision>
  <dcterms:created xsi:type="dcterms:W3CDTF">2018-05-15T18:58:02Z</dcterms:created>
  <dcterms:modified xsi:type="dcterms:W3CDTF">2018-08-31T17:28:17Z</dcterms:modified>
</cp:coreProperties>
</file>