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0"/>
  </p:notesMasterIdLst>
  <p:handoutMasterIdLst>
    <p:handoutMasterId r:id="rId31"/>
  </p:handoutMasterIdLst>
  <p:sldIdLst>
    <p:sldId id="353" r:id="rId5"/>
    <p:sldId id="354" r:id="rId6"/>
    <p:sldId id="355" r:id="rId7"/>
    <p:sldId id="356" r:id="rId8"/>
    <p:sldId id="357" r:id="rId9"/>
    <p:sldId id="358" r:id="rId10"/>
    <p:sldId id="359" r:id="rId11"/>
    <p:sldId id="360" r:id="rId12"/>
    <p:sldId id="361" r:id="rId13"/>
    <p:sldId id="362" r:id="rId14"/>
    <p:sldId id="365" r:id="rId15"/>
    <p:sldId id="364" r:id="rId16"/>
    <p:sldId id="366" r:id="rId17"/>
    <p:sldId id="367" r:id="rId18"/>
    <p:sldId id="368" r:id="rId19"/>
    <p:sldId id="369" r:id="rId20"/>
    <p:sldId id="370" r:id="rId21"/>
    <p:sldId id="371" r:id="rId22"/>
    <p:sldId id="372" r:id="rId23"/>
    <p:sldId id="375" r:id="rId24"/>
    <p:sldId id="376" r:id="rId25"/>
    <p:sldId id="377" r:id="rId26"/>
    <p:sldId id="380" r:id="rId27"/>
    <p:sldId id="378" r:id="rId28"/>
    <p:sldId id="3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5F5F5F"/>
    <a:srgbClr val="243670"/>
    <a:srgbClr val="008FBE"/>
    <a:srgbClr val="EA2127"/>
    <a:srgbClr val="57A445"/>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5" autoAdjust="0"/>
    <p:restoredTop sz="62107" autoAdjust="0"/>
  </p:normalViewPr>
  <p:slideViewPr>
    <p:cSldViewPr snapToGrid="0">
      <p:cViewPr varScale="1">
        <p:scale>
          <a:sx n="68" d="100"/>
          <a:sy n="68" d="100"/>
        </p:scale>
        <p:origin x="199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CC-46E9-9560-29BE571DF2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CC-46E9-9560-29BE571DF2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CC-46E9-9560-29BE571DF2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CC-46E9-9560-29BE571DF2B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CC-46E9-9560-29BE571DF2B3}"/>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Cognitive Skills</c:v>
                </c:pt>
                <c:pt idx="1">
                  <c:v>Language &amp; Communication</c:v>
                </c:pt>
                <c:pt idx="2">
                  <c:v>Fine Motor</c:v>
                </c:pt>
                <c:pt idx="3">
                  <c:v>Awareness of Self &amp; Environment</c:v>
                </c:pt>
                <c:pt idx="4">
                  <c:v>Social Skills</c:v>
                </c:pt>
              </c:strCache>
            </c:strRef>
          </c:cat>
          <c:val>
            <c:numRef>
              <c:f>Sheet1!$B$2:$B$6</c:f>
              <c:numCache>
                <c:formatCode>General</c:formatCode>
                <c:ptCount val="5"/>
                <c:pt idx="0">
                  <c:v>1</c:v>
                </c:pt>
                <c:pt idx="1">
                  <c:v>0.75</c:v>
                </c:pt>
                <c:pt idx="2">
                  <c:v>0.25</c:v>
                </c:pt>
                <c:pt idx="3">
                  <c:v>0.2</c:v>
                </c:pt>
                <c:pt idx="4">
                  <c:v>0.15</c:v>
                </c:pt>
              </c:numCache>
            </c:numRef>
          </c:val>
          <c:extLst>
            <c:ext xmlns:c16="http://schemas.microsoft.com/office/drawing/2014/chart" uri="{C3380CC4-5D6E-409C-BE32-E72D297353CC}">
              <c16:uniqueId val="{0000000A-17CC-46E9-9560-29BE571DF2B3}"/>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7/21/2022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Welcome!</a:t>
            </a:r>
            <a:endParaRPr dirty="0"/>
          </a:p>
        </p:txBody>
      </p:sp>
    </p:spTree>
    <p:extLst>
      <p:ext uri="{BB962C8B-B14F-4D97-AF65-F5344CB8AC3E}">
        <p14:creationId xmlns:p14="http://schemas.microsoft.com/office/powerpoint/2010/main" val="8746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what do these numbers actually mean? </a:t>
            </a:r>
            <a:r>
              <a:rPr lang="en-AU" b="1" dirty="0"/>
              <a:t>[CLICK]</a:t>
            </a:r>
          </a:p>
          <a:p>
            <a:endParaRPr lang="en-AU" dirty="0"/>
          </a:p>
          <a:p>
            <a:r>
              <a:rPr lang="en-AU" dirty="0"/>
              <a:t>As children are assessed on each domain, items are scored on a scale of 1-4   </a:t>
            </a:r>
            <a:r>
              <a:rPr lang="en-AU" b="1" dirty="0"/>
              <a:t>[CLICK]</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take all the scores for the items for each domain and divide them by 8 to get an average score, and then that score is rescaled from 1-4 to 0-3 </a:t>
            </a:r>
            <a:r>
              <a:rPr lang="en-AU"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r>
              <a:rPr lang="en-US" dirty="0"/>
              <a:t>On the class report, you’ll see that all scores range from 0-3</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10</a:t>
            </a:fld>
            <a:endParaRPr lang="en-US"/>
          </a:p>
        </p:txBody>
      </p:sp>
    </p:spTree>
    <p:extLst>
      <p:ext uri="{BB962C8B-B14F-4D97-AF65-F5344CB8AC3E}">
        <p14:creationId xmlns:p14="http://schemas.microsoft.com/office/powerpoint/2010/main" val="158325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It’s important to note that a child’s age does not</a:t>
            </a:r>
            <a:r>
              <a:rPr lang="en-CA" baseline="0" dirty="0"/>
              <a:t> </a:t>
            </a:r>
            <a:r>
              <a:rPr lang="en-CA" dirty="0"/>
              <a:t>have an impact on their Domain Results-</a:t>
            </a:r>
            <a:r>
              <a:rPr lang="en-CA" baseline="0" dirty="0"/>
              <a:t> as I mentioned, the domain results are simply an average of a child’s item-level scores.</a:t>
            </a:r>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a:p>
        </p:txBody>
      </p:sp>
    </p:spTree>
    <p:extLst>
      <p:ext uri="{BB962C8B-B14F-4D97-AF65-F5344CB8AC3E}">
        <p14:creationId xmlns:p14="http://schemas.microsoft.com/office/powerpoint/2010/main" val="44409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is taken from page 2 of the class report; it shows what each score range means in relation to a child’s current skill level in that particular domain </a:t>
            </a:r>
            <a:r>
              <a:rPr lang="en-AU"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we see that a score between 2 and 3 is a </a:t>
            </a:r>
            <a:r>
              <a:rPr lang="en-US" i="1" dirty="0"/>
              <a:t>green</a:t>
            </a:r>
            <a:r>
              <a:rPr lang="en-US" dirty="0"/>
              <a:t>  </a:t>
            </a:r>
            <a:r>
              <a:rPr lang="en-AU"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score that is greater than 1 but less than 2 is a </a:t>
            </a:r>
            <a:r>
              <a:rPr lang="en-US" i="1" dirty="0"/>
              <a:t>yellow</a:t>
            </a:r>
            <a:r>
              <a:rPr lang="en-US" dirty="0"/>
              <a:t> </a:t>
            </a:r>
            <a:r>
              <a:rPr lang="en-AU"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 score greater than 0 but less than 1 is a </a:t>
            </a:r>
            <a:r>
              <a:rPr lang="en-US" i="1" dirty="0">
                <a:solidFill>
                  <a:srgbClr val="C00000"/>
                </a:solidFill>
              </a:rPr>
              <a:t>red</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12</a:t>
            </a:fld>
            <a:endParaRPr lang="en-US"/>
          </a:p>
        </p:txBody>
      </p:sp>
    </p:spTree>
    <p:extLst>
      <p:ext uri="{BB962C8B-B14F-4D97-AF65-F5344CB8AC3E}">
        <p14:creationId xmlns:p14="http://schemas.microsoft.com/office/powerpoint/2010/main" val="370612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can viewing EYE-TA results from a ‘whole-class’ perspective help drive instruction and support children’s learning?</a:t>
            </a:r>
          </a:p>
          <a:p>
            <a:endParaRPr lang="en-CA" dirty="0"/>
          </a:p>
          <a:p>
            <a:r>
              <a:rPr lang="en-CA" dirty="0"/>
              <a:t>You can see if your class has a particular area of strength or area of need. For example, on this class report we see that ‘Awareness of Self and the Environment’ is a strong domain.</a:t>
            </a:r>
          </a:p>
          <a:p>
            <a:endParaRPr lang="en-CA" dirty="0"/>
          </a:p>
          <a:p>
            <a:r>
              <a:rPr lang="en-CA" dirty="0"/>
              <a:t>For this areas of strength, you can plan enriching experiences for your children.</a:t>
            </a:r>
          </a:p>
          <a:p>
            <a:endParaRPr lang="en-CA" dirty="0"/>
          </a:p>
          <a:p>
            <a:r>
              <a:rPr lang="en-CA" dirty="0"/>
              <a:t>For areas of need, such as  the ‘Gross Motor’ and ‘Cognitive’  domains, you can incorporate activities into your everyday lessons to help bolster these weaker</a:t>
            </a:r>
            <a:r>
              <a:rPr lang="en-CA" baseline="0" dirty="0"/>
              <a:t> domains.</a:t>
            </a:r>
          </a:p>
          <a:p>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13</a:t>
            </a:fld>
            <a:endParaRPr lang="en-US"/>
          </a:p>
        </p:txBody>
      </p:sp>
    </p:spTree>
    <p:extLst>
      <p:ext uri="{BB962C8B-B14F-4D97-AF65-F5344CB8AC3E}">
        <p14:creationId xmlns:p14="http://schemas.microsoft.com/office/powerpoint/2010/main" val="375926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14</a:t>
            </a:fld>
            <a:endParaRPr lang="en-US"/>
          </a:p>
        </p:txBody>
      </p:sp>
    </p:spTree>
    <p:extLst>
      <p:ext uri="{BB962C8B-B14F-4D97-AF65-F5344CB8AC3E}">
        <p14:creationId xmlns:p14="http://schemas.microsoft.com/office/powerpoint/2010/main" val="2663189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a:t>
            </a:r>
            <a:r>
              <a:rPr lang="en-US" baseline="0" dirty="0"/>
              <a:t> how scores are calculated allows us to not only distinguish </a:t>
            </a:r>
            <a:r>
              <a:rPr lang="en-US" b="1" baseline="0" dirty="0"/>
              <a:t>between</a:t>
            </a:r>
            <a:r>
              <a:rPr lang="en-US" baseline="0" dirty="0"/>
              <a:t> </a:t>
            </a:r>
            <a:r>
              <a:rPr lang="en-CA" baseline="0" noProof="0" dirty="0"/>
              <a:t>colours, but now we can also distinguish </a:t>
            </a:r>
            <a:r>
              <a:rPr lang="en-CA" b="1" baseline="0" noProof="0" dirty="0"/>
              <a:t>within</a:t>
            </a:r>
            <a:r>
              <a:rPr lang="en-CA" baseline="0" noProof="0" dirty="0"/>
              <a:t> colours.  </a:t>
            </a:r>
            <a:endParaRPr lang="en-CA" noProof="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15</a:t>
            </a:fld>
            <a:endParaRPr lang="en-US"/>
          </a:p>
        </p:txBody>
      </p:sp>
    </p:spTree>
    <p:extLst>
      <p:ext uri="{BB962C8B-B14F-4D97-AF65-F5344CB8AC3E}">
        <p14:creationId xmlns:p14="http://schemas.microsoft.com/office/powerpoint/2010/main" val="391907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Looking once again at the class report, let’s break down these children's scores:</a:t>
            </a:r>
          </a:p>
          <a:p>
            <a:endParaRPr lang="en-US" dirty="0"/>
          </a:p>
          <a:p>
            <a:r>
              <a:rPr lang="en-US" b="1" dirty="0"/>
              <a:t>Child 1 </a:t>
            </a:r>
            <a:r>
              <a:rPr lang="en-US" dirty="0"/>
              <a:t>has a ‘high yellow’ score- 1.8 (almost a green 2)</a:t>
            </a:r>
            <a:r>
              <a:rPr lang="en-US" baseline="0" dirty="0"/>
              <a:t> in the Gross Motor domain</a:t>
            </a:r>
            <a:endParaRPr lang="en-US" dirty="0"/>
          </a:p>
          <a:p>
            <a:r>
              <a:rPr lang="en-US" dirty="0"/>
              <a:t>Whereas </a:t>
            </a:r>
            <a:r>
              <a:rPr lang="en-US" b="1" dirty="0"/>
              <a:t>child 2 </a:t>
            </a:r>
            <a:r>
              <a:rPr lang="en-US" dirty="0"/>
              <a:t>has a ‘low yellow’ score- 1.2 </a:t>
            </a:r>
          </a:p>
          <a:p>
            <a:endParaRPr lang="en-US" dirty="0"/>
          </a:p>
          <a:p>
            <a:r>
              <a:rPr lang="en-US" dirty="0"/>
              <a:t>This could mean that with maturation and good teaching, </a:t>
            </a:r>
            <a:r>
              <a:rPr lang="en-US" b="1" dirty="0"/>
              <a:t>Child 1 </a:t>
            </a:r>
            <a:r>
              <a:rPr lang="en-US" dirty="0"/>
              <a:t>will likely progress to a green result over time.</a:t>
            </a:r>
          </a:p>
          <a:p>
            <a:endParaRPr lang="en-US" dirty="0"/>
          </a:p>
          <a:p>
            <a:r>
              <a:rPr lang="en-US" dirty="0"/>
              <a:t>However, </a:t>
            </a:r>
            <a:r>
              <a:rPr lang="en-US" b="1" dirty="0"/>
              <a:t>Child 2 </a:t>
            </a:r>
            <a:r>
              <a:rPr lang="en-US" dirty="0"/>
              <a:t>with a low yellow score is on the cusp of receiving a ‘red’ result, therefore, this child may need further support and experiences to strengthen their skills in this particular domain.  </a:t>
            </a:r>
            <a:r>
              <a:rPr lang="en-US" b="1" dirty="0"/>
              <a:t>[Click]</a:t>
            </a:r>
          </a:p>
          <a:p>
            <a:endParaRPr lang="en-US" dirty="0"/>
          </a:p>
          <a:p>
            <a:r>
              <a:rPr lang="en-US" dirty="0"/>
              <a:t>For this reason, it is important to examine </a:t>
            </a:r>
            <a:r>
              <a:rPr lang="en-US" i="0" dirty="0"/>
              <a:t>the</a:t>
            </a:r>
            <a:r>
              <a:rPr lang="en-US" dirty="0"/>
              <a:t> scores of each domain, as these results provide more detailed information concerning which children are in need of support, and potentially HOW MUCH support or intervention is needed.</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16</a:t>
            </a:fld>
            <a:endParaRPr lang="en-US"/>
          </a:p>
        </p:txBody>
      </p:sp>
    </p:spTree>
    <p:extLst>
      <p:ext uri="{BB962C8B-B14F-4D97-AF65-F5344CB8AC3E}">
        <p14:creationId xmlns:p14="http://schemas.microsoft.com/office/powerpoint/2010/main" val="409487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What is RTI?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 formula that estimates the probability of a child becoming a successful reader by the end of Grade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The RTI is used as a leading indicator of children’s skills as they begin Kindergarten and progress to later grades.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Identifies</a:t>
            </a:r>
            <a:r>
              <a:rPr lang="en-CA" sz="1200" baseline="0" dirty="0"/>
              <a:t> </a:t>
            </a:r>
            <a:r>
              <a:rPr lang="en-CA" sz="1200" dirty="0"/>
              <a:t>vulnerable children at the beginning of the school year- children who are at risk for later literacy difficulties. It calls for a</a:t>
            </a:r>
            <a:r>
              <a:rPr lang="en-CA" sz="1200" baseline="0" dirty="0"/>
              <a:t> </a:t>
            </a:r>
            <a:r>
              <a:rPr lang="en-CA" sz="1200" dirty="0"/>
              <a:t>tiered approach comprised of continuous assessment of children’s progress in the regular classroom setting and</a:t>
            </a:r>
            <a:r>
              <a:rPr lang="en-CA" sz="1200" baseline="0" dirty="0"/>
              <a:t> </a:t>
            </a:r>
            <a:r>
              <a:rPr lang="en-CA" sz="1200" dirty="0"/>
              <a:t>providing support to children who have learning difficulties or behavioural challenges.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18</a:t>
            </a:fld>
            <a:endParaRPr lang="en-US"/>
          </a:p>
        </p:txBody>
      </p:sp>
    </p:spTree>
    <p:extLst>
      <p:ext uri="{BB962C8B-B14F-4D97-AF65-F5344CB8AC3E}">
        <p14:creationId xmlns:p14="http://schemas.microsoft.com/office/powerpoint/2010/main" val="169383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a:t>
            </a:r>
            <a:r>
              <a:rPr lang="en-AU" i="1" dirty="0"/>
              <a:t>thinking of HOW we calculate the RTI, think of it like a recipe:</a:t>
            </a:r>
          </a:p>
          <a:p>
            <a:r>
              <a:rPr lang="en-AU" i="1" dirty="0"/>
              <a:t>1 cup of cognitive skills</a:t>
            </a:r>
          </a:p>
          <a:p>
            <a:r>
              <a:rPr lang="en-AU" dirty="0"/>
              <a:t>¾ a cup of </a:t>
            </a:r>
            <a:r>
              <a:rPr lang="en-AU" i="1" dirty="0"/>
              <a:t>language and communication</a:t>
            </a:r>
          </a:p>
          <a:p>
            <a:r>
              <a:rPr lang="en-AU" dirty="0"/>
              <a:t>¼ a cup of </a:t>
            </a:r>
            <a:r>
              <a:rPr lang="en-AU" i="1" dirty="0"/>
              <a:t>fine motor skills</a:t>
            </a:r>
          </a:p>
          <a:p>
            <a:r>
              <a:rPr lang="en-AU" dirty="0"/>
              <a:t>0.2 of </a:t>
            </a:r>
            <a:r>
              <a:rPr lang="en-AU" i="1" dirty="0"/>
              <a:t>awareness of self and environment</a:t>
            </a:r>
          </a:p>
          <a:p>
            <a:r>
              <a:rPr lang="en-AU" dirty="0"/>
              <a:t>0.15 of </a:t>
            </a:r>
            <a:r>
              <a:rPr lang="en-AU" i="1" dirty="0"/>
              <a:t>social skills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Gross motor skills are not included in calculating RTI, not because this domain isn’t important, but because our research shows that it isn’t predictive of later literacy levels. It is important to note that the age of the child </a:t>
            </a:r>
            <a:r>
              <a:rPr lang="en-US" u="sng" dirty="0"/>
              <a:t>is</a:t>
            </a:r>
            <a:r>
              <a:rPr lang="en-US" dirty="0"/>
              <a:t> factored into the</a:t>
            </a:r>
            <a:r>
              <a:rPr lang="en-US" baseline="0" dirty="0"/>
              <a:t> RTI calculation. </a:t>
            </a:r>
            <a:r>
              <a:rPr lang="en-CA" baseline="0" dirty="0"/>
              <a:t>This is a key difference between RTI scores and domain level scores- age does impact the result of the RTI score, while it has no impact on the domain score.</a:t>
            </a:r>
          </a:p>
          <a:p>
            <a:endParaRPr lang="en-AU" dirty="0"/>
          </a:p>
          <a:p>
            <a:endParaRPr lang="en-AU"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19</a:t>
            </a:fld>
            <a:endParaRPr lang="en-US"/>
          </a:p>
        </p:txBody>
      </p:sp>
    </p:spTree>
    <p:extLst>
      <p:ext uri="{BB962C8B-B14F-4D97-AF65-F5344CB8AC3E}">
        <p14:creationId xmlns:p14="http://schemas.microsoft.com/office/powerpoint/2010/main" val="4021470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have a great resource </a:t>
            </a:r>
            <a:r>
              <a:rPr lang="en-CA" baseline="0" dirty="0"/>
              <a:t>available ‘Understanding the differences between the EYE-TA domain and RTI results’ that provides some detailed information about the domain and RTI results.</a:t>
            </a:r>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20</a:t>
            </a:fld>
            <a:endParaRPr lang="en-US"/>
          </a:p>
        </p:txBody>
      </p:sp>
    </p:spTree>
    <p:extLst>
      <p:ext uri="{BB962C8B-B14F-4D97-AF65-F5344CB8AC3E}">
        <p14:creationId xmlns:p14="http://schemas.microsoft.com/office/powerpoint/2010/main" val="404083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defRPr/>
            </a:pPr>
            <a:r>
              <a:rPr lang="en-US" dirty="0">
                <a:solidFill>
                  <a:srgbClr val="002060"/>
                </a:solidFill>
                <a:latin typeface="Calibri" charset="0"/>
                <a:cs typeface="Helvetica" charset="0"/>
              </a:rPr>
              <a:t>Our intent today is for you to walk away with a</a:t>
            </a:r>
            <a:r>
              <a:rPr lang="en-US" baseline="0" dirty="0">
                <a:solidFill>
                  <a:srgbClr val="002060"/>
                </a:solidFill>
                <a:latin typeface="Calibri" charset="0"/>
                <a:cs typeface="Helvetica" charset="0"/>
              </a:rPr>
              <a:t> thorough understanding of </a:t>
            </a:r>
            <a:r>
              <a:rPr lang="en-US" dirty="0">
                <a:solidFill>
                  <a:srgbClr val="002060"/>
                </a:solidFill>
                <a:latin typeface="Calibri" charset="0"/>
                <a:cs typeface="Helvetica" charset="0"/>
              </a:rPr>
              <a:t>the EYE-TA</a:t>
            </a:r>
            <a:r>
              <a:rPr lang="en-US" baseline="0" dirty="0">
                <a:solidFill>
                  <a:srgbClr val="002060"/>
                </a:solidFill>
                <a:latin typeface="Calibri" charset="0"/>
                <a:cs typeface="Helvetica" charset="0"/>
              </a:rPr>
              <a:t> reports.</a:t>
            </a:r>
          </a:p>
          <a:p>
            <a:pPr lvl="0">
              <a:spcBef>
                <a:spcPts val="600"/>
              </a:spcBef>
              <a:defRPr/>
            </a:pPr>
            <a:endParaRPr lang="en-US" dirty="0">
              <a:solidFill>
                <a:srgbClr val="002060"/>
              </a:solidFill>
              <a:latin typeface="Calibri" charset="0"/>
              <a:cs typeface="Helvetica" charset="0"/>
            </a:endParaRPr>
          </a:p>
          <a:p>
            <a:pPr lvl="0">
              <a:spcBef>
                <a:spcPts val="600"/>
              </a:spcBef>
              <a:defRPr/>
            </a:pPr>
            <a:r>
              <a:rPr lang="en-US" dirty="0">
                <a:solidFill>
                  <a:srgbClr val="002060"/>
                </a:solidFill>
                <a:latin typeface="Calibri" charset="0"/>
                <a:cs typeface="Helvetica" charset="0"/>
              </a:rPr>
              <a:t>Our goals for today’s session include:</a:t>
            </a:r>
          </a:p>
          <a:p>
            <a:pPr lvl="0">
              <a:spcBef>
                <a:spcPts val="600"/>
              </a:spcBef>
              <a:defRPr/>
            </a:pPr>
            <a:br>
              <a:rPr lang="en-US" dirty="0">
                <a:solidFill>
                  <a:srgbClr val="002060"/>
                </a:solidFill>
                <a:latin typeface="Calibri" charset="0"/>
                <a:cs typeface="Helvetica" charset="0"/>
              </a:rPr>
            </a:br>
            <a:r>
              <a:rPr lang="en-US" dirty="0">
                <a:solidFill>
                  <a:srgbClr val="002060"/>
                </a:solidFill>
                <a:latin typeface="Calibri" charset="0"/>
                <a:cs typeface="Helvetica" charset="0"/>
              </a:rPr>
              <a:t>-</a:t>
            </a:r>
            <a:r>
              <a:rPr lang="en-CA" dirty="0">
                <a:solidFill>
                  <a:srgbClr val="002060"/>
                </a:solidFill>
                <a:latin typeface="Calibri" charset="0"/>
                <a:cs typeface="Helvetica" charset="0"/>
              </a:rPr>
              <a:t>Understanding what the EYE-TA results mean</a:t>
            </a:r>
          </a:p>
          <a:p>
            <a:pPr lvl="0">
              <a:spcBef>
                <a:spcPts val="600"/>
              </a:spcBef>
              <a:defRPr/>
            </a:pPr>
            <a:r>
              <a:rPr lang="en-CA" dirty="0">
                <a:solidFill>
                  <a:srgbClr val="002060"/>
                </a:solidFill>
                <a:latin typeface="Calibri" charset="0"/>
                <a:cs typeface="Helvetica" charset="0"/>
              </a:rPr>
              <a:t>-Reviewing the EYE-TA Child Report</a:t>
            </a:r>
          </a:p>
          <a:p>
            <a:pPr lvl="0">
              <a:spcBef>
                <a:spcPts val="600"/>
              </a:spcBef>
              <a:defRPr/>
            </a:pPr>
            <a:r>
              <a:rPr lang="en-CA" dirty="0">
                <a:solidFill>
                  <a:srgbClr val="002060"/>
                </a:solidFill>
                <a:latin typeface="Calibri" charset="0"/>
                <a:cs typeface="Helvetica" charset="0"/>
              </a:rPr>
              <a:t>-Understanding the domain-level results as well as the RTI scores </a:t>
            </a:r>
          </a:p>
          <a:p>
            <a:pPr lvl="0">
              <a:spcBef>
                <a:spcPts val="600"/>
              </a:spcBef>
              <a:defRPr/>
            </a:pPr>
            <a:r>
              <a:rPr lang="en-CA" dirty="0">
                <a:solidFill>
                  <a:srgbClr val="002060"/>
                </a:solidFill>
                <a:latin typeface="Calibri" charset="0"/>
                <a:cs typeface="Helvetica" charset="0"/>
              </a:rPr>
              <a:t>-Identifying available resources</a:t>
            </a:r>
          </a:p>
          <a:p>
            <a:pPr lvl="0">
              <a:spcBef>
                <a:spcPts val="600"/>
              </a:spcBef>
              <a:defRPr/>
            </a:pPr>
            <a:r>
              <a:rPr lang="en-CA" dirty="0">
                <a:solidFill>
                  <a:srgbClr val="002060"/>
                </a:solidFill>
                <a:latin typeface="Calibri" charset="0"/>
                <a:cs typeface="Helvetica" charset="0"/>
              </a:rPr>
              <a:t>-Answer Frequently Asked Questions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61409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Let</a:t>
            </a:r>
            <a:r>
              <a:rPr lang="ja-JP" altLang="en-US" dirty="0">
                <a:latin typeface="Calibri" charset="0"/>
              </a:rPr>
              <a:t>’</a:t>
            </a:r>
            <a:r>
              <a:rPr lang="en-US" altLang="ja-JP" dirty="0">
                <a:latin typeface="Calibri" charset="0"/>
              </a:rPr>
              <a:t>s review some</a:t>
            </a:r>
            <a:r>
              <a:rPr lang="en-US" altLang="ja-JP" baseline="0" dirty="0">
                <a:latin typeface="Calibri" charset="0"/>
              </a:rPr>
              <a:t> frequently asked questions.</a:t>
            </a:r>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21</a:t>
            </a:fld>
            <a:endParaRPr lang="en-US"/>
          </a:p>
        </p:txBody>
      </p:sp>
    </p:spTree>
    <p:extLst>
      <p:ext uri="{BB962C8B-B14F-4D97-AF65-F5344CB8AC3E}">
        <p14:creationId xmlns:p14="http://schemas.microsoft.com/office/powerpoint/2010/main" val="2406133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possible for a child to receive green results across all domains and still end up with an RTI result of Tier 2?</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22</a:t>
            </a:fld>
            <a:endParaRPr lang="en-US"/>
          </a:p>
        </p:txBody>
      </p:sp>
    </p:spTree>
    <p:extLst>
      <p:ext uri="{BB962C8B-B14F-4D97-AF65-F5344CB8AC3E}">
        <p14:creationId xmlns:p14="http://schemas.microsoft.com/office/powerpoint/2010/main" val="201732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Unlike the domain scores, the RTI </a:t>
            </a:r>
            <a:r>
              <a:rPr lang="en-AU" i="1" dirty="0"/>
              <a:t>does</a:t>
            </a:r>
            <a:r>
              <a:rPr lang="en-AU" dirty="0"/>
              <a:t> take the child’s age into account </a:t>
            </a:r>
            <a:r>
              <a:rPr lang="en-AU" b="1" dirty="0"/>
              <a:t>[CLICK]</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look at </a:t>
            </a:r>
            <a:r>
              <a:rPr lang="en-AU" b="1" dirty="0"/>
              <a:t>Child 14 </a:t>
            </a:r>
            <a:r>
              <a:rPr lang="en-AU" dirty="0"/>
              <a:t>and </a:t>
            </a:r>
            <a:r>
              <a:rPr lang="en-AU" b="1" dirty="0"/>
              <a:t>15</a:t>
            </a:r>
            <a:r>
              <a:rPr lang="en-AU" dirty="0"/>
              <a:t> in a little more detail </a:t>
            </a:r>
            <a:r>
              <a:rPr lang="en-AU" b="1" dirty="0"/>
              <a:t>[CLICK]</a:t>
            </a:r>
          </a:p>
          <a:p>
            <a:endParaRPr lang="en-AU" dirty="0"/>
          </a:p>
          <a:p>
            <a:r>
              <a:rPr lang="en-AU" b="1" dirty="0"/>
              <a:t>Child 14 </a:t>
            </a:r>
            <a:r>
              <a:rPr lang="en-AU" dirty="0"/>
              <a:t>scored relatively well also, with one domain in the ‘</a:t>
            </a:r>
            <a:r>
              <a:rPr lang="en-AU" i="1" dirty="0"/>
              <a:t>yellow</a:t>
            </a:r>
            <a:r>
              <a:rPr lang="en-AU" dirty="0"/>
              <a:t>’ range and other domains sitting within the ‘</a:t>
            </a:r>
            <a:r>
              <a:rPr lang="en-AU" i="1" dirty="0"/>
              <a:t>high green</a:t>
            </a:r>
            <a:r>
              <a:rPr lang="en-AU" dirty="0"/>
              <a:t>’ range, but their RTI is tier 2 (yellow). Why could this be? </a:t>
            </a:r>
            <a:br>
              <a:rPr lang="en-AU" dirty="0"/>
            </a:br>
            <a:endParaRPr lang="en-AU" dirty="0"/>
          </a:p>
          <a:p>
            <a:r>
              <a:rPr lang="en-AU" dirty="0"/>
              <a:t>Thinking about the ‘RTI recipe’- the reason for this child scoring a </a:t>
            </a:r>
            <a:r>
              <a:rPr lang="en-AU" i="1" dirty="0"/>
              <a:t>yellow</a:t>
            </a:r>
            <a:r>
              <a:rPr lang="en-AU" dirty="0"/>
              <a:t> RTI is because their domain score for the cognitive skills domain is a ‘</a:t>
            </a:r>
            <a:r>
              <a:rPr lang="en-AU" i="1" dirty="0"/>
              <a:t>low yellow</a:t>
            </a:r>
            <a:r>
              <a:rPr lang="en-AU" dirty="0"/>
              <a:t>’ and </a:t>
            </a:r>
            <a:r>
              <a:rPr lang="en-AU" b="1" i="1" dirty="0"/>
              <a:t>cognition</a:t>
            </a:r>
            <a:r>
              <a:rPr lang="en-AU" dirty="0"/>
              <a:t> is the main ingredient when calculating the RTI. </a:t>
            </a:r>
          </a:p>
          <a:p>
            <a:endParaRPr lang="en-AU" dirty="0"/>
          </a:p>
          <a:p>
            <a:r>
              <a:rPr lang="en-AU" b="1" dirty="0"/>
              <a:t>[CLICK]</a:t>
            </a:r>
          </a:p>
          <a:p>
            <a:r>
              <a:rPr lang="en-AU" b="1" dirty="0"/>
              <a:t>Child 15 </a:t>
            </a:r>
            <a:r>
              <a:rPr lang="en-AU" dirty="0"/>
              <a:t>has ‘</a:t>
            </a:r>
            <a:r>
              <a:rPr lang="en-AU" i="1" dirty="0"/>
              <a:t>green</a:t>
            </a:r>
            <a:r>
              <a:rPr lang="en-AU" dirty="0"/>
              <a:t>’ scores in all of the domains, however, their overall RTI was classed as tier 2 (</a:t>
            </a:r>
            <a:r>
              <a:rPr lang="en-AU" i="1" dirty="0"/>
              <a:t>yellow</a:t>
            </a:r>
            <a:r>
              <a:rPr lang="en-AU" dirty="0"/>
              <a:t>)— now why could this be?</a:t>
            </a:r>
          </a:p>
          <a:p>
            <a:endParaRPr lang="en-AU" dirty="0"/>
          </a:p>
          <a:p>
            <a:r>
              <a:rPr lang="en-AU" dirty="0"/>
              <a:t>The child has scored relatively well in each domain, but because they are 5 years 9 months (nearly 6), their RTI is calculated as tier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would indicate to a teacher that perhaps this child is progressing relatively well, none the less they will likely require some focused time/resources to ensure they continue developing the appropriate skills for grade 1. </a:t>
            </a:r>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23</a:t>
            </a:fld>
            <a:endParaRPr lang="en-US"/>
          </a:p>
        </p:txBody>
      </p:sp>
    </p:spTree>
    <p:extLst>
      <p:ext uri="{BB962C8B-B14F-4D97-AF65-F5344CB8AC3E}">
        <p14:creationId xmlns:p14="http://schemas.microsoft.com/office/powerpoint/2010/main" val="56040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Is it possible for a child to receive domain results that are red and yellow and still end up with an EYE-RTI</a:t>
            </a:r>
            <a:r>
              <a:rPr lang="en-CA" i="0" baseline="0" dirty="0"/>
              <a:t> </a:t>
            </a:r>
            <a:r>
              <a:rPr lang="en-CA" i="0" dirty="0"/>
              <a:t>result of Tier 1 (green)?</a:t>
            </a:r>
          </a:p>
          <a:p>
            <a:endParaRPr lang="en-CA" i="0" dirty="0"/>
          </a:p>
          <a:p>
            <a:r>
              <a:rPr lang="en-CA" b="1" i="0" dirty="0"/>
              <a:t>[CLICK]</a:t>
            </a:r>
          </a:p>
          <a:p>
            <a:r>
              <a:rPr lang="en-CA" i="0" dirty="0"/>
              <a:t>Occasionally cases arise where children have domain results that are yellow and may even have a red domain</a:t>
            </a:r>
            <a:r>
              <a:rPr lang="en-CA" i="0" baseline="0" dirty="0"/>
              <a:t> </a:t>
            </a:r>
            <a:r>
              <a:rPr lang="en-CA" i="0" dirty="0"/>
              <a:t>result but are indicated as having EYE-RTI Tier 1 results. One must again take into account the child’s age and the results for heavily weighted domains. Therefore, a younger child who</a:t>
            </a:r>
            <a:r>
              <a:rPr lang="en-CA" i="0" baseline="0" dirty="0"/>
              <a:t> </a:t>
            </a:r>
            <a:r>
              <a:rPr lang="en-CA" i="0" dirty="0"/>
              <a:t>receives yellow or red results in domains that are not heavily weighted (such as Socials Skills and Approaches to Learning), and whose results in heavily weighted domains (such as Cognitive Skills) are</a:t>
            </a:r>
            <a:r>
              <a:rPr lang="en-CA" i="0" baseline="0" dirty="0"/>
              <a:t> </a:t>
            </a:r>
            <a:r>
              <a:rPr lang="en-CA" i="0" dirty="0"/>
              <a:t>green, may end up being indicated as having Tier 1 learning needs. </a:t>
            </a:r>
            <a:endParaRPr lang="en-AU" i="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24</a:t>
            </a:fld>
            <a:endParaRPr lang="en-US"/>
          </a:p>
        </p:txBody>
      </p:sp>
    </p:spTree>
    <p:extLst>
      <p:ext uri="{BB962C8B-B14F-4D97-AF65-F5344CB8AC3E}">
        <p14:creationId xmlns:p14="http://schemas.microsoft.com/office/powerpoint/2010/main" val="294669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937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EYE-TA items represent the developmental skills</a:t>
            </a:r>
            <a:r>
              <a:rPr lang="en-CA" baseline="0" dirty="0"/>
              <a:t> </a:t>
            </a:r>
            <a:r>
              <a:rPr lang="en-CA" dirty="0"/>
              <a:t>children will need when they begin Grade 1.</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3</a:t>
            </a:fld>
            <a:endParaRPr lang="en-US"/>
          </a:p>
        </p:txBody>
      </p:sp>
    </p:spTree>
    <p:extLst>
      <p:ext uri="{BB962C8B-B14F-4D97-AF65-F5344CB8AC3E}">
        <p14:creationId xmlns:p14="http://schemas.microsoft.com/office/powerpoint/2010/main" val="341156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Remember that the EYE-TA is a snapshot in time. The EYE identifies a child’s strengths and areas in which he or she could benefit from further instruction.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The results indicate where a child is today and where we need to take the child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4</a:t>
            </a:fld>
            <a:endParaRPr lang="en-US"/>
          </a:p>
        </p:txBody>
      </p:sp>
    </p:spTree>
    <p:extLst>
      <p:ext uri="{BB962C8B-B14F-4D97-AF65-F5344CB8AC3E}">
        <p14:creationId xmlns:p14="http://schemas.microsoft.com/office/powerpoint/2010/main" val="399734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Now let’s take a look at the child report—</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5</a:t>
            </a:fld>
            <a:endParaRPr lang="en-US"/>
          </a:p>
        </p:txBody>
      </p:sp>
    </p:spTree>
    <p:extLst>
      <p:ext uri="{BB962C8B-B14F-4D97-AF65-F5344CB8AC3E}">
        <p14:creationId xmlns:p14="http://schemas.microsoft.com/office/powerpoint/2010/main" val="405314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 of the individual child report. This report is provided for every single child that is assessed – immediately.  You will see here that there is a one-sentence explanation of each domain, along with a few examples from each domain (the green arrow). The explanation of the results is just down at the bottom here (the blue arrow) – and the child’s results are just to the right (the orange arrow).  While many assessments provide lengthily,  in-depth - and at times complicated results– the EYE is remarkable in its simplicity. </a:t>
            </a:r>
          </a:p>
          <a:p>
            <a:endParaRPr lang="en-CA" dirty="0"/>
          </a:p>
          <a:p>
            <a:r>
              <a:rPr lang="en-CA" dirty="0"/>
              <a:t>The individual report is presented in such a way that family members– across multiple literacy levels-  will have an understanding of their child’s strengths and areas where their child would benefit from additional experiences. </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6</a:t>
            </a:fld>
            <a:endParaRPr lang="en-US"/>
          </a:p>
        </p:txBody>
      </p:sp>
    </p:spTree>
    <p:extLst>
      <p:ext uri="{BB962C8B-B14F-4D97-AF65-F5344CB8AC3E}">
        <p14:creationId xmlns:p14="http://schemas.microsoft.com/office/powerpoint/2010/main" val="253624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results you</a:t>
            </a:r>
            <a:r>
              <a:rPr lang="en-CA" baseline="0" dirty="0"/>
              <a:t> see on</a:t>
            </a:r>
            <a:r>
              <a:rPr lang="en-CA" dirty="0"/>
              <a:t> the individual child report are the</a:t>
            </a:r>
            <a:r>
              <a:rPr lang="en-CA" baseline="0" dirty="0"/>
              <a:t> same as the child’s domain scores found </a:t>
            </a:r>
            <a:r>
              <a:rPr lang="en-CA" dirty="0"/>
              <a:t>on the class report.</a:t>
            </a:r>
          </a:p>
          <a:p>
            <a:pPr marL="171450" indent="-171450">
              <a:buFont typeface="Arial" panose="020B0604020202020204" pitchFamily="34" charset="0"/>
              <a:buChar char="•"/>
            </a:pPr>
            <a:r>
              <a:rPr lang="en-CA" dirty="0"/>
              <a:t>EYE-TA individual child report results provide leading indicators of children’s developmental strengths and areas for growth at the start of the school</a:t>
            </a:r>
            <a:r>
              <a:rPr lang="en-CA" baseline="0" dirty="0"/>
              <a:t> year.</a:t>
            </a:r>
            <a:r>
              <a:rPr lang="en-CA" dirty="0"/>
              <a:t> </a:t>
            </a:r>
          </a:p>
          <a:p>
            <a:pPr marL="171450" indent="-171450">
              <a:buFont typeface="Arial" panose="020B0604020202020204" pitchFamily="34" charset="0"/>
              <a:buChar char="•"/>
            </a:pPr>
            <a:r>
              <a:rPr lang="en-CA" dirty="0"/>
              <a:t>Individual reports provide a current, real-time analysis of each child’s development to help guide support, improve teacher practices, and identify issues that are relevant to an individual child’s success at school. </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7</a:t>
            </a:fld>
            <a:endParaRPr lang="en-US"/>
          </a:p>
        </p:txBody>
      </p:sp>
    </p:spTree>
    <p:extLst>
      <p:ext uri="{BB962C8B-B14F-4D97-AF65-F5344CB8AC3E}">
        <p14:creationId xmlns:p14="http://schemas.microsoft.com/office/powerpoint/2010/main" val="39507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Now let’s take a look at the class report in a little more detail—</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8</a:t>
            </a:fld>
            <a:endParaRPr lang="en-US"/>
          </a:p>
        </p:txBody>
      </p:sp>
    </p:spTree>
    <p:extLst>
      <p:ext uri="{BB962C8B-B14F-4D97-AF65-F5344CB8AC3E}">
        <p14:creationId xmlns:p14="http://schemas.microsoft.com/office/powerpoint/2010/main" val="343564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Individual scores are provided for each child in your class- results are depicted in two ways: </a:t>
            </a:r>
            <a:r>
              <a:rPr lang="en-AU" b="1" dirty="0"/>
              <a:t>[CLICK]</a:t>
            </a:r>
          </a:p>
          <a:p>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Numbers: scores ranging between 0-3  </a:t>
            </a:r>
            <a:r>
              <a:rPr lang="en-AU" b="1" dirty="0"/>
              <a:t>[CLICK]</a:t>
            </a:r>
          </a:p>
          <a:p>
            <a:pPr marL="0" indent="0">
              <a:buFont typeface="Arial" panose="020B0604020202020204" pitchFamily="34" charset="0"/>
              <a:buNone/>
            </a:pPr>
            <a:endParaRPr lang="en-AU" dirty="0"/>
          </a:p>
          <a:p>
            <a:pPr marL="171450" indent="-171450">
              <a:buFont typeface="Arial" panose="020B0604020202020204" pitchFamily="34" charset="0"/>
              <a:buChar char="•"/>
            </a:pPr>
            <a:r>
              <a:rPr lang="en-AU" dirty="0"/>
              <a:t>Colour (green, yellow or red)</a:t>
            </a:r>
          </a:p>
          <a:p>
            <a:endParaRPr lang="en-AU"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9</a:t>
            </a:fld>
            <a:endParaRPr lang="en-US"/>
          </a:p>
        </p:txBody>
      </p:sp>
    </p:spTree>
    <p:extLst>
      <p:ext uri="{BB962C8B-B14F-4D97-AF65-F5344CB8AC3E}">
        <p14:creationId xmlns:p14="http://schemas.microsoft.com/office/powerpoint/2010/main" val="2803817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3" y="3711739"/>
            <a:ext cx="8964807" cy="501650"/>
          </a:xfrm>
        </p:spPr>
        <p:txBody>
          <a:bodyPr/>
          <a:lstStyle>
            <a:lvl1pPr marL="0" indent="0">
              <a:buNone/>
              <a:defRPr sz="3200">
                <a:solidFill>
                  <a:srgbClr val="474747"/>
                </a:solidFill>
                <a:latin typeface="+mn-lt"/>
              </a:defRPr>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2813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userDrawn="1"/>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userDrawn="1"/>
        </p:nvSpPr>
        <p:spPr>
          <a:xfrm>
            <a:off x="704286" y="1954656"/>
            <a:ext cx="3415131" cy="3576877"/>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userDrawn="1"/>
        </p:nvSpPr>
        <p:spPr>
          <a:xfrm>
            <a:off x="4548565" y="1954656"/>
            <a:ext cx="3182268" cy="3665299"/>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userDrawn="1"/>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101117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grpSp>
        <p:nvGrpSpPr>
          <p:cNvPr id="7" name="Group 314">
            <a:extLst>
              <a:ext uri="{FF2B5EF4-FFF2-40B4-BE49-F238E27FC236}">
                <a16:creationId xmlns:a16="http://schemas.microsoft.com/office/drawing/2014/main" id="{04912B72-F2B8-4160-A4CD-993B21C65DF8}"/>
              </a:ext>
            </a:extLst>
          </p:cNvPr>
          <p:cNvGrpSpPr/>
          <p:nvPr userDrawn="1"/>
        </p:nvGrpSpPr>
        <p:grpSpPr>
          <a:xfrm>
            <a:off x="9599612" y="5412831"/>
            <a:ext cx="2782889" cy="730794"/>
            <a:chOff x="0" y="0"/>
            <a:chExt cx="2782888" cy="476250"/>
          </a:xfrm>
          <a:solidFill>
            <a:schemeClr val="accent1"/>
          </a:solidFill>
        </p:grpSpPr>
        <p:sp>
          <p:nvSpPr>
            <p:cNvPr id="8" name="Shape 312">
              <a:extLst>
                <a:ext uri="{FF2B5EF4-FFF2-40B4-BE49-F238E27FC236}">
                  <a16:creationId xmlns:a16="http://schemas.microsoft.com/office/drawing/2014/main" id="{07B99F70-2BA3-4DE1-A2C3-036749DDA20E}"/>
                </a:ext>
              </a:extLst>
            </p:cNvPr>
            <p:cNvSpPr/>
            <p:nvPr/>
          </p:nvSpPr>
          <p:spPr>
            <a:xfrm>
              <a:off x="0" y="0"/>
              <a:ext cx="2782888" cy="476250"/>
            </a:xfrm>
            <a:prstGeom prst="roundRect">
              <a:avLst>
                <a:gd name="adj" fmla="val 16667"/>
              </a:avLst>
            </a:prstGeom>
            <a:grpFill/>
            <a:ln w="12700" cap="flat">
              <a:noFill/>
              <a:round/>
            </a:ln>
            <a:effectLst/>
          </p:spPr>
          <p:txBody>
            <a:bodyPr wrap="square" lIns="50800" tIns="50800" rIns="50800" bIns="50800" numCol="1" anchor="ctr">
              <a:noAutofit/>
            </a:bodyPr>
            <a:lstStyle/>
            <a:p>
              <a:pPr>
                <a:defRPr>
                  <a:solidFill>
                    <a:srgbClr val="FFFFFF"/>
                  </a:solidFill>
                  <a:uFill>
                    <a:solidFill>
                      <a:srgbClr val="FFFFFF"/>
                    </a:solidFill>
                  </a:uFill>
                </a:defRPr>
              </a:pPr>
              <a:endParaRPr/>
            </a:p>
          </p:txBody>
        </p:sp>
        <p:sp>
          <p:nvSpPr>
            <p:cNvPr id="9" name="Shape 313">
              <a:extLst>
                <a:ext uri="{FF2B5EF4-FFF2-40B4-BE49-F238E27FC236}">
                  <a16:creationId xmlns:a16="http://schemas.microsoft.com/office/drawing/2014/main" id="{A07E5134-6611-420A-8019-0FBF887F6660}"/>
                </a:ext>
              </a:extLst>
            </p:cNvPr>
            <p:cNvSpPr/>
            <p:nvPr/>
          </p:nvSpPr>
          <p:spPr>
            <a:xfrm>
              <a:off x="204961" y="122433"/>
              <a:ext cx="2477914" cy="24069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L="39687" marR="0">
                <a:buClr>
                  <a:srgbClr val="FFFFFF"/>
                </a:buClr>
                <a:buFont typeface="Calibri"/>
                <a:defRPr sz="2400" b="1">
                  <a:solidFill>
                    <a:srgbClr val="FFFFFF"/>
                  </a:solidFill>
                  <a:uFill>
                    <a:solidFill>
                      <a:srgbClr val="FFFFFF"/>
                    </a:solidFill>
                  </a:uFill>
                  <a:latin typeface="+mj-lt"/>
                  <a:ea typeface="+mj-ea"/>
                  <a:cs typeface="+mj-cs"/>
                  <a:sym typeface="Calibri"/>
                </a:defRPr>
              </a:lvl1pPr>
            </a:lstStyle>
            <a:p>
              <a:r>
                <a:rPr lang="en-CA" dirty="0"/>
                <a:t>title</a:t>
              </a:r>
              <a:endParaRPr dirty="0"/>
            </a:p>
          </p:txBody>
        </p:sp>
      </p:grpSp>
    </p:spTree>
    <p:extLst>
      <p:ext uri="{BB962C8B-B14F-4D97-AF65-F5344CB8AC3E}">
        <p14:creationId xmlns:p14="http://schemas.microsoft.com/office/powerpoint/2010/main" val="27121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84069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extLst>
              <a:ext uri="{BEBA8EAE-BF5A-486C-A8C5-ECC9F3942E4B}">
                <a14:imgProps xmlns:a14="http://schemas.microsoft.com/office/drawing/2010/main">
                  <a14:imgLayer r:embed="rId10">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70" r:id="rId3"/>
    <p:sldLayoutId id="2147483689" r:id="rId4"/>
    <p:sldLayoutId id="2147483663" r:id="rId5"/>
    <p:sldLayoutId id="2147483668" r:id="rId6"/>
    <p:sldLayoutId id="2147483667" r:id="rId7"/>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pPr>
              <a:lnSpc>
                <a:spcPct val="102000"/>
              </a:lnSpc>
            </a:pPr>
            <a:r>
              <a:rPr lang="en-CA" dirty="0">
                <a:solidFill>
                  <a:srgbClr val="57A445"/>
                </a:solidFill>
              </a:rPr>
              <a:t>Understanding your Early Years Evaluation – Teacher Assessment (EYE-TA) reports</a:t>
            </a:r>
            <a:endParaRPr lang="en" dirty="0">
              <a:solidFill>
                <a:srgbClr val="57A445"/>
              </a:solidFill>
            </a:endParaRPr>
          </a:p>
        </p:txBody>
      </p:sp>
      <p:pic>
        <p:nvPicPr>
          <p:cNvPr id="5" name="Picture Placeholder 4"/>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tretch>
            <a:fillRect/>
          </a:stretch>
        </p:blipFill>
        <p:spPr>
          <a:xfrm>
            <a:off x="9200201" y="5869859"/>
            <a:ext cx="2696913" cy="584332"/>
          </a:xfrm>
        </p:spPr>
      </p:pic>
    </p:spTree>
    <p:custDataLst>
      <p:tags r:id="rId1"/>
    </p:custDataLst>
    <p:extLst>
      <p:ext uri="{BB962C8B-B14F-4D97-AF65-F5344CB8AC3E}">
        <p14:creationId xmlns:p14="http://schemas.microsoft.com/office/powerpoint/2010/main" val="46214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D530C5-2F10-425F-8957-A924FC049C0A}"/>
              </a:ext>
            </a:extLst>
          </p:cNvPr>
          <p:cNvSpPr txBox="1">
            <a:spLocks/>
          </p:cNvSpPr>
          <p:nvPr/>
        </p:nvSpPr>
        <p:spPr>
          <a:xfrm>
            <a:off x="838200" y="401588"/>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Domain average scores</a:t>
            </a:r>
          </a:p>
        </p:txBody>
      </p:sp>
      <p:pic>
        <p:nvPicPr>
          <p:cNvPr id="4" name="Content Placeholder 4">
            <a:extLst>
              <a:ext uri="{FF2B5EF4-FFF2-40B4-BE49-F238E27FC236}">
                <a16:creationId xmlns:a16="http://schemas.microsoft.com/office/drawing/2014/main" id="{C64ABF60-DC2B-4A02-BAE4-974890517439}"/>
              </a:ext>
            </a:extLst>
          </p:cNvPr>
          <p:cNvPicPr>
            <a:picLocks noChangeAspect="1"/>
          </p:cNvPicPr>
          <p:nvPr/>
        </p:nvPicPr>
        <p:blipFill rotWithShape="1">
          <a:blip r:embed="rId3"/>
          <a:srcRect r="420" b="470"/>
          <a:stretch/>
        </p:blipFill>
        <p:spPr>
          <a:xfrm>
            <a:off x="959707" y="1339675"/>
            <a:ext cx="1973477" cy="2478400"/>
          </a:xfrm>
          <a:prstGeom prst="rect">
            <a:avLst/>
          </a:prstGeom>
        </p:spPr>
      </p:pic>
      <p:pic>
        <p:nvPicPr>
          <p:cNvPr id="5" name="Content Placeholder 3">
            <a:extLst>
              <a:ext uri="{FF2B5EF4-FFF2-40B4-BE49-F238E27FC236}">
                <a16:creationId xmlns:a16="http://schemas.microsoft.com/office/drawing/2014/main" id="{8C74A3AE-1F17-4C07-9F98-88F979FB75E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959707" y="4127339"/>
            <a:ext cx="6485701" cy="2538908"/>
          </a:xfrm>
          <a:prstGeom prst="rect">
            <a:avLst/>
          </a:prstGeom>
          <a:ln w="9525">
            <a:solidFill>
              <a:srgbClr val="9D9FA2"/>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34172A-1698-4EC4-9240-295E64144556}"/>
              </a:ext>
            </a:extLst>
          </p:cNvPr>
          <p:cNvPicPr>
            <a:picLocks noChangeAspect="1"/>
          </p:cNvPicPr>
          <p:nvPr/>
        </p:nvPicPr>
        <p:blipFill>
          <a:blip r:embed="rId5"/>
          <a:stretch>
            <a:fillRect/>
          </a:stretch>
        </p:blipFill>
        <p:spPr>
          <a:xfrm>
            <a:off x="8336990" y="1064369"/>
            <a:ext cx="1712241" cy="3759710"/>
          </a:xfrm>
          <a:prstGeom prst="rect">
            <a:avLst/>
          </a:prstGeom>
          <a:ln>
            <a:noFill/>
          </a:ln>
        </p:spPr>
      </p:pic>
      <p:sp>
        <p:nvSpPr>
          <p:cNvPr id="7" name="TextBox 6">
            <a:extLst>
              <a:ext uri="{FF2B5EF4-FFF2-40B4-BE49-F238E27FC236}">
                <a16:creationId xmlns:a16="http://schemas.microsoft.com/office/drawing/2014/main" id="{E6807E66-DDDF-4783-B802-22032C49A735}"/>
              </a:ext>
            </a:extLst>
          </p:cNvPr>
          <p:cNvSpPr txBox="1"/>
          <p:nvPr/>
        </p:nvSpPr>
        <p:spPr>
          <a:xfrm>
            <a:off x="8336990" y="4957867"/>
            <a:ext cx="3855010" cy="1815882"/>
          </a:xfrm>
          <a:prstGeom prst="rect">
            <a:avLst/>
          </a:prstGeom>
          <a:noFill/>
        </p:spPr>
        <p:txBody>
          <a:bodyPr wrap="square" rtlCol="0">
            <a:spAutoFit/>
          </a:bodyPr>
          <a:lstStyle/>
          <a:p>
            <a:r>
              <a:rPr lang="en-AU" sz="2800" dirty="0">
                <a:solidFill>
                  <a:srgbClr val="474747"/>
                </a:solidFill>
              </a:rPr>
              <a:t>Add scores, divide by 8 = average score</a:t>
            </a:r>
          </a:p>
          <a:p>
            <a:endParaRPr lang="en-AU" sz="2800" dirty="0">
              <a:solidFill>
                <a:srgbClr val="474747"/>
              </a:solidFill>
            </a:endParaRPr>
          </a:p>
          <a:p>
            <a:r>
              <a:rPr lang="en-AU" sz="2800" dirty="0">
                <a:solidFill>
                  <a:srgbClr val="474747"/>
                </a:solidFill>
              </a:rPr>
              <a:t>THEN: Rescale 0-3</a:t>
            </a:r>
          </a:p>
        </p:txBody>
      </p:sp>
      <p:sp>
        <p:nvSpPr>
          <p:cNvPr id="8" name="Rectangle 7">
            <a:extLst>
              <a:ext uri="{FF2B5EF4-FFF2-40B4-BE49-F238E27FC236}">
                <a16:creationId xmlns:a16="http://schemas.microsoft.com/office/drawing/2014/main" id="{550BCE8B-28B1-49C5-8AC6-241C52E77A05}"/>
              </a:ext>
            </a:extLst>
          </p:cNvPr>
          <p:cNvSpPr/>
          <p:nvPr/>
        </p:nvSpPr>
        <p:spPr>
          <a:xfrm>
            <a:off x="8334373" y="3430599"/>
            <a:ext cx="1712241" cy="139348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593D2D37-D29D-407E-93A3-03938400FCA5}"/>
              </a:ext>
            </a:extLst>
          </p:cNvPr>
          <p:cNvPicPr>
            <a:picLocks noChangeAspect="1"/>
          </p:cNvPicPr>
          <p:nvPr/>
        </p:nvPicPr>
        <p:blipFill>
          <a:blip r:embed="rId6"/>
          <a:stretch>
            <a:fillRect/>
          </a:stretch>
        </p:blipFill>
        <p:spPr>
          <a:xfrm>
            <a:off x="8783038" y="3430599"/>
            <a:ext cx="410073" cy="359675"/>
          </a:xfrm>
          <a:prstGeom prst="rect">
            <a:avLst/>
          </a:prstGeom>
        </p:spPr>
      </p:pic>
      <p:pic>
        <p:nvPicPr>
          <p:cNvPr id="10" name="Picture 9">
            <a:extLst>
              <a:ext uri="{FF2B5EF4-FFF2-40B4-BE49-F238E27FC236}">
                <a16:creationId xmlns:a16="http://schemas.microsoft.com/office/drawing/2014/main" id="{43311C4D-0BE5-4C9E-879A-E38AEDF3468B}"/>
              </a:ext>
            </a:extLst>
          </p:cNvPr>
          <p:cNvPicPr>
            <a:picLocks noChangeAspect="1"/>
          </p:cNvPicPr>
          <p:nvPr/>
        </p:nvPicPr>
        <p:blipFill>
          <a:blip r:embed="rId6"/>
          <a:stretch>
            <a:fillRect/>
          </a:stretch>
        </p:blipFill>
        <p:spPr>
          <a:xfrm>
            <a:off x="8797045" y="4141133"/>
            <a:ext cx="410073" cy="359675"/>
          </a:xfrm>
          <a:prstGeom prst="rect">
            <a:avLst/>
          </a:prstGeom>
        </p:spPr>
      </p:pic>
      <p:pic>
        <p:nvPicPr>
          <p:cNvPr id="11" name="Picture 10">
            <a:extLst>
              <a:ext uri="{FF2B5EF4-FFF2-40B4-BE49-F238E27FC236}">
                <a16:creationId xmlns:a16="http://schemas.microsoft.com/office/drawing/2014/main" id="{D7007753-5B0E-4DF5-9802-234DA296AFDA}"/>
              </a:ext>
            </a:extLst>
          </p:cNvPr>
          <p:cNvPicPr>
            <a:picLocks noChangeAspect="1"/>
          </p:cNvPicPr>
          <p:nvPr/>
        </p:nvPicPr>
        <p:blipFill>
          <a:blip r:embed="rId6"/>
          <a:stretch>
            <a:fillRect/>
          </a:stretch>
        </p:blipFill>
        <p:spPr>
          <a:xfrm>
            <a:off x="9653166" y="4464404"/>
            <a:ext cx="410073" cy="359675"/>
          </a:xfrm>
          <a:prstGeom prst="rect">
            <a:avLst/>
          </a:prstGeom>
        </p:spPr>
      </p:pic>
      <p:pic>
        <p:nvPicPr>
          <p:cNvPr id="12" name="Picture 11">
            <a:extLst>
              <a:ext uri="{FF2B5EF4-FFF2-40B4-BE49-F238E27FC236}">
                <a16:creationId xmlns:a16="http://schemas.microsoft.com/office/drawing/2014/main" id="{547E3EAF-3581-42D9-896C-F41F845DE08F}"/>
              </a:ext>
            </a:extLst>
          </p:cNvPr>
          <p:cNvPicPr>
            <a:picLocks noChangeAspect="1"/>
          </p:cNvPicPr>
          <p:nvPr/>
        </p:nvPicPr>
        <p:blipFill>
          <a:blip r:embed="rId6"/>
          <a:stretch>
            <a:fillRect/>
          </a:stretch>
        </p:blipFill>
        <p:spPr>
          <a:xfrm>
            <a:off x="9222529" y="3802994"/>
            <a:ext cx="410073" cy="359675"/>
          </a:xfrm>
          <a:prstGeom prst="rect">
            <a:avLst/>
          </a:prstGeom>
        </p:spPr>
      </p:pic>
    </p:spTree>
    <p:extLst>
      <p:ext uri="{BB962C8B-B14F-4D97-AF65-F5344CB8AC3E}">
        <p14:creationId xmlns:p14="http://schemas.microsoft.com/office/powerpoint/2010/main" val="329992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46E396-F3CC-4F7B-8A72-58155C60E1B1}"/>
              </a:ext>
            </a:extLst>
          </p:cNvPr>
          <p:cNvSpPr txBox="1">
            <a:spLocks/>
          </p:cNvSpPr>
          <p:nvPr/>
        </p:nvSpPr>
        <p:spPr>
          <a:xfrm>
            <a:off x="838200" y="401588"/>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Domain results and age of the child </a:t>
            </a:r>
            <a:endParaRPr lang="en-US" dirty="0">
              <a:solidFill>
                <a:srgbClr val="57A445"/>
              </a:solidFill>
              <a:latin typeface="+mn-lt"/>
              <a:cs typeface="Calibri"/>
            </a:endParaRPr>
          </a:p>
        </p:txBody>
      </p:sp>
      <p:pic>
        <p:nvPicPr>
          <p:cNvPr id="4" name="Content Placeholder 3">
            <a:extLst>
              <a:ext uri="{FF2B5EF4-FFF2-40B4-BE49-F238E27FC236}">
                <a16:creationId xmlns:a16="http://schemas.microsoft.com/office/drawing/2014/main" id="{F7B55223-F7A5-4AAA-96F2-1CF39D31AB2B}"/>
              </a:ext>
            </a:extLst>
          </p:cNvPr>
          <p:cNvPicPr>
            <a:picLocks noChangeAspect="1"/>
          </p:cNvPicPr>
          <p:nvPr/>
        </p:nvPicPr>
        <p:blipFill rotWithShape="1">
          <a:blip r:embed="rId3">
            <a:extLst>
              <a:ext uri="{28A0092B-C50C-407E-A947-70E740481C1C}">
                <a14:useLocalDpi xmlns:a14="http://schemas.microsoft.com/office/drawing/2010/main" val="0"/>
              </a:ext>
            </a:extLst>
          </a:blip>
          <a:srcRect b="2688"/>
          <a:stretch/>
        </p:blipFill>
        <p:spPr bwMode="auto">
          <a:xfrm>
            <a:off x="1014982" y="1943718"/>
            <a:ext cx="3791216" cy="4451570"/>
          </a:xfrm>
          <a:prstGeom prst="rect">
            <a:avLst/>
          </a:prstGeom>
          <a:ln w="38100" cap="sq" cmpd="sng" algn="ctr">
            <a:solidFill>
              <a:srgbClr val="000000"/>
            </a:solidFill>
            <a:prstDash val="solid"/>
            <a:miter lim="800000"/>
          </a:ln>
          <a:effectLst/>
        </p:spPr>
        <p:style>
          <a:lnRef idx="3">
            <a:schemeClr val="lt1"/>
          </a:lnRef>
          <a:fillRef idx="1">
            <a:schemeClr val="accent5"/>
          </a:fillRef>
          <a:effectRef idx="1">
            <a:schemeClr val="accent5"/>
          </a:effectRef>
          <a:fontRef idx="minor">
            <a:schemeClr val="lt1"/>
          </a:fontRef>
        </p:style>
      </p:pic>
      <p:sp>
        <p:nvSpPr>
          <p:cNvPr id="5" name="TextBox 4">
            <a:extLst>
              <a:ext uri="{FF2B5EF4-FFF2-40B4-BE49-F238E27FC236}">
                <a16:creationId xmlns:a16="http://schemas.microsoft.com/office/drawing/2014/main" id="{5B6F66C5-74D3-4310-9524-855E386F3833}"/>
              </a:ext>
            </a:extLst>
          </p:cNvPr>
          <p:cNvSpPr txBox="1"/>
          <p:nvPr/>
        </p:nvSpPr>
        <p:spPr>
          <a:xfrm>
            <a:off x="6096000" y="3160067"/>
            <a:ext cx="4495801" cy="156966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6">
                    <a:lumMod val="75000"/>
                  </a:schemeClr>
                </a:solidFill>
                <a:effectLst/>
                <a:uLnTx/>
                <a:uFillTx/>
                <a:ea typeface="+mn-ea"/>
                <a:cs typeface="+mn-cs"/>
              </a:rPr>
              <a:t>A child’s age </a:t>
            </a:r>
            <a:r>
              <a:rPr kumimoji="0" lang="en-US" sz="3200" strike="noStrike" kern="1200" cap="none" spc="0" normalizeH="0" baseline="0" noProof="0" dirty="0">
                <a:ln>
                  <a:noFill/>
                </a:ln>
                <a:solidFill>
                  <a:srgbClr val="57A445"/>
                </a:solidFill>
                <a:effectLst/>
                <a:uLnTx/>
                <a:uFillTx/>
                <a:ea typeface="+mn-ea"/>
                <a:cs typeface="+mn-cs"/>
              </a:rPr>
              <a:t>does not </a:t>
            </a:r>
            <a:r>
              <a:rPr kumimoji="0" lang="en-US" sz="3200" b="0" i="0" u="none" strike="noStrike" kern="1200" cap="none" spc="0" normalizeH="0" baseline="0" noProof="0" dirty="0">
                <a:ln>
                  <a:noFill/>
                </a:ln>
                <a:solidFill>
                  <a:schemeClr val="accent6">
                    <a:lumMod val="75000"/>
                  </a:schemeClr>
                </a:solidFill>
                <a:effectLst/>
                <a:uLnTx/>
                <a:uFillTx/>
                <a:ea typeface="+mn-ea"/>
                <a:cs typeface="+mn-cs"/>
              </a:rPr>
              <a:t>have an impact on their </a:t>
            </a:r>
            <a:r>
              <a:rPr kumimoji="0" lang="en-US" sz="3200" b="0" strike="noStrike" kern="1200" cap="none" spc="0" normalizeH="0" baseline="0" noProof="0" dirty="0">
                <a:ln>
                  <a:noFill/>
                </a:ln>
                <a:solidFill>
                  <a:srgbClr val="57A445"/>
                </a:solidFill>
                <a:effectLst/>
                <a:uLnTx/>
                <a:uFillTx/>
                <a:ea typeface="+mn-ea"/>
                <a:cs typeface="+mn-cs"/>
              </a:rPr>
              <a:t>Domain Results</a:t>
            </a:r>
            <a:r>
              <a:rPr kumimoji="0" lang="en-US" sz="3200" b="0" u="none" strike="noStrike" kern="1200" cap="none" spc="0" normalizeH="0" baseline="0" noProof="0" dirty="0">
                <a:ln>
                  <a:noFill/>
                </a:ln>
                <a:solidFill>
                  <a:srgbClr val="57A445"/>
                </a:solidFill>
                <a:effectLst/>
                <a:uLnTx/>
                <a:uFillTx/>
                <a:ea typeface="+mn-ea"/>
                <a:cs typeface="+mn-cs"/>
              </a:rPr>
              <a:t>. </a:t>
            </a:r>
          </a:p>
        </p:txBody>
      </p:sp>
    </p:spTree>
    <p:extLst>
      <p:ext uri="{BB962C8B-B14F-4D97-AF65-F5344CB8AC3E}">
        <p14:creationId xmlns:p14="http://schemas.microsoft.com/office/powerpoint/2010/main" val="287503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D85056-5060-4651-B4BB-53AF5A964087}"/>
              </a:ext>
            </a:extLst>
          </p:cNvPr>
          <p:cNvSpPr txBox="1">
            <a:spLocks/>
          </p:cNvSpPr>
          <p:nvPr/>
        </p:nvSpPr>
        <p:spPr>
          <a:xfrm>
            <a:off x="838200" y="401587"/>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latin typeface="+mn-lt"/>
              </a:rPr>
              <a:t>Domain results</a:t>
            </a:r>
          </a:p>
        </p:txBody>
      </p:sp>
      <p:pic>
        <p:nvPicPr>
          <p:cNvPr id="4" name="Picture 3">
            <a:extLst>
              <a:ext uri="{FF2B5EF4-FFF2-40B4-BE49-F238E27FC236}">
                <a16:creationId xmlns:a16="http://schemas.microsoft.com/office/drawing/2014/main" id="{75AE97DD-5F46-462B-9A43-850DBF229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85" y="1614142"/>
            <a:ext cx="9798388" cy="4774304"/>
          </a:xfrm>
          <a:prstGeom prst="rect">
            <a:avLst/>
          </a:prstGeom>
        </p:spPr>
      </p:pic>
      <p:sp>
        <p:nvSpPr>
          <p:cNvPr id="5" name="TextBox 4">
            <a:extLst>
              <a:ext uri="{FF2B5EF4-FFF2-40B4-BE49-F238E27FC236}">
                <a16:creationId xmlns:a16="http://schemas.microsoft.com/office/drawing/2014/main" id="{088508D4-C69C-4485-90CA-7C4363FD461E}"/>
              </a:ext>
            </a:extLst>
          </p:cNvPr>
          <p:cNvSpPr txBox="1"/>
          <p:nvPr/>
        </p:nvSpPr>
        <p:spPr>
          <a:xfrm>
            <a:off x="1011035" y="1984999"/>
            <a:ext cx="3570027" cy="2885457"/>
          </a:xfrm>
          <a:prstGeom prst="rect">
            <a:avLst/>
          </a:prstGeom>
          <a:noFill/>
          <a:ln w="38100" cmpd="sng">
            <a:solidFill>
              <a:srgbClr val="EA212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EC6D809-C648-43E9-BF16-D659A1D27B95}"/>
              </a:ext>
            </a:extLst>
          </p:cNvPr>
          <p:cNvSpPr/>
          <p:nvPr/>
        </p:nvSpPr>
        <p:spPr>
          <a:xfrm>
            <a:off x="1080014" y="3424444"/>
            <a:ext cx="3360718" cy="6282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E14C6955-2EA1-4A97-9AB9-C20DA3E6AD3E}"/>
              </a:ext>
            </a:extLst>
          </p:cNvPr>
          <p:cNvSpPr/>
          <p:nvPr/>
        </p:nvSpPr>
        <p:spPr>
          <a:xfrm>
            <a:off x="1080014" y="2660238"/>
            <a:ext cx="3360718" cy="6282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0B65615C-4403-4C25-8AE9-5D63E1A5229F}"/>
              </a:ext>
            </a:extLst>
          </p:cNvPr>
          <p:cNvSpPr/>
          <p:nvPr/>
        </p:nvSpPr>
        <p:spPr>
          <a:xfrm>
            <a:off x="1102425" y="4188650"/>
            <a:ext cx="3360718" cy="6282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42411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BD93B1-EC4E-4508-8482-3F3D924E9719}"/>
              </a:ext>
            </a:extLst>
          </p:cNvPr>
          <p:cNvSpPr txBox="1">
            <a:spLocks/>
          </p:cNvSpPr>
          <p:nvPr/>
        </p:nvSpPr>
        <p:spPr>
          <a:xfrm>
            <a:off x="838200" y="401588"/>
            <a:ext cx="105156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Using the Class Report  </a:t>
            </a:r>
          </a:p>
        </p:txBody>
      </p:sp>
      <p:pic>
        <p:nvPicPr>
          <p:cNvPr id="4" name="Content Placeholder 3">
            <a:extLst>
              <a:ext uri="{FF2B5EF4-FFF2-40B4-BE49-F238E27FC236}">
                <a16:creationId xmlns:a16="http://schemas.microsoft.com/office/drawing/2014/main" id="{3FFA6E4D-6C28-4C9C-9A75-993959E9F80A}"/>
              </a:ext>
            </a:extLst>
          </p:cNvPr>
          <p:cNvPicPr>
            <a:picLocks noChangeAspect="1"/>
          </p:cNvPicPr>
          <p:nvPr/>
        </p:nvPicPr>
        <p:blipFill>
          <a:blip r:embed="rId3"/>
          <a:stretch>
            <a:fillRect/>
          </a:stretch>
        </p:blipFill>
        <p:spPr>
          <a:xfrm>
            <a:off x="395321" y="1414330"/>
            <a:ext cx="10101948" cy="4346825"/>
          </a:xfrm>
          <a:prstGeom prst="rect">
            <a:avLst/>
          </a:prstGeom>
        </p:spPr>
      </p:pic>
      <p:sp>
        <p:nvSpPr>
          <p:cNvPr id="5" name="Rounded Rectangle 4">
            <a:extLst>
              <a:ext uri="{FF2B5EF4-FFF2-40B4-BE49-F238E27FC236}">
                <a16:creationId xmlns:a16="http://schemas.microsoft.com/office/drawing/2014/main" id="{772FC7FB-2087-4C1D-AF7A-1A71BC73BB41}"/>
              </a:ext>
            </a:extLst>
          </p:cNvPr>
          <p:cNvSpPr/>
          <p:nvPr/>
        </p:nvSpPr>
        <p:spPr>
          <a:xfrm>
            <a:off x="2672661" y="2100614"/>
            <a:ext cx="937399" cy="3660541"/>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a:extLst>
              <a:ext uri="{FF2B5EF4-FFF2-40B4-BE49-F238E27FC236}">
                <a16:creationId xmlns:a16="http://schemas.microsoft.com/office/drawing/2014/main" id="{496B4EDA-3AD9-49FB-87BE-54E8288C13F2}"/>
              </a:ext>
            </a:extLst>
          </p:cNvPr>
          <p:cNvSpPr/>
          <p:nvPr/>
        </p:nvSpPr>
        <p:spPr>
          <a:xfrm>
            <a:off x="4578261" y="2100614"/>
            <a:ext cx="892097" cy="366054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69AA7713-5572-4E0D-9577-EC41CFBB359D}"/>
              </a:ext>
            </a:extLst>
          </p:cNvPr>
          <p:cNvPicPr>
            <a:picLocks noChangeAspect="1"/>
          </p:cNvPicPr>
          <p:nvPr/>
        </p:nvPicPr>
        <p:blipFill>
          <a:blip r:embed="rId4"/>
          <a:stretch>
            <a:fillRect/>
          </a:stretch>
        </p:blipFill>
        <p:spPr>
          <a:xfrm>
            <a:off x="7357566" y="2059916"/>
            <a:ext cx="951058" cy="3749365"/>
          </a:xfrm>
          <a:prstGeom prst="rect">
            <a:avLst/>
          </a:prstGeom>
        </p:spPr>
      </p:pic>
    </p:spTree>
    <p:extLst>
      <p:ext uri="{BB962C8B-B14F-4D97-AF65-F5344CB8AC3E}">
        <p14:creationId xmlns:p14="http://schemas.microsoft.com/office/powerpoint/2010/main" val="263321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7F2A-3F91-44E6-BCDA-71675F5651DA}"/>
              </a:ext>
            </a:extLst>
          </p:cNvPr>
          <p:cNvSpPr>
            <a:spLocks noGrp="1"/>
          </p:cNvSpPr>
          <p:nvPr>
            <p:ph type="ctrTitle"/>
          </p:nvPr>
        </p:nvSpPr>
        <p:spPr>
          <a:xfrm>
            <a:off x="886837" y="2304789"/>
            <a:ext cx="8882805" cy="1796890"/>
          </a:xfrm>
        </p:spPr>
        <p:txBody>
          <a:bodyPr>
            <a:noAutofit/>
          </a:bodyPr>
          <a:lstStyle/>
          <a:p>
            <a:r>
              <a:rPr lang="en-US" dirty="0">
                <a:solidFill>
                  <a:srgbClr val="57A445"/>
                </a:solidFill>
              </a:rPr>
              <a:t>Distinguishing between and within </a:t>
            </a:r>
            <a:r>
              <a:rPr lang="en-CA" dirty="0">
                <a:solidFill>
                  <a:srgbClr val="57A445"/>
                </a:solidFill>
              </a:rPr>
              <a:t>colour</a:t>
            </a:r>
            <a:r>
              <a:rPr lang="en-US" dirty="0">
                <a:solidFill>
                  <a:srgbClr val="57A445"/>
                </a:solidFill>
              </a:rPr>
              <a:t> coded EYE-TA results</a:t>
            </a:r>
            <a:endParaRPr lang="en-CA" dirty="0">
              <a:solidFill>
                <a:srgbClr val="57A445"/>
              </a:solidFill>
            </a:endParaRPr>
          </a:p>
        </p:txBody>
      </p:sp>
    </p:spTree>
    <p:extLst>
      <p:ext uri="{BB962C8B-B14F-4D97-AF65-F5344CB8AC3E}">
        <p14:creationId xmlns:p14="http://schemas.microsoft.com/office/powerpoint/2010/main" val="198196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D83F5A-C181-4AA7-9546-1BA558F84938}"/>
              </a:ext>
            </a:extLst>
          </p:cNvPr>
          <p:cNvSpPr txBox="1">
            <a:spLocks/>
          </p:cNvSpPr>
          <p:nvPr/>
        </p:nvSpPr>
        <p:spPr>
          <a:xfrm>
            <a:off x="838199" y="401588"/>
            <a:ext cx="10965873" cy="1325563"/>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US" dirty="0">
                <a:latin typeface="+mn-lt"/>
              </a:rPr>
              <a:t>Distinguishing between and </a:t>
            </a:r>
            <a:r>
              <a:rPr lang="en-US" u="sng" dirty="0">
                <a:latin typeface="+mn-lt"/>
              </a:rPr>
              <a:t>within</a:t>
            </a:r>
            <a:r>
              <a:rPr lang="en-US" dirty="0">
                <a:latin typeface="+mn-lt"/>
              </a:rPr>
              <a:t> </a:t>
            </a:r>
            <a:r>
              <a:rPr lang="en-CA" dirty="0">
                <a:latin typeface="+mn-lt"/>
              </a:rPr>
              <a:t>colour</a:t>
            </a:r>
            <a:r>
              <a:rPr lang="en-US" dirty="0">
                <a:latin typeface="+mn-lt"/>
              </a:rPr>
              <a:t> results</a:t>
            </a:r>
          </a:p>
        </p:txBody>
      </p:sp>
      <p:sp>
        <p:nvSpPr>
          <p:cNvPr id="4" name="Content Placeholder 2">
            <a:extLst>
              <a:ext uri="{FF2B5EF4-FFF2-40B4-BE49-F238E27FC236}">
                <a16:creationId xmlns:a16="http://schemas.microsoft.com/office/drawing/2014/main" id="{38FCF05B-AC36-4E96-B99D-033AF049B4AC}"/>
              </a:ext>
            </a:extLst>
          </p:cNvPr>
          <p:cNvSpPr txBox="1">
            <a:spLocks/>
          </p:cNvSpPr>
          <p:nvPr/>
        </p:nvSpPr>
        <p:spPr>
          <a:xfrm>
            <a:off x="838199" y="2186572"/>
            <a:ext cx="10515600" cy="4351338"/>
          </a:xfrm>
          <a:prstGeom prst="rect">
            <a:avLst/>
          </a:prstGeom>
        </p:spPr>
        <p:txBody>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3200" dirty="0">
                <a:solidFill>
                  <a:schemeClr val="accent6">
                    <a:lumMod val="75000"/>
                  </a:schemeClr>
                </a:solidFill>
                <a:latin typeface="+mn-lt"/>
              </a:rPr>
              <a:t>When viewing children’s domain-level scores, take note of the differences </a:t>
            </a:r>
            <a:r>
              <a:rPr lang="en-CA" sz="3200" dirty="0">
                <a:solidFill>
                  <a:srgbClr val="57A445"/>
                </a:solidFill>
                <a:latin typeface="+mn-lt"/>
              </a:rPr>
              <a:t>between </a:t>
            </a:r>
            <a:r>
              <a:rPr lang="en-CA" sz="3200" dirty="0">
                <a:solidFill>
                  <a:schemeClr val="accent6">
                    <a:lumMod val="75000"/>
                  </a:schemeClr>
                </a:solidFill>
                <a:latin typeface="+mn-lt"/>
              </a:rPr>
              <a:t>colours as well as the difference </a:t>
            </a:r>
            <a:r>
              <a:rPr lang="en-CA" sz="3200" dirty="0">
                <a:solidFill>
                  <a:srgbClr val="57A445"/>
                </a:solidFill>
                <a:latin typeface="+mn-lt"/>
              </a:rPr>
              <a:t>within</a:t>
            </a:r>
            <a:r>
              <a:rPr lang="en-CA" sz="3200" dirty="0">
                <a:solidFill>
                  <a:srgbClr val="474747"/>
                </a:solidFill>
                <a:latin typeface="+mn-lt"/>
              </a:rPr>
              <a:t> </a:t>
            </a:r>
            <a:r>
              <a:rPr lang="en-CA" sz="3200" dirty="0">
                <a:solidFill>
                  <a:schemeClr val="accent6">
                    <a:lumMod val="75000"/>
                  </a:schemeClr>
                </a:solidFill>
                <a:latin typeface="+mn-lt"/>
              </a:rPr>
              <a:t>colours</a:t>
            </a:r>
            <a:r>
              <a:rPr lang="en-CA" sz="3200" dirty="0">
                <a:solidFill>
                  <a:srgbClr val="474747"/>
                </a:solidFill>
                <a:latin typeface="+mn-lt"/>
              </a:rPr>
              <a:t>. </a:t>
            </a:r>
            <a:endParaRPr lang="en-US" sz="3200" dirty="0">
              <a:solidFill>
                <a:srgbClr val="474747"/>
              </a:solidFill>
              <a:latin typeface="+mn-lt"/>
            </a:endParaRPr>
          </a:p>
        </p:txBody>
      </p:sp>
      <p:pic>
        <p:nvPicPr>
          <p:cNvPr id="5" name="Picture 4">
            <a:extLst>
              <a:ext uri="{FF2B5EF4-FFF2-40B4-BE49-F238E27FC236}">
                <a16:creationId xmlns:a16="http://schemas.microsoft.com/office/drawing/2014/main" id="{26C73BDB-32C4-432D-91E6-527115DF71CA}"/>
              </a:ext>
            </a:extLst>
          </p:cNvPr>
          <p:cNvPicPr>
            <a:picLocks noChangeAspect="1"/>
          </p:cNvPicPr>
          <p:nvPr/>
        </p:nvPicPr>
        <p:blipFill rotWithShape="1">
          <a:blip r:embed="rId3">
            <a:extLst>
              <a:ext uri="{28A0092B-C50C-407E-A947-70E740481C1C}">
                <a14:useLocalDpi xmlns:a14="http://schemas.microsoft.com/office/drawing/2010/main" val="0"/>
              </a:ext>
            </a:extLst>
          </a:blip>
          <a:srcRect l="17922" r="19741"/>
          <a:stretch/>
        </p:blipFill>
        <p:spPr>
          <a:xfrm>
            <a:off x="838199" y="4001294"/>
            <a:ext cx="9182087" cy="1514452"/>
          </a:xfrm>
          <a:prstGeom prst="rect">
            <a:avLst/>
          </a:prstGeom>
          <a:effectLst/>
        </p:spPr>
      </p:pic>
    </p:spTree>
    <p:extLst>
      <p:ext uri="{BB962C8B-B14F-4D97-AF65-F5344CB8AC3E}">
        <p14:creationId xmlns:p14="http://schemas.microsoft.com/office/powerpoint/2010/main" val="50627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ClassReport 1 - generic_CA 11-07-2016_Page_3.png">
            <a:extLst>
              <a:ext uri="{FF2B5EF4-FFF2-40B4-BE49-F238E27FC236}">
                <a16:creationId xmlns:a16="http://schemas.microsoft.com/office/drawing/2014/main" id="{52DDA432-ACBF-4995-85A5-E6A4ABC04F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 t="12357" r="3620" b="69314"/>
          <a:stretch/>
        </p:blipFill>
        <p:spPr bwMode="auto">
          <a:xfrm>
            <a:off x="609600" y="887780"/>
            <a:ext cx="10972800" cy="2516151"/>
          </a:xfrm>
          <a:prstGeom prst="rect">
            <a:avLst/>
          </a:prstGeom>
        </p:spPr>
        <p:style>
          <a:lnRef idx="3">
            <a:schemeClr val="lt1"/>
          </a:lnRef>
          <a:fillRef idx="1">
            <a:schemeClr val="accent5"/>
          </a:fillRef>
          <a:effectRef idx="1">
            <a:schemeClr val="accent5"/>
          </a:effectRef>
          <a:fontRef idx="minor">
            <a:schemeClr val="lt1"/>
          </a:fontRef>
        </p:style>
      </p:pic>
      <p:sp>
        <p:nvSpPr>
          <p:cNvPr id="4" name="Oval 3">
            <a:extLst>
              <a:ext uri="{FF2B5EF4-FFF2-40B4-BE49-F238E27FC236}">
                <a16:creationId xmlns:a16="http://schemas.microsoft.com/office/drawing/2014/main" id="{DCE12A26-2F0A-496F-8C70-68375EA3E7CE}"/>
              </a:ext>
            </a:extLst>
          </p:cNvPr>
          <p:cNvSpPr/>
          <p:nvPr/>
        </p:nvSpPr>
        <p:spPr>
          <a:xfrm>
            <a:off x="8097021" y="1362803"/>
            <a:ext cx="1624084" cy="1091821"/>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645980D3-7A5D-4E48-91C5-2807D8E740C2}"/>
              </a:ext>
            </a:extLst>
          </p:cNvPr>
          <p:cNvSpPr txBox="1"/>
          <p:nvPr/>
        </p:nvSpPr>
        <p:spPr>
          <a:xfrm>
            <a:off x="729914" y="4193800"/>
            <a:ext cx="10852485" cy="1569660"/>
          </a:xfrm>
          <a:prstGeom prst="rect">
            <a:avLst/>
          </a:prstGeom>
          <a:noFill/>
        </p:spPr>
        <p:txBody>
          <a:bodyPr wrap="square" rtlCol="0">
            <a:spAutoFit/>
          </a:bodyPr>
          <a:lstStyle/>
          <a:p>
            <a:r>
              <a:rPr lang="en-AU" sz="3200" dirty="0">
                <a:solidFill>
                  <a:schemeClr val="accent6">
                    <a:lumMod val="75000"/>
                  </a:schemeClr>
                </a:solidFill>
              </a:rPr>
              <a:t>EYE-TA domain level results provide teachers with information about which children are in need of support, and also </a:t>
            </a:r>
            <a:r>
              <a:rPr lang="en-AU" sz="3200" i="1" dirty="0">
                <a:solidFill>
                  <a:schemeClr val="accent6">
                    <a:lumMod val="75000"/>
                  </a:schemeClr>
                </a:solidFill>
                <a:effectLst>
                  <a:outerShdw blurRad="38100" dist="38100" dir="2700000" algn="tl">
                    <a:srgbClr val="000000">
                      <a:alpha val="43137"/>
                    </a:srgbClr>
                  </a:outerShdw>
                </a:effectLst>
              </a:rPr>
              <a:t>how much </a:t>
            </a:r>
            <a:r>
              <a:rPr lang="en-AU" sz="3200" dirty="0">
                <a:solidFill>
                  <a:schemeClr val="accent6">
                    <a:lumMod val="75000"/>
                  </a:schemeClr>
                </a:solidFill>
              </a:rPr>
              <a:t>intervention is needed. </a:t>
            </a:r>
          </a:p>
        </p:txBody>
      </p:sp>
    </p:spTree>
    <p:extLst>
      <p:ext uri="{BB962C8B-B14F-4D97-AF65-F5344CB8AC3E}">
        <p14:creationId xmlns:p14="http://schemas.microsoft.com/office/powerpoint/2010/main" val="8838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0918-3CF3-45A1-8180-84C7C4F22ED8}"/>
              </a:ext>
            </a:extLst>
          </p:cNvPr>
          <p:cNvSpPr>
            <a:spLocks noGrp="1"/>
          </p:cNvSpPr>
          <p:nvPr>
            <p:ph type="ctrTitle"/>
          </p:nvPr>
        </p:nvSpPr>
        <p:spPr>
          <a:xfrm>
            <a:off x="886837" y="2304789"/>
            <a:ext cx="9628763" cy="1796890"/>
          </a:xfrm>
        </p:spPr>
        <p:txBody>
          <a:bodyPr>
            <a:normAutofit/>
          </a:bodyPr>
          <a:lstStyle/>
          <a:p>
            <a:r>
              <a:rPr lang="en-US" dirty="0">
                <a:solidFill>
                  <a:srgbClr val="57A445"/>
                </a:solidFill>
              </a:rPr>
              <a:t>Calculating and understanding the RTI</a:t>
            </a:r>
            <a:endParaRPr lang="en-CA" dirty="0">
              <a:solidFill>
                <a:srgbClr val="57A445"/>
              </a:solidFill>
            </a:endParaRPr>
          </a:p>
        </p:txBody>
      </p:sp>
    </p:spTree>
    <p:extLst>
      <p:ext uri="{BB962C8B-B14F-4D97-AF65-F5344CB8AC3E}">
        <p14:creationId xmlns:p14="http://schemas.microsoft.com/office/powerpoint/2010/main" val="171044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EFA41E-060B-4352-B474-C4F6136547C2}"/>
              </a:ext>
            </a:extLst>
          </p:cNvPr>
          <p:cNvSpPr txBox="1">
            <a:spLocks/>
          </p:cNvSpPr>
          <p:nvPr/>
        </p:nvSpPr>
        <p:spPr>
          <a:xfrm>
            <a:off x="838200" y="401588"/>
            <a:ext cx="10515600" cy="1325563"/>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Understanding Responsive Tiered Instruction (RTI)</a:t>
            </a:r>
          </a:p>
        </p:txBody>
      </p:sp>
      <p:grpSp>
        <p:nvGrpSpPr>
          <p:cNvPr id="5" name="Group 4">
            <a:extLst>
              <a:ext uri="{FF2B5EF4-FFF2-40B4-BE49-F238E27FC236}">
                <a16:creationId xmlns:a16="http://schemas.microsoft.com/office/drawing/2014/main" id="{7D0EADF6-ECB3-4899-B263-7A755F4485D6}"/>
              </a:ext>
            </a:extLst>
          </p:cNvPr>
          <p:cNvGrpSpPr/>
          <p:nvPr/>
        </p:nvGrpSpPr>
        <p:grpSpPr>
          <a:xfrm>
            <a:off x="838200" y="1727151"/>
            <a:ext cx="11039823" cy="4801062"/>
            <a:chOff x="956454" y="1586756"/>
            <a:chExt cx="11039823" cy="4801062"/>
          </a:xfrm>
        </p:grpSpPr>
        <p:sp>
          <p:nvSpPr>
            <p:cNvPr id="6" name="Freeform: Shape 5">
              <a:extLst>
                <a:ext uri="{FF2B5EF4-FFF2-40B4-BE49-F238E27FC236}">
                  <a16:creationId xmlns:a16="http://schemas.microsoft.com/office/drawing/2014/main" id="{4B80C34B-4CB5-4E1F-B8B0-9FA51C278D28}"/>
                </a:ext>
              </a:extLst>
            </p:cNvPr>
            <p:cNvSpPr/>
            <p:nvPr/>
          </p:nvSpPr>
          <p:spPr>
            <a:xfrm>
              <a:off x="5141118" y="4571669"/>
              <a:ext cx="2255403" cy="1816149"/>
            </a:xfrm>
            <a:custGeom>
              <a:avLst/>
              <a:gdLst>
                <a:gd name="connsiteX0" fmla="*/ 0 w 2255403"/>
                <a:gd name="connsiteY0" fmla="*/ 908075 h 1816149"/>
                <a:gd name="connsiteX1" fmla="*/ 1127702 w 2255403"/>
                <a:gd name="connsiteY1" fmla="*/ 0 h 1816149"/>
                <a:gd name="connsiteX2" fmla="*/ 2255404 w 2255403"/>
                <a:gd name="connsiteY2" fmla="*/ 908075 h 1816149"/>
                <a:gd name="connsiteX3" fmla="*/ 1127702 w 2255403"/>
                <a:gd name="connsiteY3" fmla="*/ 1816150 h 1816149"/>
                <a:gd name="connsiteX4" fmla="*/ 0 w 2255403"/>
                <a:gd name="connsiteY4" fmla="*/ 908075 h 181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403" h="1816149">
                  <a:moveTo>
                    <a:pt x="0" y="908075"/>
                  </a:moveTo>
                  <a:cubicBezTo>
                    <a:pt x="0" y="406559"/>
                    <a:pt x="504889" y="0"/>
                    <a:pt x="1127702" y="0"/>
                  </a:cubicBezTo>
                  <a:cubicBezTo>
                    <a:pt x="1750515" y="0"/>
                    <a:pt x="2255404" y="406559"/>
                    <a:pt x="2255404" y="908075"/>
                  </a:cubicBezTo>
                  <a:cubicBezTo>
                    <a:pt x="2255404" y="1409591"/>
                    <a:pt x="1750515" y="1816150"/>
                    <a:pt x="1127702" y="1816150"/>
                  </a:cubicBezTo>
                  <a:cubicBezTo>
                    <a:pt x="504889" y="1816150"/>
                    <a:pt x="0" y="1409591"/>
                    <a:pt x="0" y="908075"/>
                  </a:cubicBezTo>
                  <a:close/>
                </a:path>
              </a:pathLst>
            </a:cu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1571" tIns="307244" rIns="371571" bIns="307244" numCol="1" spcCol="1270" anchor="ctr" anchorCtr="0">
              <a:noAutofit/>
            </a:bodyPr>
            <a:lstStyle/>
            <a:p>
              <a:pPr marL="0" lvl="0" indent="0" algn="ctr" defTabSz="2889250">
                <a:lnSpc>
                  <a:spcPct val="90000"/>
                </a:lnSpc>
                <a:spcBef>
                  <a:spcPct val="0"/>
                </a:spcBef>
                <a:spcAft>
                  <a:spcPct val="35000"/>
                </a:spcAft>
                <a:buNone/>
              </a:pPr>
              <a:r>
                <a:rPr lang="en-US" sz="8000" kern="1200" dirty="0">
                  <a:solidFill>
                    <a:schemeClr val="bg1"/>
                  </a:solidFill>
                </a:rPr>
                <a:t>RTI</a:t>
              </a:r>
            </a:p>
          </p:txBody>
        </p:sp>
        <p:sp>
          <p:nvSpPr>
            <p:cNvPr id="7" name="Arrow: Left 6">
              <a:extLst>
                <a:ext uri="{FF2B5EF4-FFF2-40B4-BE49-F238E27FC236}">
                  <a16:creationId xmlns:a16="http://schemas.microsoft.com/office/drawing/2014/main" id="{F01457D5-15A9-40BD-AF1B-D2630B068E19}"/>
                </a:ext>
              </a:extLst>
            </p:cNvPr>
            <p:cNvSpPr/>
            <p:nvPr/>
          </p:nvSpPr>
          <p:spPr>
            <a:xfrm rot="12804539">
              <a:off x="1905929" y="3906494"/>
              <a:ext cx="3413416" cy="747386"/>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F348F7B4-6552-451E-869F-3421D96828DE}"/>
                </a:ext>
              </a:extLst>
            </p:cNvPr>
            <p:cNvSpPr/>
            <p:nvPr/>
          </p:nvSpPr>
          <p:spPr>
            <a:xfrm>
              <a:off x="956454" y="1995977"/>
              <a:ext cx="3149917" cy="1998507"/>
            </a:xfrm>
            <a:custGeom>
              <a:avLst/>
              <a:gdLst>
                <a:gd name="connsiteX0" fmla="*/ 0 w 2740418"/>
                <a:gd name="connsiteY0" fmla="*/ 185163 h 1851625"/>
                <a:gd name="connsiteX1" fmla="*/ 185163 w 2740418"/>
                <a:gd name="connsiteY1" fmla="*/ 0 h 1851625"/>
                <a:gd name="connsiteX2" fmla="*/ 2555256 w 2740418"/>
                <a:gd name="connsiteY2" fmla="*/ 0 h 1851625"/>
                <a:gd name="connsiteX3" fmla="*/ 2740419 w 2740418"/>
                <a:gd name="connsiteY3" fmla="*/ 185163 h 1851625"/>
                <a:gd name="connsiteX4" fmla="*/ 2740418 w 2740418"/>
                <a:gd name="connsiteY4" fmla="*/ 1666463 h 1851625"/>
                <a:gd name="connsiteX5" fmla="*/ 2555255 w 2740418"/>
                <a:gd name="connsiteY5" fmla="*/ 1851626 h 1851625"/>
                <a:gd name="connsiteX6" fmla="*/ 185163 w 2740418"/>
                <a:gd name="connsiteY6" fmla="*/ 1851625 h 1851625"/>
                <a:gd name="connsiteX7" fmla="*/ 0 w 2740418"/>
                <a:gd name="connsiteY7" fmla="*/ 1666462 h 1851625"/>
                <a:gd name="connsiteX8" fmla="*/ 0 w 2740418"/>
                <a:gd name="connsiteY8" fmla="*/ 185163 h 18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418" h="1851625">
                  <a:moveTo>
                    <a:pt x="0" y="185163"/>
                  </a:moveTo>
                  <a:cubicBezTo>
                    <a:pt x="0" y="82900"/>
                    <a:pt x="82900" y="0"/>
                    <a:pt x="185163" y="0"/>
                  </a:cubicBezTo>
                  <a:lnTo>
                    <a:pt x="2555256" y="0"/>
                  </a:lnTo>
                  <a:cubicBezTo>
                    <a:pt x="2657519" y="0"/>
                    <a:pt x="2740419" y="82900"/>
                    <a:pt x="2740419" y="185163"/>
                  </a:cubicBezTo>
                  <a:cubicBezTo>
                    <a:pt x="2740419" y="678930"/>
                    <a:pt x="2740418" y="1172696"/>
                    <a:pt x="2740418" y="1666463"/>
                  </a:cubicBezTo>
                  <a:cubicBezTo>
                    <a:pt x="2740418" y="1768726"/>
                    <a:pt x="2657518" y="1851626"/>
                    <a:pt x="2555255" y="1851626"/>
                  </a:cubicBezTo>
                  <a:lnTo>
                    <a:pt x="185163" y="1851625"/>
                  </a:lnTo>
                  <a:cubicBezTo>
                    <a:pt x="82900" y="1851625"/>
                    <a:pt x="0" y="1768725"/>
                    <a:pt x="0" y="1666462"/>
                  </a:cubicBezTo>
                  <a:lnTo>
                    <a:pt x="0" y="18516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2332" tIns="92332" rIns="92332" bIns="92332" numCol="1" spcCol="1270" anchor="ctr" anchorCtr="0">
              <a:noAutofit/>
            </a:bodyPr>
            <a:lstStyle/>
            <a:p>
              <a:pPr marL="0" lvl="0" indent="0" defTabSz="889000">
                <a:spcBef>
                  <a:spcPct val="0"/>
                </a:spcBef>
                <a:spcAft>
                  <a:spcPct val="35000"/>
                </a:spcAft>
                <a:buNone/>
              </a:pPr>
              <a:r>
                <a:rPr lang="en-US" sz="2400" kern="1200" dirty="0"/>
                <a:t>The </a:t>
              </a:r>
              <a:r>
                <a:rPr lang="en-US" sz="2400" b="1" i="1" u="sng" kern="1200" dirty="0"/>
                <a:t>probability</a:t>
              </a:r>
              <a:r>
                <a:rPr lang="en-US" sz="2400" b="1" i="1" u="none" kern="1200" dirty="0"/>
                <a:t> </a:t>
              </a:r>
              <a:r>
                <a:rPr lang="en-US" sz="2400" kern="1200" dirty="0"/>
                <a:t>of a child becoming a successful reader by the end of Grade 2.</a:t>
              </a:r>
            </a:p>
          </p:txBody>
        </p:sp>
        <p:sp>
          <p:nvSpPr>
            <p:cNvPr id="9" name="Arrow: Left 8">
              <a:extLst>
                <a:ext uri="{FF2B5EF4-FFF2-40B4-BE49-F238E27FC236}">
                  <a16:creationId xmlns:a16="http://schemas.microsoft.com/office/drawing/2014/main" id="{98C7088A-ED30-4AD0-9116-404867F00A65}"/>
                </a:ext>
              </a:extLst>
            </p:cNvPr>
            <p:cNvSpPr/>
            <p:nvPr/>
          </p:nvSpPr>
          <p:spPr>
            <a:xfrm rot="16200000">
              <a:off x="5168105" y="3027347"/>
              <a:ext cx="2092343" cy="747386"/>
            </a:xfrm>
            <a:prstGeom prst="leftArrow">
              <a:avLst>
                <a:gd name="adj1" fmla="val 60000"/>
                <a:gd name="adj2" fmla="val 50000"/>
              </a:avLst>
            </a:prstGeom>
            <a:solidFill>
              <a:schemeClr val="accent1"/>
            </a:solidFill>
          </p:spPr>
          <p:style>
            <a:lnRef idx="0">
              <a:schemeClr val="lt1">
                <a:hueOff val="0"/>
                <a:satOff val="0"/>
                <a:lumOff val="0"/>
                <a:alphaOff val="0"/>
              </a:schemeClr>
            </a:lnRef>
            <a:fillRef idx="1">
              <a:scrgbClr r="0" g="0" b="0"/>
            </a:fillRef>
            <a:effectRef idx="0">
              <a:schemeClr val="accent2">
                <a:hueOff val="-5911635"/>
                <a:satOff val="20031"/>
                <a:lumOff val="12647"/>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7AD3B2C1-3B78-4802-A840-0CF93B1DC80E}"/>
                </a:ext>
              </a:extLst>
            </p:cNvPr>
            <p:cNvSpPr/>
            <p:nvPr/>
          </p:nvSpPr>
          <p:spPr>
            <a:xfrm>
              <a:off x="4304727" y="1652504"/>
              <a:ext cx="3684242" cy="2019153"/>
            </a:xfrm>
            <a:custGeom>
              <a:avLst/>
              <a:gdLst>
                <a:gd name="connsiteX0" fmla="*/ 0 w 2740418"/>
                <a:gd name="connsiteY0" fmla="*/ 219233 h 2192334"/>
                <a:gd name="connsiteX1" fmla="*/ 219233 w 2740418"/>
                <a:gd name="connsiteY1" fmla="*/ 0 h 2192334"/>
                <a:gd name="connsiteX2" fmla="*/ 2521185 w 2740418"/>
                <a:gd name="connsiteY2" fmla="*/ 0 h 2192334"/>
                <a:gd name="connsiteX3" fmla="*/ 2740418 w 2740418"/>
                <a:gd name="connsiteY3" fmla="*/ 219233 h 2192334"/>
                <a:gd name="connsiteX4" fmla="*/ 2740418 w 2740418"/>
                <a:gd name="connsiteY4" fmla="*/ 1973101 h 2192334"/>
                <a:gd name="connsiteX5" fmla="*/ 2521185 w 2740418"/>
                <a:gd name="connsiteY5" fmla="*/ 2192334 h 2192334"/>
                <a:gd name="connsiteX6" fmla="*/ 219233 w 2740418"/>
                <a:gd name="connsiteY6" fmla="*/ 2192334 h 2192334"/>
                <a:gd name="connsiteX7" fmla="*/ 0 w 2740418"/>
                <a:gd name="connsiteY7" fmla="*/ 1973101 h 2192334"/>
                <a:gd name="connsiteX8" fmla="*/ 0 w 2740418"/>
                <a:gd name="connsiteY8" fmla="*/ 219233 h 219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0418" h="2192334">
                  <a:moveTo>
                    <a:pt x="0" y="219233"/>
                  </a:moveTo>
                  <a:cubicBezTo>
                    <a:pt x="0" y="98154"/>
                    <a:pt x="98154" y="0"/>
                    <a:pt x="219233" y="0"/>
                  </a:cubicBezTo>
                  <a:lnTo>
                    <a:pt x="2521185" y="0"/>
                  </a:lnTo>
                  <a:cubicBezTo>
                    <a:pt x="2642264" y="0"/>
                    <a:pt x="2740418" y="98154"/>
                    <a:pt x="2740418" y="219233"/>
                  </a:cubicBezTo>
                  <a:lnTo>
                    <a:pt x="2740418" y="1973101"/>
                  </a:lnTo>
                  <a:cubicBezTo>
                    <a:pt x="2740418" y="2094180"/>
                    <a:pt x="2642264" y="2192334"/>
                    <a:pt x="2521185" y="2192334"/>
                  </a:cubicBezTo>
                  <a:lnTo>
                    <a:pt x="219233" y="2192334"/>
                  </a:lnTo>
                  <a:cubicBezTo>
                    <a:pt x="98154" y="2192334"/>
                    <a:pt x="0" y="2094180"/>
                    <a:pt x="0" y="1973101"/>
                  </a:cubicBezTo>
                  <a:lnTo>
                    <a:pt x="0" y="219233"/>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5911635"/>
                <a:satOff val="20031"/>
                <a:lumOff val="12647"/>
                <a:alphaOff val="0"/>
              </a:schemeClr>
            </a:effectRef>
            <a:fontRef idx="minor">
              <a:schemeClr val="lt1"/>
            </a:fontRef>
          </p:style>
          <p:txBody>
            <a:bodyPr spcFirstLastPara="0" vert="horz" wrap="square" lIns="102311" tIns="102311" rIns="102311" bIns="102311" numCol="1" spcCol="1270" anchor="ctr" anchorCtr="0">
              <a:noAutofit/>
            </a:bodyPr>
            <a:lstStyle/>
            <a:p>
              <a:pPr marL="0" lvl="0" indent="0" defTabSz="889000">
                <a:spcBef>
                  <a:spcPct val="0"/>
                </a:spcBef>
                <a:spcAft>
                  <a:spcPct val="35000"/>
                </a:spcAft>
                <a:buNone/>
              </a:pPr>
              <a:r>
                <a:rPr lang="en-US" sz="2400" kern="1200" dirty="0"/>
                <a:t>A </a:t>
              </a:r>
              <a:r>
                <a:rPr lang="en-US" sz="2400" b="1" i="1" u="sng" kern="1200" dirty="0"/>
                <a:t>leading indication </a:t>
              </a:r>
              <a:r>
                <a:rPr lang="en-US" sz="2400" kern="1200" dirty="0"/>
                <a:t>of children’s skills as they begin kindergarten and progress to later grades</a:t>
              </a:r>
              <a:r>
                <a:rPr lang="en-US" sz="2000" kern="1200" dirty="0">
                  <a:latin typeface="+mj-lt"/>
                </a:rPr>
                <a:t>.</a:t>
              </a:r>
            </a:p>
          </p:txBody>
        </p:sp>
        <p:sp>
          <p:nvSpPr>
            <p:cNvPr id="11" name="Arrow: Left 10">
              <a:extLst>
                <a:ext uri="{FF2B5EF4-FFF2-40B4-BE49-F238E27FC236}">
                  <a16:creationId xmlns:a16="http://schemas.microsoft.com/office/drawing/2014/main" id="{48FD526B-CA14-4E9F-8816-6D5BED40E9EF}"/>
                </a:ext>
              </a:extLst>
            </p:cNvPr>
            <p:cNvSpPr/>
            <p:nvPr/>
          </p:nvSpPr>
          <p:spPr>
            <a:xfrm rot="18902918">
              <a:off x="6999244" y="3627603"/>
              <a:ext cx="3459401" cy="747386"/>
            </a:xfrm>
            <a:prstGeom prst="leftArrow">
              <a:avLst>
                <a:gd name="adj1" fmla="val 60000"/>
                <a:gd name="adj2" fmla="val 50000"/>
              </a:avLst>
            </a:prstGeom>
          </p:spPr>
          <p:style>
            <a:lnRef idx="0">
              <a:schemeClr val="lt1">
                <a:hueOff val="0"/>
                <a:satOff val="0"/>
                <a:lumOff val="0"/>
                <a:alphaOff val="0"/>
              </a:schemeClr>
            </a:lnRef>
            <a:fillRef idx="1">
              <a:schemeClr val="accent2">
                <a:hueOff val="-11823270"/>
                <a:satOff val="40063"/>
                <a:lumOff val="25294"/>
                <a:alphaOff val="0"/>
              </a:schemeClr>
            </a:fillRef>
            <a:effectRef idx="0">
              <a:schemeClr val="accent2">
                <a:hueOff val="-11823270"/>
                <a:satOff val="40063"/>
                <a:lumOff val="25294"/>
                <a:alphaOff val="0"/>
              </a:schemeClr>
            </a:effectRef>
            <a:fontRef idx="minor">
              <a:schemeClr val="lt1">
                <a:hueOff val="0"/>
                <a:satOff val="0"/>
                <a:lumOff val="0"/>
                <a:alphaOff val="0"/>
              </a:schemeClr>
            </a:fontRef>
          </p:style>
        </p:sp>
        <p:sp>
          <p:nvSpPr>
            <p:cNvPr id="12" name="Freeform: Shape 11">
              <a:extLst>
                <a:ext uri="{FF2B5EF4-FFF2-40B4-BE49-F238E27FC236}">
                  <a16:creationId xmlns:a16="http://schemas.microsoft.com/office/drawing/2014/main" id="{9FE68A2D-4479-49AC-87CA-726E0F962AF3}"/>
                </a:ext>
              </a:extLst>
            </p:cNvPr>
            <p:cNvSpPr/>
            <p:nvPr/>
          </p:nvSpPr>
          <p:spPr>
            <a:xfrm>
              <a:off x="8187325" y="1586756"/>
              <a:ext cx="3808952" cy="2136669"/>
            </a:xfrm>
            <a:custGeom>
              <a:avLst/>
              <a:gdLst>
                <a:gd name="connsiteX0" fmla="*/ 0 w 2797443"/>
                <a:gd name="connsiteY0" fmla="*/ 213667 h 2136669"/>
                <a:gd name="connsiteX1" fmla="*/ 213667 w 2797443"/>
                <a:gd name="connsiteY1" fmla="*/ 0 h 2136669"/>
                <a:gd name="connsiteX2" fmla="*/ 2583776 w 2797443"/>
                <a:gd name="connsiteY2" fmla="*/ 0 h 2136669"/>
                <a:gd name="connsiteX3" fmla="*/ 2797443 w 2797443"/>
                <a:gd name="connsiteY3" fmla="*/ 213667 h 2136669"/>
                <a:gd name="connsiteX4" fmla="*/ 2797443 w 2797443"/>
                <a:gd name="connsiteY4" fmla="*/ 1923002 h 2136669"/>
                <a:gd name="connsiteX5" fmla="*/ 2583776 w 2797443"/>
                <a:gd name="connsiteY5" fmla="*/ 2136669 h 2136669"/>
                <a:gd name="connsiteX6" fmla="*/ 213667 w 2797443"/>
                <a:gd name="connsiteY6" fmla="*/ 2136669 h 2136669"/>
                <a:gd name="connsiteX7" fmla="*/ 0 w 2797443"/>
                <a:gd name="connsiteY7" fmla="*/ 1923002 h 2136669"/>
                <a:gd name="connsiteX8" fmla="*/ 0 w 2797443"/>
                <a:gd name="connsiteY8" fmla="*/ 213667 h 2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443" h="2136669">
                  <a:moveTo>
                    <a:pt x="0" y="213667"/>
                  </a:moveTo>
                  <a:cubicBezTo>
                    <a:pt x="0" y="95662"/>
                    <a:pt x="95662" y="0"/>
                    <a:pt x="213667" y="0"/>
                  </a:cubicBezTo>
                  <a:lnTo>
                    <a:pt x="2583776" y="0"/>
                  </a:lnTo>
                  <a:cubicBezTo>
                    <a:pt x="2701781" y="0"/>
                    <a:pt x="2797443" y="95662"/>
                    <a:pt x="2797443" y="213667"/>
                  </a:cubicBezTo>
                  <a:lnTo>
                    <a:pt x="2797443" y="1923002"/>
                  </a:lnTo>
                  <a:cubicBezTo>
                    <a:pt x="2797443" y="2041007"/>
                    <a:pt x="2701781" y="2136669"/>
                    <a:pt x="2583776" y="2136669"/>
                  </a:cubicBezTo>
                  <a:lnTo>
                    <a:pt x="213667" y="2136669"/>
                  </a:lnTo>
                  <a:cubicBezTo>
                    <a:pt x="95662" y="2136669"/>
                    <a:pt x="0" y="2041007"/>
                    <a:pt x="0" y="1923002"/>
                  </a:cubicBezTo>
                  <a:lnTo>
                    <a:pt x="0" y="213667"/>
                  </a:lnTo>
                  <a:close/>
                </a:path>
              </a:pathLst>
            </a:custGeom>
          </p:spPr>
          <p:style>
            <a:lnRef idx="2">
              <a:schemeClr val="lt1">
                <a:hueOff val="0"/>
                <a:satOff val="0"/>
                <a:lumOff val="0"/>
                <a:alphaOff val="0"/>
              </a:schemeClr>
            </a:lnRef>
            <a:fillRef idx="1">
              <a:schemeClr val="accent2">
                <a:hueOff val="-11823270"/>
                <a:satOff val="40063"/>
                <a:lumOff val="25294"/>
                <a:alphaOff val="0"/>
              </a:schemeClr>
            </a:fillRef>
            <a:effectRef idx="0">
              <a:schemeClr val="accent2">
                <a:hueOff val="-11823270"/>
                <a:satOff val="40063"/>
                <a:lumOff val="25294"/>
                <a:alphaOff val="0"/>
              </a:schemeClr>
            </a:effectRef>
            <a:fontRef idx="minor">
              <a:schemeClr val="lt1"/>
            </a:fontRef>
          </p:style>
          <p:txBody>
            <a:bodyPr spcFirstLastPara="0" vert="horz" wrap="square" lIns="100681" tIns="100681" rIns="100681" bIns="100681" numCol="1" spcCol="1270" anchor="ctr" anchorCtr="0">
              <a:noAutofit/>
            </a:bodyPr>
            <a:lstStyle/>
            <a:p>
              <a:pPr marL="0" lvl="0" indent="0" algn="ctr" defTabSz="889000">
                <a:lnSpc>
                  <a:spcPct val="90000"/>
                </a:lnSpc>
                <a:spcBef>
                  <a:spcPct val="0"/>
                </a:spcBef>
                <a:spcAft>
                  <a:spcPct val="35000"/>
                </a:spcAft>
                <a:buNone/>
              </a:pPr>
              <a:endParaRPr lang="en-CA" sz="2000" kern="1200" dirty="0">
                <a:latin typeface="+mj-lt"/>
              </a:endParaRPr>
            </a:p>
            <a:p>
              <a:pPr marL="0" lvl="0" indent="0" algn="ctr" defTabSz="889000">
                <a:lnSpc>
                  <a:spcPct val="90000"/>
                </a:lnSpc>
                <a:spcBef>
                  <a:spcPct val="0"/>
                </a:spcBef>
                <a:spcAft>
                  <a:spcPct val="35000"/>
                </a:spcAft>
                <a:buNone/>
              </a:pPr>
              <a:endParaRPr lang="en-CA" sz="2000" kern="1200" dirty="0">
                <a:latin typeface="+mj-lt"/>
              </a:endParaRPr>
            </a:p>
            <a:p>
              <a:pPr marL="0" lvl="0" indent="0" defTabSz="889000">
                <a:spcBef>
                  <a:spcPct val="0"/>
                </a:spcBef>
                <a:spcAft>
                  <a:spcPct val="35000"/>
                </a:spcAft>
                <a:buNone/>
              </a:pPr>
              <a:r>
                <a:rPr lang="en-CA" sz="2400" kern="1200" dirty="0"/>
                <a:t>Identifies vulnerable children at the beginning of the school year- children who are at risk for later literacy difficulties.</a:t>
              </a:r>
            </a:p>
            <a:p>
              <a:pPr marL="0" lvl="0" indent="0" algn="l" defTabSz="889000">
                <a:lnSpc>
                  <a:spcPct val="90000"/>
                </a:lnSpc>
                <a:spcBef>
                  <a:spcPct val="0"/>
                </a:spcBef>
                <a:spcAft>
                  <a:spcPct val="35000"/>
                </a:spcAft>
                <a:buNone/>
              </a:pPr>
              <a:endParaRPr lang="en-US" sz="1600" kern="1200" dirty="0"/>
            </a:p>
            <a:p>
              <a:pPr marL="0" lvl="0" indent="0" algn="ctr" defTabSz="889000">
                <a:lnSpc>
                  <a:spcPct val="90000"/>
                </a:lnSpc>
                <a:spcBef>
                  <a:spcPct val="0"/>
                </a:spcBef>
                <a:spcAft>
                  <a:spcPct val="35000"/>
                </a:spcAft>
                <a:buNone/>
              </a:pPr>
              <a:endParaRPr lang="en-US" sz="2000" kern="1200" dirty="0"/>
            </a:p>
          </p:txBody>
        </p:sp>
      </p:grpSp>
    </p:spTree>
    <p:extLst>
      <p:ext uri="{BB962C8B-B14F-4D97-AF65-F5344CB8AC3E}">
        <p14:creationId xmlns:p14="http://schemas.microsoft.com/office/powerpoint/2010/main" val="251692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F7729F-E47A-40EF-85AB-B666DBD5A07B}"/>
              </a:ext>
            </a:extLst>
          </p:cNvPr>
          <p:cNvSpPr txBox="1">
            <a:spLocks/>
          </p:cNvSpPr>
          <p:nvPr/>
        </p:nvSpPr>
        <p:spPr>
          <a:xfrm>
            <a:off x="838200" y="401588"/>
            <a:ext cx="105156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Calculating the RTI</a:t>
            </a:r>
          </a:p>
        </p:txBody>
      </p:sp>
      <p:graphicFrame>
        <p:nvGraphicFramePr>
          <p:cNvPr id="4" name="Chart 3">
            <a:extLst>
              <a:ext uri="{FF2B5EF4-FFF2-40B4-BE49-F238E27FC236}">
                <a16:creationId xmlns:a16="http://schemas.microsoft.com/office/drawing/2014/main" id="{D8198C8A-BBB5-4299-8AED-8DCB8E839810}"/>
              </a:ext>
            </a:extLst>
          </p:cNvPr>
          <p:cNvGraphicFramePr/>
          <p:nvPr>
            <p:extLst>
              <p:ext uri="{D42A27DB-BD31-4B8C-83A1-F6EECF244321}">
                <p14:modId xmlns:p14="http://schemas.microsoft.com/office/powerpoint/2010/main" val="2338680523"/>
              </p:ext>
            </p:extLst>
          </p:nvPr>
        </p:nvGraphicFramePr>
        <p:xfrm>
          <a:off x="838200" y="140987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06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ECC2220-0F26-400B-9387-69795EC8C1D7}"/>
              </a:ext>
            </a:extLst>
          </p:cNvPr>
          <p:cNvSpPr txBox="1">
            <a:spLocks/>
          </p:cNvSpPr>
          <p:nvPr/>
        </p:nvSpPr>
        <p:spPr>
          <a:xfrm>
            <a:off x="990600" y="553987"/>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r>
              <a:rPr lang="en-US" dirty="0">
                <a:solidFill>
                  <a:srgbClr val="57A445"/>
                </a:solidFill>
                <a:latin typeface="+mn-lt"/>
              </a:rPr>
              <a:t>What will you learn?</a:t>
            </a:r>
          </a:p>
        </p:txBody>
      </p:sp>
      <p:sp>
        <p:nvSpPr>
          <p:cNvPr id="4" name="Rectangle 3">
            <a:extLst>
              <a:ext uri="{FF2B5EF4-FFF2-40B4-BE49-F238E27FC236}">
                <a16:creationId xmlns:a16="http://schemas.microsoft.com/office/drawing/2014/main" id="{23B98FF7-8290-4DFD-9DB7-60E53F76E244}"/>
              </a:ext>
            </a:extLst>
          </p:cNvPr>
          <p:cNvSpPr/>
          <p:nvPr/>
        </p:nvSpPr>
        <p:spPr>
          <a:xfrm>
            <a:off x="990600" y="1879550"/>
            <a:ext cx="10986770" cy="2923877"/>
          </a:xfrm>
          <a:prstGeom prst="rect">
            <a:avLst/>
          </a:prstGeom>
        </p:spPr>
        <p:txBody>
          <a:bodyPr wrap="square">
            <a:spAutoFit/>
          </a:bodyPr>
          <a:lstStyle/>
          <a:p>
            <a:pPr marL="342900" indent="-342900">
              <a:buFont typeface="Arial" panose="020B0604020202020204" pitchFamily="34" charset="0"/>
              <a:buChar char="•"/>
            </a:pPr>
            <a:r>
              <a:rPr lang="en-CA" sz="3200" dirty="0">
                <a:solidFill>
                  <a:srgbClr val="57A445"/>
                </a:solidFill>
              </a:rPr>
              <a:t>Understand </a:t>
            </a:r>
            <a:r>
              <a:rPr lang="en-CA" sz="3200" dirty="0">
                <a:solidFill>
                  <a:schemeClr val="accent6">
                    <a:lumMod val="75000"/>
                  </a:schemeClr>
                </a:solidFill>
              </a:rPr>
              <a:t>what the EYE-TA results mean</a:t>
            </a:r>
          </a:p>
          <a:p>
            <a:pPr marL="342900" indent="-342900">
              <a:buFont typeface="Arial" panose="020B0604020202020204" pitchFamily="34" charset="0"/>
              <a:buChar char="•"/>
            </a:pPr>
            <a:r>
              <a:rPr lang="en-CA" sz="3200" dirty="0">
                <a:solidFill>
                  <a:srgbClr val="57A445"/>
                </a:solidFill>
              </a:rPr>
              <a:t>Review </a:t>
            </a:r>
            <a:r>
              <a:rPr lang="en-CA" sz="3200" dirty="0">
                <a:solidFill>
                  <a:schemeClr val="accent6">
                    <a:lumMod val="75000"/>
                  </a:schemeClr>
                </a:solidFill>
              </a:rPr>
              <a:t>the EYE-TA Child Report</a:t>
            </a:r>
          </a:p>
          <a:p>
            <a:pPr marL="342900" indent="-342900">
              <a:buFont typeface="Arial" panose="020B0604020202020204" pitchFamily="34" charset="0"/>
              <a:buChar char="•"/>
            </a:pPr>
            <a:r>
              <a:rPr lang="en-CA" sz="3200" dirty="0">
                <a:solidFill>
                  <a:srgbClr val="57A445"/>
                </a:solidFill>
              </a:rPr>
              <a:t>Understand</a:t>
            </a:r>
            <a:r>
              <a:rPr lang="en-CA" sz="3200" dirty="0"/>
              <a:t> </a:t>
            </a:r>
            <a:r>
              <a:rPr lang="en-CA" sz="3200" dirty="0">
                <a:solidFill>
                  <a:schemeClr val="accent6">
                    <a:lumMod val="75000"/>
                  </a:schemeClr>
                </a:solidFill>
              </a:rPr>
              <a:t>the domain-level results as well as the RTI scores </a:t>
            </a:r>
          </a:p>
          <a:p>
            <a:pPr marL="342900" indent="-342900">
              <a:buFont typeface="Arial" panose="020B0604020202020204" pitchFamily="34" charset="0"/>
              <a:buChar char="•"/>
            </a:pPr>
            <a:r>
              <a:rPr lang="en-CA" sz="3200" dirty="0">
                <a:solidFill>
                  <a:srgbClr val="57A445"/>
                </a:solidFill>
              </a:rPr>
              <a:t>Identify</a:t>
            </a:r>
            <a:r>
              <a:rPr lang="en-CA" sz="3200" dirty="0"/>
              <a:t> </a:t>
            </a:r>
            <a:r>
              <a:rPr lang="en-CA" sz="3200" dirty="0">
                <a:solidFill>
                  <a:schemeClr val="accent6">
                    <a:lumMod val="75000"/>
                  </a:schemeClr>
                </a:solidFill>
              </a:rPr>
              <a:t>available resources</a:t>
            </a:r>
          </a:p>
          <a:p>
            <a:pPr marL="342900" indent="-342900">
              <a:buFont typeface="Arial" panose="020B0604020202020204" pitchFamily="34" charset="0"/>
              <a:buChar char="•"/>
            </a:pPr>
            <a:r>
              <a:rPr lang="en-CA" sz="3200" dirty="0">
                <a:solidFill>
                  <a:srgbClr val="57A445"/>
                </a:solidFill>
              </a:rPr>
              <a:t>Answer</a:t>
            </a:r>
            <a:r>
              <a:rPr lang="en-CA" sz="3200" dirty="0"/>
              <a:t> </a:t>
            </a:r>
            <a:r>
              <a:rPr lang="en-CA" sz="3200" dirty="0">
                <a:solidFill>
                  <a:schemeClr val="accent6">
                    <a:lumMod val="75000"/>
                  </a:schemeClr>
                </a:solidFill>
              </a:rPr>
              <a:t>Frequently Asked Questions</a:t>
            </a:r>
          </a:p>
          <a:p>
            <a:endParaRPr lang="en-CA" sz="2400" dirty="0">
              <a:solidFill>
                <a:srgbClr val="474747"/>
              </a:solidFill>
            </a:endParaRPr>
          </a:p>
        </p:txBody>
      </p:sp>
    </p:spTree>
    <p:extLst>
      <p:ext uri="{BB962C8B-B14F-4D97-AF65-F5344CB8AC3E}">
        <p14:creationId xmlns:p14="http://schemas.microsoft.com/office/powerpoint/2010/main" val="1937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802C9D-906C-449E-AF39-394438A90F8F}"/>
              </a:ext>
            </a:extLst>
          </p:cNvPr>
          <p:cNvSpPr txBox="1">
            <a:spLocks/>
          </p:cNvSpPr>
          <p:nvPr/>
        </p:nvSpPr>
        <p:spPr>
          <a:xfrm>
            <a:off x="838200" y="401588"/>
            <a:ext cx="105156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latin typeface="+mn-lt"/>
              </a:rPr>
              <a:t>Resources</a:t>
            </a:r>
          </a:p>
        </p:txBody>
      </p:sp>
      <p:pic>
        <p:nvPicPr>
          <p:cNvPr id="4" name="Content Placeholder 3">
            <a:extLst>
              <a:ext uri="{FF2B5EF4-FFF2-40B4-BE49-F238E27FC236}">
                <a16:creationId xmlns:a16="http://schemas.microsoft.com/office/drawing/2014/main" id="{F4F10C9D-535E-48DE-AD2C-F96637BAE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302" y="1064369"/>
            <a:ext cx="3925324" cy="5072982"/>
          </a:xfrm>
          <a:prstGeom prst="rect">
            <a:avLst/>
          </a:prstGeom>
          <a:ln w="3175">
            <a:solidFill>
              <a:srgbClr val="9D9FA2"/>
            </a:solidFill>
          </a:ln>
        </p:spPr>
      </p:pic>
      <p:sp>
        <p:nvSpPr>
          <p:cNvPr id="5" name="Rectangle 4">
            <a:extLst>
              <a:ext uri="{FF2B5EF4-FFF2-40B4-BE49-F238E27FC236}">
                <a16:creationId xmlns:a16="http://schemas.microsoft.com/office/drawing/2014/main" id="{3A6595F3-DB9E-460A-8588-7CE956B8CE76}"/>
              </a:ext>
            </a:extLst>
          </p:cNvPr>
          <p:cNvSpPr/>
          <p:nvPr/>
        </p:nvSpPr>
        <p:spPr>
          <a:xfrm>
            <a:off x="627184" y="2362591"/>
            <a:ext cx="5145505" cy="1569660"/>
          </a:xfrm>
          <a:prstGeom prst="rect">
            <a:avLst/>
          </a:prstGeom>
        </p:spPr>
        <p:txBody>
          <a:bodyPr wrap="square">
            <a:spAutoFit/>
          </a:bodyPr>
          <a:lstStyle/>
          <a:p>
            <a:r>
              <a:rPr lang="en-CA" sz="3200" b="1" dirty="0">
                <a:solidFill>
                  <a:schemeClr val="accent1"/>
                </a:solidFill>
              </a:rPr>
              <a:t>Understanding the differences between the EYE-TA domain and RTI results </a:t>
            </a:r>
          </a:p>
        </p:txBody>
      </p:sp>
    </p:spTree>
    <p:extLst>
      <p:ext uri="{BB962C8B-B14F-4D97-AF65-F5344CB8AC3E}">
        <p14:creationId xmlns:p14="http://schemas.microsoft.com/office/powerpoint/2010/main" val="416945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224E-F09F-4627-9CD7-DFC67464A0F5}"/>
              </a:ext>
            </a:extLst>
          </p:cNvPr>
          <p:cNvSpPr>
            <a:spLocks noGrp="1"/>
          </p:cNvSpPr>
          <p:nvPr>
            <p:ph type="ctrTitle"/>
          </p:nvPr>
        </p:nvSpPr>
        <p:spPr/>
        <p:txBody>
          <a:bodyPr/>
          <a:lstStyle/>
          <a:p>
            <a:r>
              <a:rPr lang="en-CA" dirty="0">
                <a:solidFill>
                  <a:srgbClr val="57A445"/>
                </a:solidFill>
              </a:rPr>
              <a:t>Frequently asked questions</a:t>
            </a:r>
          </a:p>
        </p:txBody>
      </p:sp>
    </p:spTree>
    <p:extLst>
      <p:ext uri="{BB962C8B-B14F-4D97-AF65-F5344CB8AC3E}">
        <p14:creationId xmlns:p14="http://schemas.microsoft.com/office/powerpoint/2010/main" val="239169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0EF24-0AD1-4DF6-92A1-7D1053BAA9FD}"/>
              </a:ext>
            </a:extLst>
          </p:cNvPr>
          <p:cNvSpPr txBox="1"/>
          <p:nvPr/>
        </p:nvSpPr>
        <p:spPr>
          <a:xfrm>
            <a:off x="441519" y="2024399"/>
            <a:ext cx="6701589" cy="2232021"/>
          </a:xfrm>
          <a:prstGeom prst="rect">
            <a:avLst/>
          </a:prstGeom>
          <a:noFill/>
        </p:spPr>
        <p:txBody>
          <a:bodyPr wrap="square" rtlCol="0">
            <a:spAutoFit/>
          </a:bodyPr>
          <a:lstStyle/>
          <a:p>
            <a:pPr>
              <a:lnSpc>
                <a:spcPct val="150000"/>
              </a:lnSpc>
            </a:pPr>
            <a:r>
              <a:rPr lang="en-CA" sz="3200" dirty="0">
                <a:solidFill>
                  <a:schemeClr val="accent6">
                    <a:lumMod val="75000"/>
                  </a:schemeClr>
                </a:solidFill>
              </a:rPr>
              <a:t>Is it possible for a child to receive green results across all domains and still end up with an RTI result of Tier 2?</a:t>
            </a:r>
          </a:p>
        </p:txBody>
      </p:sp>
      <p:pic>
        <p:nvPicPr>
          <p:cNvPr id="4" name="Picture Placeholder 8">
            <a:extLst>
              <a:ext uri="{FF2B5EF4-FFF2-40B4-BE49-F238E27FC236}">
                <a16:creationId xmlns:a16="http://schemas.microsoft.com/office/drawing/2014/main" id="{9E0F8F8D-0F9E-40FE-A667-DA1B5C3BE95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724274" y="187477"/>
            <a:ext cx="4231243" cy="6429891"/>
          </a:xfrm>
        </p:spPr>
      </p:pic>
    </p:spTree>
    <p:extLst>
      <p:ext uri="{BB962C8B-B14F-4D97-AF65-F5344CB8AC3E}">
        <p14:creationId xmlns:p14="http://schemas.microsoft.com/office/powerpoint/2010/main" val="322751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8B0AB-D485-4B56-99AE-69B75E1B8378}"/>
              </a:ext>
            </a:extLst>
          </p:cNvPr>
          <p:cNvPicPr>
            <a:picLocks noChangeAspect="1"/>
          </p:cNvPicPr>
          <p:nvPr/>
        </p:nvPicPr>
        <p:blipFill>
          <a:blip r:embed="rId3"/>
          <a:stretch>
            <a:fillRect/>
          </a:stretch>
        </p:blipFill>
        <p:spPr>
          <a:xfrm>
            <a:off x="1876404" y="149054"/>
            <a:ext cx="8120906" cy="6443278"/>
          </a:xfrm>
          <a:prstGeom prst="rect">
            <a:avLst/>
          </a:prstGeom>
          <a:effectLst/>
        </p:spPr>
      </p:pic>
      <p:sp>
        <p:nvSpPr>
          <p:cNvPr id="4" name="TextBox 3">
            <a:extLst>
              <a:ext uri="{FF2B5EF4-FFF2-40B4-BE49-F238E27FC236}">
                <a16:creationId xmlns:a16="http://schemas.microsoft.com/office/drawing/2014/main" id="{A2F47721-222F-49FE-B6E4-DB3B1ED5C1D2}"/>
              </a:ext>
            </a:extLst>
          </p:cNvPr>
          <p:cNvSpPr txBox="1"/>
          <p:nvPr/>
        </p:nvSpPr>
        <p:spPr>
          <a:xfrm>
            <a:off x="9299043" y="144135"/>
            <a:ext cx="698267" cy="6585298"/>
          </a:xfrm>
          <a:prstGeom prst="rect">
            <a:avLst/>
          </a:prstGeom>
          <a:noFill/>
          <a:ln w="57150" cmpd="sng">
            <a:solidFill>
              <a:srgbClr val="EA212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a:ea typeface="+mn-ea"/>
              <a:cs typeface="+mn-cs"/>
            </a:endParaRPr>
          </a:p>
        </p:txBody>
      </p:sp>
      <p:sp>
        <p:nvSpPr>
          <p:cNvPr id="5" name="TextBox 4">
            <a:extLst>
              <a:ext uri="{FF2B5EF4-FFF2-40B4-BE49-F238E27FC236}">
                <a16:creationId xmlns:a16="http://schemas.microsoft.com/office/drawing/2014/main" id="{561B1CEB-AB20-4746-9F40-FAFFECE13F34}"/>
              </a:ext>
            </a:extLst>
          </p:cNvPr>
          <p:cNvSpPr txBox="1"/>
          <p:nvPr/>
        </p:nvSpPr>
        <p:spPr>
          <a:xfrm>
            <a:off x="8515997" y="144136"/>
            <a:ext cx="783046" cy="6586917"/>
          </a:xfrm>
          <a:prstGeom prst="rect">
            <a:avLst/>
          </a:prstGeom>
          <a:noFill/>
          <a:ln w="57150" cmpd="sng">
            <a:solidFill>
              <a:srgbClr val="EA212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a:ea typeface="+mn-ea"/>
              <a:cs typeface="+mn-cs"/>
            </a:endParaRPr>
          </a:p>
        </p:txBody>
      </p:sp>
      <p:pic>
        <p:nvPicPr>
          <p:cNvPr id="6" name="Content Placeholder 7">
            <a:extLst>
              <a:ext uri="{FF2B5EF4-FFF2-40B4-BE49-F238E27FC236}">
                <a16:creationId xmlns:a16="http://schemas.microsoft.com/office/drawing/2014/main" id="{BE20731E-D136-4F9D-822A-CA20CA204640}"/>
              </a:ext>
            </a:extLst>
          </p:cNvPr>
          <p:cNvPicPr>
            <a:picLocks noChangeAspect="1"/>
          </p:cNvPicPr>
          <p:nvPr/>
        </p:nvPicPr>
        <p:blipFill>
          <a:blip r:embed="rId4"/>
          <a:stretch>
            <a:fillRect/>
          </a:stretch>
        </p:blipFill>
        <p:spPr>
          <a:xfrm>
            <a:off x="391885" y="2697507"/>
            <a:ext cx="11341063" cy="1526681"/>
          </a:xfrm>
          <a:prstGeom prst="rect">
            <a:avLst/>
          </a:prstGeom>
        </p:spPr>
      </p:pic>
      <p:sp>
        <p:nvSpPr>
          <p:cNvPr id="7" name="Flowchart: Process 6">
            <a:extLst>
              <a:ext uri="{FF2B5EF4-FFF2-40B4-BE49-F238E27FC236}">
                <a16:creationId xmlns:a16="http://schemas.microsoft.com/office/drawing/2014/main" id="{4F52ED34-2D3B-4C0A-9D9E-98182A308273}"/>
              </a:ext>
            </a:extLst>
          </p:cNvPr>
          <p:cNvSpPr/>
          <p:nvPr/>
        </p:nvSpPr>
        <p:spPr>
          <a:xfrm>
            <a:off x="408677" y="2687935"/>
            <a:ext cx="11332668" cy="397104"/>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Flowchart: Process 7">
            <a:extLst>
              <a:ext uri="{FF2B5EF4-FFF2-40B4-BE49-F238E27FC236}">
                <a16:creationId xmlns:a16="http://schemas.microsoft.com/office/drawing/2014/main" id="{A16309A4-4355-4DA4-866E-08CB03E71095}"/>
              </a:ext>
            </a:extLst>
          </p:cNvPr>
          <p:cNvSpPr/>
          <p:nvPr/>
        </p:nvSpPr>
        <p:spPr>
          <a:xfrm>
            <a:off x="408677" y="3085039"/>
            <a:ext cx="11332668" cy="397104"/>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5181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8B0AB-D485-4B56-99AE-69B75E1B8378}"/>
              </a:ext>
            </a:extLst>
          </p:cNvPr>
          <p:cNvPicPr>
            <a:picLocks noChangeAspect="1"/>
          </p:cNvPicPr>
          <p:nvPr/>
        </p:nvPicPr>
        <p:blipFill>
          <a:blip r:embed="rId3"/>
          <a:stretch>
            <a:fillRect/>
          </a:stretch>
        </p:blipFill>
        <p:spPr>
          <a:xfrm>
            <a:off x="1876404" y="92783"/>
            <a:ext cx="8120906" cy="6443278"/>
          </a:xfrm>
          <a:prstGeom prst="rect">
            <a:avLst/>
          </a:prstGeom>
          <a:effectLst/>
        </p:spPr>
      </p:pic>
      <p:sp>
        <p:nvSpPr>
          <p:cNvPr id="10" name="Flowchart: Process 9">
            <a:extLst>
              <a:ext uri="{FF2B5EF4-FFF2-40B4-BE49-F238E27FC236}">
                <a16:creationId xmlns:a16="http://schemas.microsoft.com/office/drawing/2014/main" id="{6DA8EAB5-030F-7CC7-9686-3DA889EEF2DC}"/>
              </a:ext>
            </a:extLst>
          </p:cNvPr>
          <p:cNvSpPr/>
          <p:nvPr/>
        </p:nvSpPr>
        <p:spPr>
          <a:xfrm>
            <a:off x="322367" y="1975057"/>
            <a:ext cx="11170159" cy="397104"/>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a:extLst>
              <a:ext uri="{FF2B5EF4-FFF2-40B4-BE49-F238E27FC236}">
                <a16:creationId xmlns:a16="http://schemas.microsoft.com/office/drawing/2014/main" id="{0FFBC769-7602-66B0-0425-E26C41162546}"/>
              </a:ext>
            </a:extLst>
          </p:cNvPr>
          <p:cNvPicPr>
            <a:picLocks noChangeAspect="1"/>
          </p:cNvPicPr>
          <p:nvPr/>
        </p:nvPicPr>
        <p:blipFill>
          <a:blip r:embed="rId4"/>
          <a:stretch>
            <a:fillRect/>
          </a:stretch>
        </p:blipFill>
        <p:spPr>
          <a:xfrm>
            <a:off x="341836" y="1975057"/>
            <a:ext cx="11170159" cy="397104"/>
          </a:xfrm>
          <a:prstGeom prst="rect">
            <a:avLst/>
          </a:prstGeom>
        </p:spPr>
      </p:pic>
    </p:spTree>
    <p:extLst>
      <p:ext uri="{BB962C8B-B14F-4D97-AF65-F5344CB8AC3E}">
        <p14:creationId xmlns:p14="http://schemas.microsoft.com/office/powerpoint/2010/main" val="37291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19467" y="1599505"/>
            <a:ext cx="8616800" cy="1143000"/>
          </a:xfrm>
          <a:prstGeom prst="rect">
            <a:avLst/>
          </a:prstGeom>
        </p:spPr>
        <p:txBody>
          <a:bodyPr lIns="91425" tIns="91425" rIns="91425" bIns="91425" anchor="b" anchorCtr="0">
            <a:noAutofit/>
          </a:bodyPr>
          <a:lstStyle/>
          <a:p>
            <a:r>
              <a:rPr lang="en" sz="88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2" name="Shape 295"/>
          <p:cNvSpPr txBox="1">
            <a:spLocks/>
          </p:cNvSpPr>
          <p:nvPr/>
        </p:nvSpPr>
        <p:spPr>
          <a:xfrm>
            <a:off x="747175" y="2466326"/>
            <a:ext cx="5561100" cy="10464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 sz="4800" dirty="0">
                <a:solidFill>
                  <a:schemeClr val="accent6">
                    <a:lumMod val="75000"/>
                  </a:schemeClr>
                </a:solidFill>
                <a:latin typeface="+mn-lt"/>
              </a:rPr>
              <a:t>Any questions?</a:t>
            </a:r>
          </a:p>
        </p:txBody>
      </p:sp>
      <p:sp>
        <p:nvSpPr>
          <p:cNvPr id="13" name="TextBox 12"/>
          <p:cNvSpPr txBox="1"/>
          <p:nvPr/>
        </p:nvSpPr>
        <p:spPr>
          <a:xfrm>
            <a:off x="5929110" y="3073732"/>
            <a:ext cx="5810250" cy="1657120"/>
          </a:xfrm>
          <a:prstGeom prst="rect">
            <a:avLst/>
          </a:prstGeom>
          <a:noFill/>
        </p:spPr>
        <p:txBody>
          <a:bodyPr wrap="square" rtlCol="0">
            <a:spAutoFit/>
          </a:bodyPr>
          <a:lstStyle/>
          <a:p>
            <a:pPr algn="r">
              <a:lnSpc>
                <a:spcPct val="108000"/>
              </a:lnSpc>
            </a:pPr>
            <a:r>
              <a:rPr lang="en-US" sz="2800" dirty="0">
                <a:solidFill>
                  <a:schemeClr val="accent6">
                    <a:lumMod val="75000"/>
                  </a:schemeClr>
                </a:solidFill>
              </a:rPr>
              <a:t>eye-support@thelearningbar.com</a:t>
            </a:r>
          </a:p>
          <a:p>
            <a:pPr algn="r">
              <a:lnSpc>
                <a:spcPct val="108000"/>
              </a:lnSpc>
            </a:pPr>
            <a:r>
              <a:rPr lang="en-US" sz="2800" dirty="0">
                <a:solidFill>
                  <a:schemeClr val="accent6">
                    <a:lumMod val="75000"/>
                  </a:schemeClr>
                </a:solidFill>
              </a:rPr>
              <a:t>506 458 9311</a:t>
            </a:r>
            <a:endParaRPr lang="en-US" sz="2800" strike="sngStrike" dirty="0">
              <a:solidFill>
                <a:schemeClr val="accent6">
                  <a:lumMod val="75000"/>
                </a:schemeClr>
              </a:solidFill>
            </a:endParaRPr>
          </a:p>
          <a:p>
            <a:pPr algn="r">
              <a:lnSpc>
                <a:spcPct val="108000"/>
              </a:lnSpc>
            </a:pPr>
            <a:r>
              <a:rPr lang="en-US" sz="4000" dirty="0">
                <a:solidFill>
                  <a:schemeClr val="accent1"/>
                </a:solidFill>
              </a:rPr>
              <a:t>1 877 840 2424</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69131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9C91D2-E7B7-421B-9423-C57663E38649}"/>
              </a:ext>
            </a:extLst>
          </p:cNvPr>
          <p:cNvSpPr txBox="1">
            <a:spLocks/>
          </p:cNvSpPr>
          <p:nvPr/>
        </p:nvSpPr>
        <p:spPr>
          <a:xfrm>
            <a:off x="990600" y="553988"/>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What do the results really mean?</a:t>
            </a:r>
          </a:p>
        </p:txBody>
      </p:sp>
      <p:sp>
        <p:nvSpPr>
          <p:cNvPr id="4" name="Text Placeholder 3">
            <a:extLst>
              <a:ext uri="{FF2B5EF4-FFF2-40B4-BE49-F238E27FC236}">
                <a16:creationId xmlns:a16="http://schemas.microsoft.com/office/drawing/2014/main" id="{A9EEEDAB-6992-4D7C-B259-C91A2F76EA06}"/>
              </a:ext>
            </a:extLst>
          </p:cNvPr>
          <p:cNvSpPr txBox="1">
            <a:spLocks/>
          </p:cNvSpPr>
          <p:nvPr/>
        </p:nvSpPr>
        <p:spPr>
          <a:xfrm>
            <a:off x="990600" y="1716258"/>
            <a:ext cx="10515600" cy="4190516"/>
          </a:xfrm>
          <a:prstGeom prst="rect">
            <a:avLst/>
          </a:prstGeom>
        </p:spPr>
        <p:txBody>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Font typeface="Arial" panose="020B0604020202020204" pitchFamily="34" charset="0"/>
              <a:buNone/>
            </a:pPr>
            <a:r>
              <a:rPr lang="en-CA" sz="3200" dirty="0">
                <a:solidFill>
                  <a:schemeClr val="accent6">
                    <a:lumMod val="75000"/>
                  </a:schemeClr>
                </a:solidFill>
                <a:latin typeface="+mn-lt"/>
              </a:rPr>
              <a:t>The EYE-TA items represent the </a:t>
            </a:r>
            <a:r>
              <a:rPr lang="en-CA" sz="3200" dirty="0">
                <a:solidFill>
                  <a:srgbClr val="57A445"/>
                </a:solidFill>
                <a:latin typeface="+mn-lt"/>
              </a:rPr>
              <a:t>developmental skills</a:t>
            </a:r>
            <a:r>
              <a:rPr lang="en-CA" sz="3200" dirty="0">
                <a:solidFill>
                  <a:srgbClr val="474747"/>
                </a:solidFill>
                <a:latin typeface="+mn-lt"/>
              </a:rPr>
              <a:t> </a:t>
            </a:r>
            <a:r>
              <a:rPr lang="en-CA" sz="3200" dirty="0">
                <a:solidFill>
                  <a:schemeClr val="accent6">
                    <a:lumMod val="75000"/>
                  </a:schemeClr>
                </a:solidFill>
                <a:latin typeface="+mn-lt"/>
              </a:rPr>
              <a:t>children</a:t>
            </a:r>
            <a:r>
              <a:rPr lang="en-CA" sz="3200" dirty="0">
                <a:solidFill>
                  <a:srgbClr val="474747"/>
                </a:solidFill>
                <a:latin typeface="+mn-lt"/>
              </a:rPr>
              <a:t> </a:t>
            </a:r>
            <a:r>
              <a:rPr lang="en-CA" sz="3200" dirty="0">
                <a:solidFill>
                  <a:schemeClr val="accent6">
                    <a:lumMod val="75000"/>
                  </a:schemeClr>
                </a:solidFill>
                <a:latin typeface="+mn-lt"/>
              </a:rPr>
              <a:t>will</a:t>
            </a:r>
            <a:r>
              <a:rPr lang="en-CA" sz="3200" dirty="0">
                <a:solidFill>
                  <a:srgbClr val="474747"/>
                </a:solidFill>
                <a:latin typeface="+mn-lt"/>
              </a:rPr>
              <a:t> </a:t>
            </a:r>
            <a:r>
              <a:rPr lang="en-CA" sz="3200" dirty="0">
                <a:solidFill>
                  <a:srgbClr val="57A445"/>
                </a:solidFill>
                <a:latin typeface="+mn-lt"/>
              </a:rPr>
              <a:t>need </a:t>
            </a:r>
            <a:r>
              <a:rPr lang="en-CA" sz="3200" dirty="0">
                <a:solidFill>
                  <a:schemeClr val="accent6">
                    <a:lumMod val="75000"/>
                  </a:schemeClr>
                </a:solidFill>
                <a:latin typeface="+mn-lt"/>
              </a:rPr>
              <a:t>when they </a:t>
            </a:r>
            <a:r>
              <a:rPr lang="en-CA" sz="3200" dirty="0">
                <a:solidFill>
                  <a:srgbClr val="57A445"/>
                </a:solidFill>
                <a:latin typeface="+mn-lt"/>
              </a:rPr>
              <a:t>begin Grade 1.</a:t>
            </a:r>
          </a:p>
          <a:p>
            <a:pPr algn="ctr">
              <a:lnSpc>
                <a:spcPct val="150000"/>
              </a:lnSpc>
            </a:pPr>
            <a:endParaRPr lang="en-CA" dirty="0"/>
          </a:p>
          <a:p>
            <a:pPr marL="0" indent="0" algn="ctr">
              <a:buFont typeface="Arial" panose="020B0604020202020204" pitchFamily="34" charset="0"/>
              <a:buNone/>
            </a:pPr>
            <a:endParaRPr lang="en-CA" dirty="0"/>
          </a:p>
          <a:p>
            <a:pPr lvl="1"/>
            <a:endParaRPr lang="en-CA" sz="1600" dirty="0"/>
          </a:p>
        </p:txBody>
      </p:sp>
      <p:pic>
        <p:nvPicPr>
          <p:cNvPr id="5" name="Picture 4">
            <a:extLst>
              <a:ext uri="{FF2B5EF4-FFF2-40B4-BE49-F238E27FC236}">
                <a16:creationId xmlns:a16="http://schemas.microsoft.com/office/drawing/2014/main" id="{B30EE0E6-FC44-488E-8DF0-C47DB9A44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2688" y="3218624"/>
            <a:ext cx="4416942" cy="2944628"/>
          </a:xfrm>
          <a:prstGeom prst="rect">
            <a:avLst/>
          </a:prstGeom>
          <a:ln>
            <a:noFill/>
          </a:ln>
          <a:effectLst/>
        </p:spPr>
      </p:pic>
    </p:spTree>
    <p:extLst>
      <p:ext uri="{BB962C8B-B14F-4D97-AF65-F5344CB8AC3E}">
        <p14:creationId xmlns:p14="http://schemas.microsoft.com/office/powerpoint/2010/main" val="157892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911634-BA9F-4120-A22C-D545725CAF88}"/>
              </a:ext>
            </a:extLst>
          </p:cNvPr>
          <p:cNvSpPr txBox="1">
            <a:spLocks/>
          </p:cNvSpPr>
          <p:nvPr/>
        </p:nvSpPr>
        <p:spPr>
          <a:xfrm>
            <a:off x="838200" y="401588"/>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What do the results really mean?</a:t>
            </a:r>
          </a:p>
        </p:txBody>
      </p:sp>
      <p:pic>
        <p:nvPicPr>
          <p:cNvPr id="5" name="Content Placeholder 5">
            <a:extLst>
              <a:ext uri="{FF2B5EF4-FFF2-40B4-BE49-F238E27FC236}">
                <a16:creationId xmlns:a16="http://schemas.microsoft.com/office/drawing/2014/main" id="{53E4040D-E7A5-483F-B85A-FA803E388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6584" y="1882562"/>
            <a:ext cx="5537616" cy="3699088"/>
          </a:xfrm>
          <a:prstGeom prst="rect">
            <a:avLst/>
          </a:prstGeom>
          <a:ln>
            <a:noFill/>
          </a:ln>
          <a:effectLst/>
        </p:spPr>
      </p:pic>
      <p:sp>
        <p:nvSpPr>
          <p:cNvPr id="2" name="TextBox 1"/>
          <p:cNvSpPr txBox="1"/>
          <p:nvPr/>
        </p:nvSpPr>
        <p:spPr>
          <a:xfrm>
            <a:off x="838200" y="2454833"/>
            <a:ext cx="4368384" cy="2554545"/>
          </a:xfrm>
          <a:prstGeom prst="rect">
            <a:avLst/>
          </a:prstGeom>
          <a:noFill/>
        </p:spPr>
        <p:txBody>
          <a:bodyPr wrap="square" rtlCol="0">
            <a:spAutoFit/>
          </a:bodyPr>
          <a:lstStyle/>
          <a:p>
            <a:pPr lvl="0">
              <a:spcBef>
                <a:spcPts val="1000"/>
              </a:spcBef>
              <a:spcAft>
                <a:spcPts val="1200"/>
              </a:spcAft>
            </a:pPr>
            <a:r>
              <a:rPr lang="en-CA" sz="3200" dirty="0">
                <a:solidFill>
                  <a:srgbClr val="57A445"/>
                </a:solidFill>
              </a:rPr>
              <a:t>The results tell us:</a:t>
            </a:r>
            <a:br>
              <a:rPr lang="en-CA" sz="3200" dirty="0">
                <a:solidFill>
                  <a:srgbClr val="57A445"/>
                </a:solidFill>
              </a:rPr>
            </a:br>
            <a:r>
              <a:rPr lang="en-CA" sz="3200" dirty="0">
                <a:solidFill>
                  <a:schemeClr val="accent6">
                    <a:lumMod val="75000"/>
                  </a:schemeClr>
                </a:solidFill>
              </a:rPr>
              <a:t>The child’s current skill level today and where you can take the child in the future.</a:t>
            </a:r>
          </a:p>
        </p:txBody>
      </p:sp>
    </p:spTree>
    <p:extLst>
      <p:ext uri="{BB962C8B-B14F-4D97-AF65-F5344CB8AC3E}">
        <p14:creationId xmlns:p14="http://schemas.microsoft.com/office/powerpoint/2010/main" val="12910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7799963" cy="1796890"/>
          </a:xfrm>
        </p:spPr>
        <p:txBody>
          <a:bodyPr>
            <a:normAutofit/>
          </a:bodyPr>
          <a:lstStyle/>
          <a:p>
            <a:r>
              <a:rPr lang="en-CA" dirty="0">
                <a:solidFill>
                  <a:srgbClr val="57A445"/>
                </a:solidFill>
              </a:rPr>
              <a:t>EYE-TA Child Report</a:t>
            </a:r>
          </a:p>
        </p:txBody>
      </p:sp>
    </p:spTree>
    <p:extLst>
      <p:ext uri="{BB962C8B-B14F-4D97-AF65-F5344CB8AC3E}">
        <p14:creationId xmlns:p14="http://schemas.microsoft.com/office/powerpoint/2010/main" val="329916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C623E9-DB8F-4B43-9FED-61E796A43A68}"/>
              </a:ext>
            </a:extLst>
          </p:cNvPr>
          <p:cNvSpPr txBox="1">
            <a:spLocks/>
          </p:cNvSpPr>
          <p:nvPr/>
        </p:nvSpPr>
        <p:spPr>
          <a:xfrm>
            <a:off x="838200" y="401588"/>
            <a:ext cx="10515600" cy="1325563"/>
          </a:xfrm>
          <a:prstGeom prst="rect">
            <a:avLst/>
          </a:prstGeom>
        </p:spPr>
        <p:txBody>
          <a:bodyPr>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EYE-TA Child Report</a:t>
            </a:r>
          </a:p>
        </p:txBody>
      </p:sp>
      <p:pic>
        <p:nvPicPr>
          <p:cNvPr id="4" name="Picture 3">
            <a:extLst>
              <a:ext uri="{FF2B5EF4-FFF2-40B4-BE49-F238E27FC236}">
                <a16:creationId xmlns:a16="http://schemas.microsoft.com/office/drawing/2014/main" id="{A9860535-922D-49D2-9558-3C5E72AE2F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0540" y="1291260"/>
            <a:ext cx="4145180" cy="5209996"/>
          </a:xfrm>
          <a:prstGeom prst="rect">
            <a:avLst/>
          </a:prstGeom>
          <a:ln>
            <a:solidFill>
              <a:srgbClr val="9D9FA2"/>
            </a:solidFill>
          </a:ln>
          <a:effectLst/>
        </p:spPr>
      </p:pic>
      <p:sp>
        <p:nvSpPr>
          <p:cNvPr id="5" name="TextBox 4">
            <a:extLst>
              <a:ext uri="{FF2B5EF4-FFF2-40B4-BE49-F238E27FC236}">
                <a16:creationId xmlns:a16="http://schemas.microsoft.com/office/drawing/2014/main" id="{3B21FD50-7512-46BF-AC59-5D52196140DD}"/>
              </a:ext>
            </a:extLst>
          </p:cNvPr>
          <p:cNvSpPr txBox="1"/>
          <p:nvPr/>
        </p:nvSpPr>
        <p:spPr>
          <a:xfrm>
            <a:off x="6240087" y="1213998"/>
            <a:ext cx="4927700" cy="4401205"/>
          </a:xfrm>
          <a:prstGeom prst="rect">
            <a:avLst/>
          </a:prstGeom>
          <a:noFill/>
        </p:spPr>
        <p:txBody>
          <a:bodyPr wrap="square" rtlCol="0">
            <a:spAutoFit/>
          </a:bodyPr>
          <a:lstStyle/>
          <a:p>
            <a:r>
              <a:rPr lang="en-US" sz="3200" dirty="0">
                <a:solidFill>
                  <a:schemeClr val="accent6">
                    <a:lumMod val="75000"/>
                  </a:schemeClr>
                </a:solidFill>
              </a:rPr>
              <a:t>Sometimes, teachers will review a child’s results and infer that -</a:t>
            </a:r>
          </a:p>
          <a:p>
            <a:endParaRPr lang="en-US" sz="3200" dirty="0">
              <a:solidFill>
                <a:srgbClr val="474747"/>
              </a:solidFill>
            </a:endParaRPr>
          </a:p>
          <a:p>
            <a:pPr marL="342900" indent="-342900">
              <a:buFont typeface="Arial" panose="020B0604020202020204" pitchFamily="34" charset="0"/>
              <a:buChar char="•"/>
            </a:pPr>
            <a:r>
              <a:rPr lang="en-US" sz="3200" b="1" dirty="0">
                <a:solidFill>
                  <a:srgbClr val="57A445"/>
                </a:solidFill>
              </a:rPr>
              <a:t>green</a:t>
            </a:r>
            <a:r>
              <a:rPr lang="en-US" sz="3200" dirty="0">
                <a:solidFill>
                  <a:srgbClr val="474747"/>
                </a:solidFill>
              </a:rPr>
              <a:t> </a:t>
            </a:r>
            <a:r>
              <a:rPr lang="en-US" sz="3200" dirty="0">
                <a:solidFill>
                  <a:schemeClr val="accent6">
                    <a:lumMod val="75000"/>
                  </a:schemeClr>
                </a:solidFill>
              </a:rPr>
              <a:t>results are “good”</a:t>
            </a:r>
          </a:p>
          <a:p>
            <a:pPr marL="342900" indent="-342900">
              <a:buFont typeface="Arial" panose="020B0604020202020204" pitchFamily="34" charset="0"/>
              <a:buChar char="•"/>
            </a:pPr>
            <a:r>
              <a:rPr lang="en-US" sz="3200" b="1" dirty="0">
                <a:solidFill>
                  <a:srgbClr val="FF0000"/>
                </a:solidFill>
              </a:rPr>
              <a:t>red</a:t>
            </a:r>
            <a:r>
              <a:rPr lang="en-US" sz="3200" b="1" dirty="0">
                <a:solidFill>
                  <a:srgbClr val="474747"/>
                </a:solidFill>
              </a:rPr>
              <a:t> </a:t>
            </a:r>
            <a:r>
              <a:rPr lang="en-US" sz="3200" dirty="0">
                <a:solidFill>
                  <a:schemeClr val="accent6">
                    <a:lumMod val="75000"/>
                  </a:schemeClr>
                </a:solidFill>
              </a:rPr>
              <a:t>results are “bad” </a:t>
            </a:r>
          </a:p>
          <a:p>
            <a:pPr marL="342900" indent="-342900">
              <a:buFont typeface="Arial" panose="020B0604020202020204" pitchFamily="34" charset="0"/>
              <a:buChar char="•"/>
            </a:pPr>
            <a:endParaRPr lang="en-US" sz="3200" dirty="0">
              <a:solidFill>
                <a:srgbClr val="474747"/>
              </a:solidFill>
            </a:endParaRPr>
          </a:p>
          <a:p>
            <a:r>
              <a:rPr lang="en-US" sz="3200" dirty="0">
                <a:solidFill>
                  <a:schemeClr val="accent6">
                    <a:lumMod val="75000"/>
                  </a:schemeClr>
                </a:solidFill>
              </a:rPr>
              <a:t>This is simply not the case</a:t>
            </a:r>
            <a:r>
              <a:rPr lang="en-US" sz="3200" dirty="0">
                <a:solidFill>
                  <a:srgbClr val="636466"/>
                </a:solidFill>
              </a:rPr>
              <a:t>.</a:t>
            </a:r>
          </a:p>
          <a:p>
            <a:endParaRPr lang="en-CA" sz="2400" dirty="0">
              <a:solidFill>
                <a:srgbClr val="002060"/>
              </a:solidFill>
            </a:endParaRPr>
          </a:p>
        </p:txBody>
      </p:sp>
      <p:sp>
        <p:nvSpPr>
          <p:cNvPr id="6" name="Right Arrow 2">
            <a:extLst>
              <a:ext uri="{FF2B5EF4-FFF2-40B4-BE49-F238E27FC236}">
                <a16:creationId xmlns:a16="http://schemas.microsoft.com/office/drawing/2014/main" id="{80576615-A2D3-4A94-9DBE-E0BC9A2219BF}"/>
              </a:ext>
            </a:extLst>
          </p:cNvPr>
          <p:cNvSpPr/>
          <p:nvPr/>
        </p:nvSpPr>
        <p:spPr>
          <a:xfrm>
            <a:off x="980540" y="2539561"/>
            <a:ext cx="1107340" cy="552450"/>
          </a:xfrm>
          <a:prstGeom prst="rightArrow">
            <a:avLst/>
          </a:prstGeom>
          <a:solidFill>
            <a:srgbClr val="57A445"/>
          </a:solidFill>
          <a:ln>
            <a:solidFill>
              <a:srgbClr val="57A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4">
            <a:extLst>
              <a:ext uri="{FF2B5EF4-FFF2-40B4-BE49-F238E27FC236}">
                <a16:creationId xmlns:a16="http://schemas.microsoft.com/office/drawing/2014/main" id="{BDC20E5C-434F-4676-8F54-CC9AD7D47C84}"/>
              </a:ext>
            </a:extLst>
          </p:cNvPr>
          <p:cNvSpPr/>
          <p:nvPr/>
        </p:nvSpPr>
        <p:spPr>
          <a:xfrm rot="10800000">
            <a:off x="4710530" y="3677774"/>
            <a:ext cx="1115060" cy="567526"/>
          </a:xfrm>
          <a:prstGeom prst="rightArrow">
            <a:avLst/>
          </a:prstGeom>
          <a:solidFill>
            <a:schemeClr val="accent3"/>
          </a:solidFill>
          <a:ln>
            <a:solidFill>
              <a:srgbClr val="57A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ight Arrow 3">
            <a:extLst>
              <a:ext uri="{FF2B5EF4-FFF2-40B4-BE49-F238E27FC236}">
                <a16:creationId xmlns:a16="http://schemas.microsoft.com/office/drawing/2014/main" id="{A64D7D2C-F417-4566-A0A5-655D9ADBCFDB}"/>
              </a:ext>
            </a:extLst>
          </p:cNvPr>
          <p:cNvSpPr/>
          <p:nvPr/>
        </p:nvSpPr>
        <p:spPr>
          <a:xfrm>
            <a:off x="419100" y="5509952"/>
            <a:ext cx="838200" cy="457200"/>
          </a:xfrm>
          <a:prstGeom prst="rightArrow">
            <a:avLst/>
          </a:prstGeom>
          <a:solidFill>
            <a:srgbClr val="0070C0"/>
          </a:solidFill>
          <a:ln>
            <a:solidFill>
              <a:srgbClr val="57A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7A445"/>
              </a:solidFill>
            </a:endParaRPr>
          </a:p>
        </p:txBody>
      </p:sp>
    </p:spTree>
    <p:extLst>
      <p:ext uri="{BB962C8B-B14F-4D97-AF65-F5344CB8AC3E}">
        <p14:creationId xmlns:p14="http://schemas.microsoft.com/office/powerpoint/2010/main" val="29733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6F4CBF-638F-4952-9525-E0B7C9BE7256}"/>
              </a:ext>
            </a:extLst>
          </p:cNvPr>
          <p:cNvSpPr txBox="1">
            <a:spLocks/>
          </p:cNvSpPr>
          <p:nvPr/>
        </p:nvSpPr>
        <p:spPr>
          <a:xfrm>
            <a:off x="990600" y="553988"/>
            <a:ext cx="105156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CA" dirty="0">
                <a:solidFill>
                  <a:srgbClr val="57A445"/>
                </a:solidFill>
                <a:latin typeface="+mn-lt"/>
              </a:rPr>
              <a:t>EYE-TA Child Report</a:t>
            </a:r>
          </a:p>
        </p:txBody>
      </p:sp>
      <p:sp>
        <p:nvSpPr>
          <p:cNvPr id="4" name="Content Placeholder 2">
            <a:extLst>
              <a:ext uri="{FF2B5EF4-FFF2-40B4-BE49-F238E27FC236}">
                <a16:creationId xmlns:a16="http://schemas.microsoft.com/office/drawing/2014/main" id="{9F84F30A-4ED3-40C1-85B7-3F9D0C599E75}"/>
              </a:ext>
            </a:extLst>
          </p:cNvPr>
          <p:cNvSpPr txBox="1">
            <a:spLocks/>
          </p:cNvSpPr>
          <p:nvPr/>
        </p:nvSpPr>
        <p:spPr>
          <a:xfrm>
            <a:off x="990600" y="1879551"/>
            <a:ext cx="6070600" cy="4195762"/>
          </a:xfrm>
          <a:prstGeom prst="rect">
            <a:avLst/>
          </a:prstGeom>
        </p:spPr>
        <p:txBody>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3200" dirty="0">
                <a:solidFill>
                  <a:schemeClr val="accent6">
                    <a:lumMod val="75000"/>
                  </a:schemeClr>
                </a:solidFill>
                <a:latin typeface="+mn-lt"/>
              </a:rPr>
              <a:t>Results on the individual child report = domain results</a:t>
            </a:r>
          </a:p>
          <a:p>
            <a:pPr>
              <a:lnSpc>
                <a:spcPct val="100000"/>
              </a:lnSpc>
            </a:pPr>
            <a:r>
              <a:rPr lang="en-CA" sz="3200" dirty="0">
                <a:solidFill>
                  <a:schemeClr val="accent6">
                    <a:lumMod val="75000"/>
                  </a:schemeClr>
                </a:solidFill>
                <a:latin typeface="+mn-lt"/>
              </a:rPr>
              <a:t>Provides educators and families with leading indicators</a:t>
            </a:r>
          </a:p>
          <a:p>
            <a:pPr>
              <a:lnSpc>
                <a:spcPct val="100000"/>
              </a:lnSpc>
            </a:pPr>
            <a:r>
              <a:rPr lang="en-CA" sz="3200" dirty="0">
                <a:solidFill>
                  <a:schemeClr val="accent6">
                    <a:lumMod val="75000"/>
                  </a:schemeClr>
                </a:solidFill>
                <a:latin typeface="+mn-lt"/>
              </a:rPr>
              <a:t>Helps guide support, improve teacher practices, and identify issues</a:t>
            </a:r>
          </a:p>
        </p:txBody>
      </p:sp>
      <p:pic>
        <p:nvPicPr>
          <p:cNvPr id="5" name="Picture 4">
            <a:extLst>
              <a:ext uri="{FF2B5EF4-FFF2-40B4-BE49-F238E27FC236}">
                <a16:creationId xmlns:a16="http://schemas.microsoft.com/office/drawing/2014/main" id="{C93F3B31-5BEB-4869-91C2-3A8DB5F3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300" y="1565006"/>
            <a:ext cx="4000500" cy="5028151"/>
          </a:xfrm>
          <a:prstGeom prst="rect">
            <a:avLst/>
          </a:prstGeom>
          <a:ln>
            <a:solidFill>
              <a:srgbClr val="9D9FA2"/>
            </a:solidFill>
          </a:ln>
          <a:effectLst/>
        </p:spPr>
      </p:pic>
    </p:spTree>
    <p:extLst>
      <p:ext uri="{BB962C8B-B14F-4D97-AF65-F5344CB8AC3E}">
        <p14:creationId xmlns:p14="http://schemas.microsoft.com/office/powerpoint/2010/main" val="420103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BC5E-78AC-4EB9-9954-3A5C83F9706E}"/>
              </a:ext>
            </a:extLst>
          </p:cNvPr>
          <p:cNvSpPr>
            <a:spLocks noGrp="1"/>
          </p:cNvSpPr>
          <p:nvPr>
            <p:ph type="ctrTitle"/>
          </p:nvPr>
        </p:nvSpPr>
        <p:spPr/>
        <p:txBody>
          <a:bodyPr/>
          <a:lstStyle/>
          <a:p>
            <a:r>
              <a:rPr lang="en-CA" dirty="0">
                <a:solidFill>
                  <a:srgbClr val="57A445"/>
                </a:solidFill>
              </a:rPr>
              <a:t>EYE-TA Class Report-</a:t>
            </a:r>
            <a:br>
              <a:rPr lang="en-CA" dirty="0">
                <a:solidFill>
                  <a:srgbClr val="57A445"/>
                </a:solidFill>
              </a:rPr>
            </a:br>
            <a:r>
              <a:rPr lang="en-CA" dirty="0">
                <a:solidFill>
                  <a:srgbClr val="57A445"/>
                </a:solidFill>
              </a:rPr>
              <a:t>domain level results</a:t>
            </a:r>
          </a:p>
        </p:txBody>
      </p:sp>
    </p:spTree>
    <p:extLst>
      <p:ext uri="{BB962C8B-B14F-4D97-AF65-F5344CB8AC3E}">
        <p14:creationId xmlns:p14="http://schemas.microsoft.com/office/powerpoint/2010/main" val="320921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ClassReport 1 - generic_CA 11-07-2016_Page_3.png">
            <a:extLst>
              <a:ext uri="{FF2B5EF4-FFF2-40B4-BE49-F238E27FC236}">
                <a16:creationId xmlns:a16="http://schemas.microsoft.com/office/drawing/2014/main" id="{2CB07413-4280-46B9-BB08-4E3F56AAF6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90" b="30672"/>
          <a:stretch/>
        </p:blipFill>
        <p:spPr>
          <a:xfrm>
            <a:off x="1585542" y="291100"/>
            <a:ext cx="8449108" cy="6335331"/>
          </a:xfrm>
          <a:prstGeom prst="rect">
            <a:avLst/>
          </a:prstGeom>
        </p:spPr>
        <p:style>
          <a:lnRef idx="3">
            <a:schemeClr val="lt1"/>
          </a:lnRef>
          <a:fillRef idx="1">
            <a:schemeClr val="accent5"/>
          </a:fillRef>
          <a:effectRef idx="1">
            <a:schemeClr val="accent5"/>
          </a:effectRef>
          <a:fontRef idx="minor">
            <a:schemeClr val="lt1"/>
          </a:fontRef>
        </p:style>
      </p:pic>
      <p:sp>
        <p:nvSpPr>
          <p:cNvPr id="4" name="TextBox 3">
            <a:extLst>
              <a:ext uri="{FF2B5EF4-FFF2-40B4-BE49-F238E27FC236}">
                <a16:creationId xmlns:a16="http://schemas.microsoft.com/office/drawing/2014/main" id="{1E26D85C-014A-4D5A-923A-49593F6557FF}"/>
              </a:ext>
            </a:extLst>
          </p:cNvPr>
          <p:cNvSpPr txBox="1"/>
          <p:nvPr/>
        </p:nvSpPr>
        <p:spPr>
          <a:xfrm>
            <a:off x="3460078" y="1151906"/>
            <a:ext cx="4757647" cy="5213268"/>
          </a:xfrm>
          <a:prstGeom prst="rect">
            <a:avLst/>
          </a:prstGeom>
          <a:noFill/>
          <a:ln w="57150" cmpd="sng">
            <a:solidFill>
              <a:srgbClr val="EA212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a:ea typeface="+mn-ea"/>
              <a:cs typeface="+mn-cs"/>
            </a:endParaRPr>
          </a:p>
        </p:txBody>
      </p:sp>
      <p:sp>
        <p:nvSpPr>
          <p:cNvPr id="5" name="Arrow: Right 4">
            <a:extLst>
              <a:ext uri="{FF2B5EF4-FFF2-40B4-BE49-F238E27FC236}">
                <a16:creationId xmlns:a16="http://schemas.microsoft.com/office/drawing/2014/main" id="{F2AAD80A-C8F4-4221-BB5A-7F164D0719D1}"/>
              </a:ext>
            </a:extLst>
          </p:cNvPr>
          <p:cNvSpPr/>
          <p:nvPr/>
        </p:nvSpPr>
        <p:spPr>
          <a:xfrm rot="2102685">
            <a:off x="2963381" y="1172440"/>
            <a:ext cx="1883391" cy="518615"/>
          </a:xfrm>
          <a:prstGeom prst="rightArrow">
            <a:avLst/>
          </a:prstGeom>
          <a:solidFill>
            <a:srgbClr val="57A445"/>
          </a:solidFill>
          <a:ln>
            <a:solidFill>
              <a:srgbClr val="57A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Right 5">
            <a:extLst>
              <a:ext uri="{FF2B5EF4-FFF2-40B4-BE49-F238E27FC236}">
                <a16:creationId xmlns:a16="http://schemas.microsoft.com/office/drawing/2014/main" id="{40A3A917-49FB-4BF3-8F22-7AFF4EC664E3}"/>
              </a:ext>
            </a:extLst>
          </p:cNvPr>
          <p:cNvSpPr/>
          <p:nvPr/>
        </p:nvSpPr>
        <p:spPr>
          <a:xfrm rot="18121738">
            <a:off x="3755796" y="4626005"/>
            <a:ext cx="1883391" cy="518615"/>
          </a:xfrm>
          <a:prstGeom prst="rightArrow">
            <a:avLst/>
          </a:prstGeom>
          <a:solidFill>
            <a:srgbClr val="57A445"/>
          </a:solidFill>
          <a:ln>
            <a:solidFill>
              <a:srgbClr val="57A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061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E PPT template 2017" id="{64A78983-32DD-4F84-B555-9E82BBBC999A}" vid="{067A622B-F8D9-4190-8FF2-08E3D8FB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94E06E6F0A9743BAA710C813E316C9" ma:contentTypeVersion="10" ma:contentTypeDescription="Create a new document." ma:contentTypeScope="" ma:versionID="67a88b7c6a8e2878b39d698953d78345">
  <xsd:schema xmlns:xsd="http://www.w3.org/2001/XMLSchema" xmlns:xs="http://www.w3.org/2001/XMLSchema" xmlns:p="http://schemas.microsoft.com/office/2006/metadata/properties" xmlns:ns3="6fddf8f5-e461-41a3-afbb-0f1e2495893d" targetNamespace="http://schemas.microsoft.com/office/2006/metadata/properties" ma:root="true" ma:fieldsID="a506c98bc9703d2bf5908a7d599c9524" ns3:_="">
    <xsd:import namespace="6fddf8f5-e461-41a3-afbb-0f1e249589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df8f5-e461-41a3-afbb-0f1e24958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79038-36F1-4135-8B8E-4DADDAFF08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94538C2-6AD0-4803-AE4A-16AC64F02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df8f5-e461-41a3-afbb-0f1e24958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2EB4F2-97FA-49C8-B00A-4897380265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EYE CA PPT Template 2022 Logos (2)</Template>
  <TotalTime>204</TotalTime>
  <Words>1952</Words>
  <Application>Microsoft Office PowerPoint</Application>
  <PresentationFormat>Widescreen</PresentationFormat>
  <Paragraphs>171</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Understanding your Early Years Evaluation – Teacher Assessment (EYE-TA) reports</vt:lpstr>
      <vt:lpstr>PowerPoint Presentation</vt:lpstr>
      <vt:lpstr>PowerPoint Presentation</vt:lpstr>
      <vt:lpstr>PowerPoint Presentation</vt:lpstr>
      <vt:lpstr>EYE-TA Child Report</vt:lpstr>
      <vt:lpstr>PowerPoint Presentation</vt:lpstr>
      <vt:lpstr>PowerPoint Presentation</vt:lpstr>
      <vt:lpstr>EYE-TA Class Report- domain level results</vt:lpstr>
      <vt:lpstr>PowerPoint Presentation</vt:lpstr>
      <vt:lpstr>PowerPoint Presentation</vt:lpstr>
      <vt:lpstr>PowerPoint Presentation</vt:lpstr>
      <vt:lpstr>PowerPoint Presentation</vt:lpstr>
      <vt:lpstr>PowerPoint Presentation</vt:lpstr>
      <vt:lpstr>Distinguishing between and within colour coded EYE-TA results</vt:lpstr>
      <vt:lpstr>PowerPoint Presentation</vt:lpstr>
      <vt:lpstr>PowerPoint Presentation</vt:lpstr>
      <vt:lpstr>Calculating and understanding the RTI</vt:lpstr>
      <vt:lpstr>PowerPoint Presentation</vt:lpstr>
      <vt:lpstr>PowerPoint Presentation</vt:lpstr>
      <vt:lpstr>PowerPoint Presentation</vt:lpstr>
      <vt:lpstr>Frequently asked questions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Break up a Long Title on Two Lines </dc:title>
  <dc:creator>Stephanie Guignion</dc:creator>
  <cp:keywords>The Learning Bar;2020;Confident Learners;CL</cp:keywords>
  <cp:lastModifiedBy>Stephanie Guignion</cp:lastModifiedBy>
  <cp:revision>9</cp:revision>
  <dcterms:created xsi:type="dcterms:W3CDTF">2022-05-03T14:30:43Z</dcterms:created>
  <dcterms:modified xsi:type="dcterms:W3CDTF">2022-07-21T19:02:03Z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0x0101003394E06E6F0A9743BAA710C813E316C9</vt:lpwstr>
  </property>
</Properties>
</file>