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35"/>
  </p:notesMasterIdLst>
  <p:handoutMasterIdLst>
    <p:handoutMasterId r:id="rId36"/>
  </p:handoutMasterIdLst>
  <p:sldIdLst>
    <p:sldId id="353" r:id="rId5"/>
    <p:sldId id="354" r:id="rId6"/>
    <p:sldId id="355" r:id="rId7"/>
    <p:sldId id="356" r:id="rId8"/>
    <p:sldId id="357" r:id="rId9"/>
    <p:sldId id="358" r:id="rId10"/>
    <p:sldId id="359" r:id="rId11"/>
    <p:sldId id="360" r:id="rId12"/>
    <p:sldId id="361" r:id="rId13"/>
    <p:sldId id="362" r:id="rId14"/>
    <p:sldId id="363" r:id="rId15"/>
    <p:sldId id="364" r:id="rId16"/>
    <p:sldId id="365" r:id="rId17"/>
    <p:sldId id="366" r:id="rId18"/>
    <p:sldId id="370" r:id="rId19"/>
    <p:sldId id="367" r:id="rId20"/>
    <p:sldId id="368" r:id="rId21"/>
    <p:sldId id="369" r:id="rId22"/>
    <p:sldId id="371" r:id="rId23"/>
    <p:sldId id="381" r:id="rId24"/>
    <p:sldId id="382" r:id="rId25"/>
    <p:sldId id="383" r:id="rId26"/>
    <p:sldId id="384" r:id="rId27"/>
    <p:sldId id="373" r:id="rId28"/>
    <p:sldId id="374" r:id="rId29"/>
    <p:sldId id="375" r:id="rId30"/>
    <p:sldId id="376" r:id="rId31"/>
    <p:sldId id="377" r:id="rId32"/>
    <p:sldId id="378" r:id="rId33"/>
    <p:sldId id="3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F4F"/>
    <a:srgbClr val="5F5F5F"/>
    <a:srgbClr val="243670"/>
    <a:srgbClr val="008FBE"/>
    <a:srgbClr val="EA2127"/>
    <a:srgbClr val="57A445"/>
    <a:srgbClr val="FBFBFB"/>
    <a:srgbClr val="F7F7F7"/>
    <a:srgbClr val="FFFFFF"/>
    <a:srgbClr val="9D9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5" autoAdjust="0"/>
    <p:restoredTop sz="81235" autoAdjust="0"/>
  </p:normalViewPr>
  <p:slideViewPr>
    <p:cSldViewPr snapToGrid="0">
      <p:cViewPr varScale="1">
        <p:scale>
          <a:sx n="90" d="100"/>
          <a:sy n="90" d="100"/>
        </p:scale>
        <p:origin x="1158"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FFD613-065A-48E3-BD65-66E15E0DD71C}" type="datetimeFigureOut">
              <a:rPr lang="en-US" smtClean="0"/>
              <a:t>7/21/2022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9A5AF6-394E-471C-A5E4-1695720C3BD9}" type="slidenum">
              <a:rPr lang="en-US" smtClean="0"/>
              <a:t>‹#›</a:t>
            </a:fld>
            <a:endParaRPr lang="en-US"/>
          </a:p>
        </p:txBody>
      </p:sp>
    </p:spTree>
    <p:extLst>
      <p:ext uri="{BB962C8B-B14F-4D97-AF65-F5344CB8AC3E}">
        <p14:creationId xmlns:p14="http://schemas.microsoft.com/office/powerpoint/2010/main" val="617202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A6A5A-EBDC-4CF0-B3F8-C524D1005B17}"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C2D77-D93C-4EA2-A6A6-B7B0F67235B9}" type="slidenum">
              <a:rPr lang="en-US" smtClean="0"/>
              <a:t>‹#›</a:t>
            </a:fld>
            <a:endParaRPr lang="en-US"/>
          </a:p>
        </p:txBody>
      </p:sp>
    </p:spTree>
    <p:extLst>
      <p:ext uri="{BB962C8B-B14F-4D97-AF65-F5344CB8AC3E}">
        <p14:creationId xmlns:p14="http://schemas.microsoft.com/office/powerpoint/2010/main" val="73610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CA" noProof="0" dirty="0"/>
              <a:t>Welcome to the Early Years Evaluation – Teacher Assessment or EYE-TA. </a:t>
            </a:r>
          </a:p>
          <a:p>
            <a:pPr lvl="0">
              <a:spcBef>
                <a:spcPts val="0"/>
              </a:spcBef>
              <a:buNone/>
            </a:pPr>
            <a:endParaRPr lang="en-CA" noProof="0" dirty="0"/>
          </a:p>
          <a:p>
            <a:pPr lvl="0">
              <a:spcBef>
                <a:spcPts val="0"/>
              </a:spcBef>
              <a:buNone/>
            </a:pPr>
            <a:r>
              <a:rPr lang="en-CA" noProof="0" dirty="0"/>
              <a:t>Let’s look at the first step of the EYE-TA: observing and recording the skills of the children in your class.</a:t>
            </a:r>
          </a:p>
        </p:txBody>
      </p:sp>
    </p:spTree>
    <p:extLst>
      <p:ext uri="{BB962C8B-B14F-4D97-AF65-F5344CB8AC3E}">
        <p14:creationId xmlns:p14="http://schemas.microsoft.com/office/powerpoint/2010/main" val="8746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Helvetica" charset="0"/>
                <a:ea typeface="+mn-ea"/>
                <a:cs typeface="Helvetica" charset="0"/>
              </a:rPr>
              <a:t>In terms of scoring, a child’s ability is rated on a 4-point scale ranging from a </a:t>
            </a:r>
            <a:r>
              <a:rPr kumimoji="0" lang="en-GB" sz="1200" b="1" i="0" u="sng" strike="noStrike" kern="1200" cap="none" spc="0" normalizeH="0" baseline="0" noProof="0" dirty="0">
                <a:ln>
                  <a:noFill/>
                </a:ln>
                <a:solidFill>
                  <a:prstClr val="black"/>
                </a:solidFill>
                <a:effectLst/>
                <a:uLnTx/>
                <a:uFillTx/>
                <a:latin typeface="Helvetica" charset="0"/>
                <a:ea typeface="+mn-ea"/>
                <a:cs typeface="Helvetica" charset="0"/>
              </a:rPr>
              <a:t>low</a:t>
            </a:r>
            <a:r>
              <a:rPr kumimoji="0" lang="en-GB" sz="1200" b="1" i="0" u="none" strike="noStrike" kern="1200" cap="none" spc="0" normalizeH="0" baseline="0" noProof="0" dirty="0">
                <a:ln>
                  <a:noFill/>
                </a:ln>
                <a:solidFill>
                  <a:prstClr val="black"/>
                </a:solidFill>
                <a:effectLst/>
                <a:uLnTx/>
                <a:uFillTx/>
                <a:latin typeface="Helvetica" charset="0"/>
                <a:ea typeface="+mn-ea"/>
                <a:cs typeface="Helvetica" charset="0"/>
              </a:rPr>
              <a:t> </a:t>
            </a:r>
            <a:r>
              <a:rPr kumimoji="0" lang="en-GB" sz="1200" b="0" i="0" u="none" strike="noStrike" kern="1200" cap="none" spc="0" normalizeH="0" baseline="0" noProof="0" dirty="0">
                <a:ln>
                  <a:noFill/>
                </a:ln>
                <a:solidFill>
                  <a:prstClr val="black"/>
                </a:solidFill>
                <a:effectLst/>
                <a:uLnTx/>
                <a:uFillTx/>
                <a:latin typeface="Helvetica" charset="0"/>
                <a:ea typeface="+mn-ea"/>
                <a:cs typeface="Helvetica" charset="0"/>
              </a:rPr>
              <a:t>of </a:t>
            </a:r>
            <a:r>
              <a:rPr kumimoji="0" lang="en-GB" sz="1200" b="1" i="0" u="sng" strike="noStrike" kern="1200" cap="none" spc="0" normalizeH="0" baseline="0" noProof="0" dirty="0">
                <a:ln>
                  <a:noFill/>
                </a:ln>
                <a:solidFill>
                  <a:prstClr val="black"/>
                </a:solidFill>
                <a:effectLst/>
                <a:uLnTx/>
                <a:uFillTx/>
                <a:latin typeface="Helvetica" charset="0"/>
                <a:ea typeface="+mn-ea"/>
                <a:cs typeface="Helvetica" charset="0"/>
              </a:rPr>
              <a:t>1</a:t>
            </a:r>
            <a:r>
              <a:rPr kumimoji="0" lang="en-GB" sz="1200" b="0" i="0" u="none" strike="noStrike" kern="1200" cap="none" spc="0" normalizeH="0" baseline="0" noProof="0" dirty="0">
                <a:ln>
                  <a:noFill/>
                </a:ln>
                <a:solidFill>
                  <a:prstClr val="black"/>
                </a:solidFill>
                <a:effectLst/>
                <a:uLnTx/>
                <a:uFillTx/>
                <a:latin typeface="Helvetica" charset="0"/>
                <a:ea typeface="+mn-ea"/>
                <a:cs typeface="Helvetica" charset="0"/>
              </a:rPr>
              <a:t> to a </a:t>
            </a:r>
            <a:r>
              <a:rPr kumimoji="0" lang="en-GB" sz="1200" b="1" i="0" u="sng" strike="noStrike" kern="1200" cap="none" spc="0" normalizeH="0" baseline="0" noProof="0" dirty="0">
                <a:ln>
                  <a:noFill/>
                </a:ln>
                <a:solidFill>
                  <a:prstClr val="black"/>
                </a:solidFill>
                <a:effectLst/>
                <a:uLnTx/>
                <a:uFillTx/>
                <a:latin typeface="Helvetica" charset="0"/>
                <a:ea typeface="+mn-ea"/>
                <a:cs typeface="Helvetica" charset="0"/>
              </a:rPr>
              <a:t>high</a:t>
            </a:r>
            <a:r>
              <a:rPr kumimoji="0" lang="en-GB" sz="1200" b="0" i="0" u="none" strike="noStrike" kern="1200" cap="none" spc="0" normalizeH="0" baseline="0" noProof="0" dirty="0">
                <a:ln>
                  <a:noFill/>
                </a:ln>
                <a:solidFill>
                  <a:prstClr val="black"/>
                </a:solidFill>
                <a:effectLst/>
                <a:uLnTx/>
                <a:uFillTx/>
                <a:latin typeface="Helvetica" charset="0"/>
                <a:ea typeface="+mn-ea"/>
                <a:cs typeface="Helvetica" charset="0"/>
              </a:rPr>
              <a:t> of </a:t>
            </a:r>
            <a:r>
              <a:rPr kumimoji="0" lang="en-GB" sz="1200" b="1" i="0" u="sng" strike="noStrike" kern="1200" cap="none" spc="0" normalizeH="0" baseline="0" noProof="0" dirty="0">
                <a:ln>
                  <a:noFill/>
                </a:ln>
                <a:solidFill>
                  <a:prstClr val="black"/>
                </a:solidFill>
                <a:effectLst/>
                <a:uLnTx/>
                <a:uFillTx/>
                <a:latin typeface="Helvetica" charset="0"/>
                <a:ea typeface="+mn-ea"/>
                <a:cs typeface="Helvetica" charset="0"/>
              </a:rPr>
              <a:t>4</a:t>
            </a:r>
            <a:r>
              <a:rPr kumimoji="0" lang="en-GB" sz="1200" b="1" i="0" u="none" strike="noStrike" kern="1200" cap="none" spc="0" normalizeH="0" baseline="0" noProof="0" dirty="0">
                <a:ln>
                  <a:noFill/>
                </a:ln>
                <a:solidFill>
                  <a:prstClr val="black"/>
                </a:solidFill>
                <a:effectLst/>
                <a:uLnTx/>
                <a:uFillTx/>
                <a:latin typeface="Helvetica" charset="0"/>
                <a:ea typeface="+mn-ea"/>
                <a:cs typeface="Helvetica"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Note the slightly different response category used for Domain B: Social Skills and Approaches to Learning. </a:t>
            </a:r>
            <a:endParaRPr kumimoji="0" lang="en-US" altLang="ja-JP" sz="1200" b="0" i="0" u="none" strike="noStrike" kern="1200" cap="none" spc="0" normalizeH="0" baseline="0" noProof="0" dirty="0">
              <a:ln>
                <a:noFill/>
              </a:ln>
              <a:solidFill>
                <a:prstClr val="black"/>
              </a:solidFill>
              <a:effectLst/>
              <a:uLnTx/>
              <a:uFillTx/>
              <a:latin typeface="Calibri" charset="0"/>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p:txBody>
      </p:sp>
      <p:sp>
        <p:nvSpPr>
          <p:cNvPr id="4" name="Slide Number Placeholder 3"/>
          <p:cNvSpPr>
            <a:spLocks noGrp="1"/>
          </p:cNvSpPr>
          <p:nvPr>
            <p:ph type="sldNum" sz="quarter" idx="10"/>
          </p:nvPr>
        </p:nvSpPr>
        <p:spPr/>
        <p:txBody>
          <a:bodyPr/>
          <a:lstStyle/>
          <a:p>
            <a:fld id="{5C1C2D77-D93C-4EA2-A6A6-B7B0F67235B9}" type="slidenum">
              <a:rPr lang="en-US" smtClean="0"/>
              <a:t>10</a:t>
            </a:fld>
            <a:endParaRPr lang="en-US"/>
          </a:p>
        </p:txBody>
      </p:sp>
    </p:spTree>
    <p:extLst>
      <p:ext uri="{BB962C8B-B14F-4D97-AF65-F5344CB8AC3E}">
        <p14:creationId xmlns:p14="http://schemas.microsoft.com/office/powerpoint/2010/main" val="302615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You might find it helpful to use a rubric in conjunction with the response categories when trying to differentiate between scores (e.g., recording a score of 2 vs. 3). </a:t>
            </a:r>
            <a:endParaRPr kumimoji="0" lang="en-US" sz="1200" b="1" i="0" u="none"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We recognize that you want to make sure you are </a:t>
            </a:r>
            <a:r>
              <a:rPr kumimoji="0" lang="en-US" altLang="ja-JP" sz="1200" b="0" i="0" u="none" strike="noStrike" kern="1200" cap="none" spc="0" normalizeH="0" baseline="0" noProof="0" dirty="0">
                <a:ln>
                  <a:noFill/>
                </a:ln>
                <a:solidFill>
                  <a:prstClr val="black"/>
                </a:solidFill>
                <a:effectLst/>
                <a:uLnTx/>
                <a:uFillTx/>
                <a:latin typeface="Calibri" charset="0"/>
                <a:ea typeface="游ゴシック" panose="020B0400000000000000" pitchFamily="34" charset="-128"/>
                <a:cs typeface="+mn-cs"/>
              </a:rPr>
              <a:t>doing it right</a:t>
            </a:r>
            <a:r>
              <a:rPr kumimoji="0" lang="ja-JP" altLang="en-US" sz="1200" b="0" i="0" u="none" strike="noStrike" kern="1200" cap="none" spc="0" normalizeH="0" baseline="0" noProof="0" dirty="0">
                <a:ln>
                  <a:noFill/>
                </a:ln>
                <a:solidFill>
                  <a:prstClr val="black"/>
                </a:solidFill>
                <a:effectLst/>
                <a:uLnTx/>
                <a:uFillTx/>
                <a:latin typeface="Calibri" charset="0"/>
                <a:ea typeface="游ゴシック" panose="020B0400000000000000" pitchFamily="34" charset="-128"/>
                <a:cs typeface="+mn-cs"/>
              </a:rPr>
              <a:t> </a:t>
            </a:r>
            <a:r>
              <a:rPr kumimoji="0" lang="fr-CA" altLang="ja-JP" sz="1200" b="0" i="0" u="none" strike="noStrike" kern="1200" cap="none" spc="0" normalizeH="0" baseline="0" noProof="0" dirty="0">
                <a:ln>
                  <a:noFill/>
                </a:ln>
                <a:solidFill>
                  <a:prstClr val="black"/>
                </a:solidFill>
                <a:effectLst/>
                <a:uLnTx/>
                <a:uFillTx/>
                <a:latin typeface="Calibri" charset="0"/>
                <a:ea typeface="游ゴシック" panose="020B0400000000000000" pitchFamily="34" charset="-128"/>
                <a:cs typeface="+mn-cs"/>
              </a:rPr>
              <a:t>and</a:t>
            </a:r>
            <a:r>
              <a:rPr kumimoji="0" lang="en-US" altLang="ja-JP" sz="1200" b="0" i="0" u="none" strike="noStrike" kern="1200" cap="none" spc="0" normalizeH="0" baseline="0" noProof="0" dirty="0">
                <a:ln>
                  <a:noFill/>
                </a:ln>
                <a:solidFill>
                  <a:prstClr val="black"/>
                </a:solidFill>
                <a:effectLst/>
                <a:uLnTx/>
                <a:uFillTx/>
                <a:latin typeface="Calibri" charset="0"/>
                <a:ea typeface="游ゴシック" panose="020B0400000000000000" pitchFamily="34" charset="-128"/>
                <a:cs typeface="+mn-cs"/>
              </a:rPr>
              <a:t> conducting an accurate assessment. Keep in mind that you have plenty of time to observe the skills of your children and that as you become more familiar with the scoring for each item, it will become clearer and easier. One important thing to keep in mind is that you are a trained teacher and know the children in your class the best, so trust your instincts!</a:t>
            </a: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11</a:t>
            </a:fld>
            <a:endParaRPr lang="en-US"/>
          </a:p>
        </p:txBody>
      </p:sp>
    </p:spTree>
    <p:extLst>
      <p:ext uri="{BB962C8B-B14F-4D97-AF65-F5344CB8AC3E}">
        <p14:creationId xmlns:p14="http://schemas.microsoft.com/office/powerpoint/2010/main" val="342720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rPr>
              <a:t>Let</a:t>
            </a:r>
            <a:r>
              <a:rPr lang="ja-JP" altLang="en-US" dirty="0">
                <a:latin typeface="Calibri" charset="0"/>
              </a:rPr>
              <a:t>’</a:t>
            </a:r>
            <a:r>
              <a:rPr lang="en-US" altLang="ja-JP" dirty="0">
                <a:latin typeface="Calibri" charset="0"/>
              </a:rPr>
              <a:t>s review some</a:t>
            </a:r>
            <a:r>
              <a:rPr lang="en-US" altLang="ja-JP" baseline="0" dirty="0">
                <a:latin typeface="Calibri" charset="0"/>
              </a:rPr>
              <a:t> of the TA resources available that can help you with the observation and recording portion of the assessment. </a:t>
            </a:r>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12</a:t>
            </a:fld>
            <a:endParaRPr lang="en-US"/>
          </a:p>
        </p:txBody>
      </p:sp>
    </p:spTree>
    <p:extLst>
      <p:ext uri="{BB962C8B-B14F-4D97-AF65-F5344CB8AC3E}">
        <p14:creationId xmlns:p14="http://schemas.microsoft.com/office/powerpoint/2010/main" val="210803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Here are the three core assessment materials. </a:t>
            </a:r>
            <a:endParaRPr lang="en-US" b="1" dirty="0">
              <a:solidFill>
                <a:srgbClr val="002060"/>
              </a:solidFill>
              <a:latin typeface="Calibri" charset="0"/>
              <a:cs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Calibri" charset="0"/>
                <a:cs typeface="Helvetica" charset="0"/>
              </a:rPr>
              <a:t>CLICK</a:t>
            </a:r>
            <a:endParaRPr lang="en-CA" dirty="0"/>
          </a:p>
          <a:p>
            <a:endParaRPr lang="en-CA" dirty="0"/>
          </a:p>
          <a:p>
            <a:r>
              <a:rPr lang="en-CA" dirty="0"/>
              <a:t>The Teacher Implementation Guide contains</a:t>
            </a:r>
            <a:r>
              <a:rPr lang="en-CA" baseline="0" dirty="0"/>
              <a:t> all the information you need to successfully implement the EYE-TA. If at any point during your implementation you have questions, this will be a wonderful resource to refer back to. </a:t>
            </a:r>
          </a:p>
          <a:p>
            <a:r>
              <a:rPr lang="en-US" b="1" dirty="0">
                <a:solidFill>
                  <a:srgbClr val="002060"/>
                </a:solidFill>
                <a:latin typeface="Calibri" charset="0"/>
                <a:cs typeface="Helvetica" charset="0"/>
              </a:rPr>
              <a:t>CLICK </a:t>
            </a:r>
            <a:r>
              <a:rPr lang="en-CA" baseline="0" dirty="0"/>
              <a:t>It also contains the Assessment Plates </a:t>
            </a:r>
            <a:r>
              <a:rPr lang="en-US" baseline="0" dirty="0"/>
              <a:t>that can help assess certain TA items </a:t>
            </a:r>
            <a:r>
              <a:rPr lang="en-CA" baseline="0" dirty="0"/>
              <a:t>as well as the Teacher Checklist, </a:t>
            </a:r>
            <a:r>
              <a:rPr lang="en-US" b="1" dirty="0">
                <a:solidFill>
                  <a:srgbClr val="002060"/>
                </a:solidFill>
                <a:latin typeface="Calibri" charset="0"/>
                <a:cs typeface="Helvetica" charset="0"/>
              </a:rPr>
              <a:t>CLICK</a:t>
            </a:r>
            <a:r>
              <a:rPr lang="en-CA" baseline="0" dirty="0"/>
              <a:t> where you will record your scores.</a:t>
            </a:r>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13</a:t>
            </a:fld>
            <a:endParaRPr lang="en-US"/>
          </a:p>
        </p:txBody>
      </p:sp>
    </p:spTree>
    <p:extLst>
      <p:ext uri="{BB962C8B-B14F-4D97-AF65-F5344CB8AC3E}">
        <p14:creationId xmlns:p14="http://schemas.microsoft.com/office/powerpoint/2010/main" val="259104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document to have on hand is our Quick Reference Guide. </a:t>
            </a:r>
            <a:endParaRPr lang="en-US" b="1" dirty="0"/>
          </a:p>
          <a:p>
            <a:endParaRPr lang="en-US" dirty="0"/>
          </a:p>
          <a:p>
            <a:r>
              <a:rPr lang="en-US" dirty="0"/>
              <a:t>The front shows all the EYE-TA items. This is extremely useful in those moments where you know you have a child demonstrating a TA skill, but you just can’t remember specifically which skill it is. This is also helpful when you are reviewing the TA items that will fit into your daily lessons. </a:t>
            </a:r>
            <a:endParaRPr lang="en-US" b="1" dirty="0"/>
          </a:p>
          <a:p>
            <a:endParaRPr lang="en-US" b="0" dirty="0"/>
          </a:p>
          <a:p>
            <a:r>
              <a:rPr lang="en-US" b="0" dirty="0"/>
              <a:t>On the reverse side, there is a scoring rubric, which is useful when you</a:t>
            </a:r>
            <a:r>
              <a:rPr lang="en-US" b="0" baseline="0" dirty="0"/>
              <a:t> have questions about which score to assign.</a:t>
            </a:r>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14</a:t>
            </a:fld>
            <a:endParaRPr lang="en-US"/>
          </a:p>
        </p:txBody>
      </p:sp>
    </p:spTree>
    <p:extLst>
      <p:ext uri="{BB962C8B-B14F-4D97-AF65-F5344CB8AC3E}">
        <p14:creationId xmlns:p14="http://schemas.microsoft.com/office/powerpoint/2010/main" val="3734255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charset="0"/>
              </a:rPr>
              <a:t>The ‘Increasing Consistency in Scoring EYE-TA Items’ document is one example of the many resources </a:t>
            </a:r>
            <a:r>
              <a:rPr lang="en-US" baseline="0" dirty="0">
                <a:latin typeface="Calibri" charset="0"/>
              </a:rPr>
              <a:t>you may find useful when scoring each EYE-TA item.</a:t>
            </a:r>
          </a:p>
          <a:p>
            <a:endParaRPr lang="en-CA" baseline="0" dirty="0">
              <a:latin typeface="Calibri" charset="0"/>
            </a:endParaRPr>
          </a:p>
          <a:p>
            <a:r>
              <a:rPr lang="en-US" sz="1200" b="0" i="0" u="none" strike="noStrike" kern="1200" baseline="0" dirty="0">
                <a:solidFill>
                  <a:schemeClr val="tx1"/>
                </a:solidFill>
                <a:latin typeface="+mn-lt"/>
                <a:ea typeface="+mn-ea"/>
                <a:cs typeface="+mn-cs"/>
              </a:rPr>
              <a:t>This companion resource for the EYE-TA was created: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 help build observational capacity ;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 increase the efficiency of your observations; and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 provide you with specific scoring suggestions and insights into the intended purpose of each of the 42 EYE-TA items</a:t>
            </a:r>
          </a:p>
          <a:p>
            <a:r>
              <a:rPr lang="en-US" sz="1200" b="0" i="0" u="none" strike="noStrike" kern="1200" baseline="0" dirty="0">
                <a:solidFill>
                  <a:schemeClr val="tx1"/>
                </a:solidFill>
                <a:latin typeface="+mn-lt"/>
                <a:ea typeface="+mn-ea"/>
                <a:cs typeface="+mn-cs"/>
              </a:rPr>
              <a:t> </a:t>
            </a:r>
          </a:p>
          <a:p>
            <a:r>
              <a:rPr lang="en-CA" sz="1200" b="0" i="0" u="none" strike="noStrike" kern="1200" baseline="0" dirty="0">
                <a:solidFill>
                  <a:schemeClr val="tx1"/>
                </a:solidFill>
                <a:latin typeface="+mn-lt"/>
                <a:ea typeface="+mn-ea"/>
                <a:cs typeface="+mn-cs"/>
              </a:rPr>
              <a:t>With a deeper understanding of the assessment tool, the data is more relevant, and you can use it to help provide each child with opportunities to increase their skills and overall chances of literacy success.</a:t>
            </a:r>
            <a:endParaRPr lang="en-CA" baseline="0" dirty="0">
              <a:latin typeface="Calibri" charset="0"/>
            </a:endParaRP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15</a:t>
            </a:fld>
            <a:endParaRPr lang="en-US"/>
          </a:p>
        </p:txBody>
      </p:sp>
    </p:spTree>
    <p:extLst>
      <p:ext uri="{BB962C8B-B14F-4D97-AF65-F5344CB8AC3E}">
        <p14:creationId xmlns:p14="http://schemas.microsoft.com/office/powerpoint/2010/main" val="205496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Our TLB team has also created documents to help you as you are observing the skills. The </a:t>
            </a:r>
            <a:r>
              <a:rPr lang="en-CA" dirty="0">
                <a:solidFill>
                  <a:schemeClr val="accent1"/>
                </a:solidFill>
                <a:latin typeface="+mn-lt"/>
              </a:rPr>
              <a:t>15 Play-Based Activities to Assess All 42 EYE-TA Items document helps you assess multiple items with each activity. The activities in this document are also referenced in the Increasing Consistency in Scoring Guidelines. </a:t>
            </a:r>
          </a:p>
          <a:p>
            <a:endParaRPr lang="en-CA" sz="1200" b="0" i="0" u="none" strike="noStrike" kern="1200" baseline="0" dirty="0">
              <a:solidFill>
                <a:schemeClr val="accent1"/>
              </a:solidFill>
              <a:latin typeface="+mn-lt"/>
              <a:ea typeface="+mn-ea"/>
              <a:cs typeface="+mn-cs"/>
            </a:endParaRPr>
          </a:p>
          <a:p>
            <a:r>
              <a:rPr lang="en-CA" sz="1200" b="0" i="0" u="none" strike="noStrike" kern="1200" baseline="0" dirty="0">
                <a:solidFill>
                  <a:schemeClr val="accent1"/>
                </a:solidFill>
                <a:latin typeface="+mn-lt"/>
                <a:ea typeface="+mn-ea"/>
                <a:cs typeface="+mn-cs"/>
              </a:rPr>
              <a:t>Another document that we have created is called </a:t>
            </a:r>
            <a:r>
              <a:rPr lang="en-CA" dirty="0">
                <a:solidFill>
                  <a:schemeClr val="accent1"/>
                </a:solidFill>
                <a:latin typeface="+mn-lt"/>
              </a:rPr>
              <a:t>Simple Activities to Assess Targeted EYE-TA Items. Teachers have shared with us which items they find a bit trickier to assess in whole-class or small-group settings and so we have created a resource with activities focusing on the two domains they identified: Domain A – Awareness of Self and Environment and Domain C- Cognitive Skills. </a:t>
            </a:r>
            <a:endParaRPr lang="en-US" sz="1200" b="0" i="0" u="none" strike="noStrike" kern="1200" baseline="0" dirty="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16</a:t>
            </a:fld>
            <a:endParaRPr lang="en-US"/>
          </a:p>
        </p:txBody>
      </p:sp>
    </p:spTree>
    <p:extLst>
      <p:ext uri="{BB962C8B-B14F-4D97-AF65-F5344CB8AC3E}">
        <p14:creationId xmlns:p14="http://schemas.microsoft.com/office/powerpoint/2010/main" val="419058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a:t>This planning calendar was created to help you organize and plan out your TA observations. It is a great complement to the resource </a:t>
            </a:r>
            <a:r>
              <a:rPr lang="en-CA" dirty="0">
                <a:solidFill>
                  <a:schemeClr val="accent1"/>
                </a:solidFill>
                <a:latin typeface="+mn-lt"/>
              </a:rPr>
              <a:t>Simple Activities to Assess Targeted EYE-TA Items. </a:t>
            </a:r>
            <a:endParaRPr lang="en-CA" noProof="0" dirty="0"/>
          </a:p>
        </p:txBody>
      </p:sp>
      <p:sp>
        <p:nvSpPr>
          <p:cNvPr id="4" name="Slide Number Placeholder 3"/>
          <p:cNvSpPr>
            <a:spLocks noGrp="1"/>
          </p:cNvSpPr>
          <p:nvPr>
            <p:ph type="sldNum" sz="quarter" idx="5"/>
          </p:nvPr>
        </p:nvSpPr>
        <p:spPr/>
        <p:txBody>
          <a:bodyPr/>
          <a:lstStyle/>
          <a:p>
            <a:fld id="{5C1C2D77-D93C-4EA2-A6A6-B7B0F67235B9}" type="slidenum">
              <a:rPr lang="en-US" smtClean="0"/>
              <a:t>17</a:t>
            </a:fld>
            <a:endParaRPr lang="en-US"/>
          </a:p>
        </p:txBody>
      </p:sp>
    </p:spTree>
    <p:extLst>
      <p:ext uri="{BB962C8B-B14F-4D97-AF65-F5344CB8AC3E}">
        <p14:creationId xmlns:p14="http://schemas.microsoft.com/office/powerpoint/2010/main" val="1926341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also have these resources that can help you document</a:t>
            </a:r>
            <a:r>
              <a:rPr lang="en-CA" baseline="0" dirty="0"/>
              <a:t> your observations. </a:t>
            </a:r>
          </a:p>
          <a:p>
            <a:endParaRPr lang="en-CA" baseline="0" dirty="0"/>
          </a:p>
          <a:p>
            <a:r>
              <a:rPr lang="en-CA" baseline="0" dirty="0"/>
              <a:t>The first one is the Teacher Observation Charts which are great when assessing children over the course of multiple observations. There is a section for each item where you simply fill in the circle’s quadrants to represent a score of 1 to 4.</a:t>
            </a:r>
          </a:p>
          <a:p>
            <a:endParaRPr lang="en-CA" baseline="0" dirty="0"/>
          </a:p>
          <a:p>
            <a:r>
              <a:rPr lang="en-CA" baseline="0" dirty="0"/>
              <a:t>The second one is the Scoring Sheets. They are customizable form-fillable templates that can be used in many different ways. We have listed suggested items at the bottom of each sheet.</a:t>
            </a:r>
          </a:p>
          <a:p>
            <a:endParaRPr lang="en-CA" baseline="0" dirty="0"/>
          </a:p>
        </p:txBody>
      </p:sp>
      <p:sp>
        <p:nvSpPr>
          <p:cNvPr id="4" name="Slide Number Placeholder 3"/>
          <p:cNvSpPr>
            <a:spLocks noGrp="1"/>
          </p:cNvSpPr>
          <p:nvPr>
            <p:ph type="sldNum" sz="quarter" idx="10"/>
          </p:nvPr>
        </p:nvSpPr>
        <p:spPr/>
        <p:txBody>
          <a:bodyPr/>
          <a:lstStyle/>
          <a:p>
            <a:fld id="{5C1C2D77-D93C-4EA2-A6A6-B7B0F67235B9}" type="slidenum">
              <a:rPr lang="en-US" smtClean="0"/>
              <a:t>18</a:t>
            </a:fld>
            <a:endParaRPr lang="en-US"/>
          </a:p>
        </p:txBody>
      </p:sp>
    </p:spTree>
    <p:extLst>
      <p:ext uri="{BB962C8B-B14F-4D97-AF65-F5344CB8AC3E}">
        <p14:creationId xmlns:p14="http://schemas.microsoft.com/office/powerpoint/2010/main" val="1425118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CA" dirty="0"/>
              <a:t>To access these resources on our website, you will need a username and password. </a:t>
            </a:r>
            <a:r>
              <a:rPr lang="en-US" b="1" dirty="0">
                <a:solidFill>
                  <a:srgbClr val="002060"/>
                </a:solidFill>
                <a:latin typeface="Calibri" charset="0"/>
                <a:cs typeface="Helvetica" charset="0"/>
              </a:rPr>
              <a:t>CLICK</a:t>
            </a:r>
            <a:endParaRPr lang="en-CA" dirty="0"/>
          </a:p>
          <a:p>
            <a:pPr defTabSz="925281">
              <a:defRPr/>
            </a:pPr>
            <a:endParaRPr lang="en-CA" dirty="0"/>
          </a:p>
          <a:p>
            <a:pPr marL="0" marR="0" lvl="0" indent="0" algn="l" defTabSz="925281" rtl="0" eaLnBrk="1" fontAlgn="auto" latinLnBrk="0" hangingPunct="1">
              <a:lnSpc>
                <a:spcPct val="100000"/>
              </a:lnSpc>
              <a:spcBef>
                <a:spcPts val="0"/>
              </a:spcBef>
              <a:spcAft>
                <a:spcPts val="0"/>
              </a:spcAft>
              <a:buClrTx/>
              <a:buSzTx/>
              <a:buFontTx/>
              <a:buNone/>
              <a:tabLst/>
              <a:defRPr/>
            </a:pPr>
            <a:r>
              <a:rPr lang="en-CA" sz="1200" noProof="0" dirty="0">
                <a:solidFill>
                  <a:srgbClr val="565656"/>
                </a:solidFill>
                <a:latin typeface="Calibri" charset="0"/>
                <a:cs typeface="Helvetica" charset="0"/>
              </a:rPr>
              <a:t>Prior to your session opening, use the generic log-in information. </a:t>
            </a:r>
            <a:r>
              <a:rPr lang="en-US" b="1" dirty="0">
                <a:solidFill>
                  <a:srgbClr val="002060"/>
                </a:solidFill>
                <a:latin typeface="Calibri" charset="0"/>
                <a:cs typeface="Helvetica" charset="0"/>
              </a:rPr>
              <a:t>CLICK </a:t>
            </a:r>
            <a:r>
              <a:rPr lang="en-US" b="0" dirty="0">
                <a:solidFill>
                  <a:srgbClr val="002060"/>
                </a:solidFill>
                <a:latin typeface="Calibri" charset="0"/>
                <a:cs typeface="Helvetica" charset="0"/>
              </a:rPr>
              <a:t>Once logged in, simply </a:t>
            </a:r>
            <a:r>
              <a:rPr lang="en-CA" sz="1200" noProof="0" dirty="0">
                <a:solidFill>
                  <a:srgbClr val="565656"/>
                </a:solidFill>
                <a:latin typeface="Calibri" charset="0"/>
                <a:cs typeface="Helvetica" charset="0"/>
              </a:rPr>
              <a:t>click on the EYE-TA tab. </a:t>
            </a:r>
            <a:r>
              <a:rPr lang="en-US" b="1" dirty="0">
                <a:solidFill>
                  <a:srgbClr val="002060"/>
                </a:solidFill>
                <a:latin typeface="Calibri" charset="0"/>
                <a:cs typeface="Helvetica" charset="0"/>
              </a:rPr>
              <a:t>CLICK</a:t>
            </a:r>
            <a:endParaRPr lang="en-CA" sz="1200" noProof="0" dirty="0">
              <a:solidFill>
                <a:srgbClr val="565656"/>
              </a:solidFill>
              <a:latin typeface="Calibri" charset="0"/>
              <a:cs typeface="Helvetica" charset="0"/>
            </a:endParaRPr>
          </a:p>
          <a:p>
            <a:pPr marL="0" marR="0" lvl="0" indent="0" algn="l" defTabSz="925281" rtl="0" eaLnBrk="1" fontAlgn="auto" latinLnBrk="0" hangingPunct="1">
              <a:lnSpc>
                <a:spcPct val="100000"/>
              </a:lnSpc>
              <a:spcBef>
                <a:spcPts val="0"/>
              </a:spcBef>
              <a:spcAft>
                <a:spcPts val="0"/>
              </a:spcAft>
              <a:buClrTx/>
              <a:buSzTx/>
              <a:buFontTx/>
              <a:buNone/>
              <a:tabLst/>
              <a:defRPr/>
            </a:pPr>
            <a:endParaRPr lang="en-CA" sz="1200" b="1" noProof="0" dirty="0">
              <a:solidFill>
                <a:srgbClr val="565656"/>
              </a:solidFill>
              <a:latin typeface="Calibri" charset="0"/>
              <a:cs typeface="Helvetica" charset="0"/>
            </a:endParaRPr>
          </a:p>
          <a:p>
            <a:pPr marL="0" marR="0" lvl="0" indent="0" algn="l" defTabSz="925281" rtl="0" eaLnBrk="1" fontAlgn="auto" latinLnBrk="0" hangingPunct="1">
              <a:lnSpc>
                <a:spcPct val="100000"/>
              </a:lnSpc>
              <a:spcBef>
                <a:spcPts val="0"/>
              </a:spcBef>
              <a:spcAft>
                <a:spcPts val="0"/>
              </a:spcAft>
              <a:buClrTx/>
              <a:buSzTx/>
              <a:buFontTx/>
              <a:buNone/>
              <a:tabLst/>
              <a:defRPr/>
            </a:pPr>
            <a:r>
              <a:rPr lang="en-CA" sz="1200" b="0" noProof="0" dirty="0">
                <a:solidFill>
                  <a:srgbClr val="565656"/>
                </a:solidFill>
                <a:latin typeface="Calibri" charset="0"/>
                <a:cs typeface="Helvetica" charset="0"/>
              </a:rPr>
              <a:t>Once your session is open, you will receive personal log-in information, which you can use to enter data AND access the materials. </a:t>
            </a:r>
            <a:r>
              <a:rPr lang="en-US" b="1" dirty="0">
                <a:solidFill>
                  <a:srgbClr val="002060"/>
                </a:solidFill>
                <a:latin typeface="Calibri" charset="0"/>
                <a:cs typeface="Helvetica" charset="0"/>
              </a:rPr>
              <a:t>CLICK </a:t>
            </a:r>
            <a:r>
              <a:rPr lang="en-US" b="0" i="0" dirty="0">
                <a:solidFill>
                  <a:srgbClr val="002060"/>
                </a:solidFill>
                <a:latin typeface="Calibri" charset="0"/>
                <a:cs typeface="Helvetica" charset="0"/>
              </a:rPr>
              <a:t>Simply c</a:t>
            </a:r>
            <a:r>
              <a:rPr lang="en-CA" sz="1200" b="0" noProof="0" dirty="0">
                <a:solidFill>
                  <a:srgbClr val="565656"/>
                </a:solidFill>
                <a:latin typeface="Calibri" charset="0"/>
                <a:cs typeface="Helvetica" charset="0"/>
              </a:rPr>
              <a:t>lick on the “</a:t>
            </a:r>
            <a:r>
              <a:rPr lang="en-CA" sz="1200" b="0" noProof="0" dirty="0" err="1">
                <a:solidFill>
                  <a:srgbClr val="565656"/>
                </a:solidFill>
                <a:latin typeface="Calibri" charset="0"/>
                <a:cs typeface="Helvetica" charset="0"/>
              </a:rPr>
              <a:t>i</a:t>
            </a:r>
            <a:r>
              <a:rPr lang="en-CA" sz="1200" b="0" noProof="0" dirty="0">
                <a:solidFill>
                  <a:srgbClr val="565656"/>
                </a:solidFill>
                <a:latin typeface="Calibri" charset="0"/>
                <a:cs typeface="Helvetica" charset="0"/>
              </a:rPr>
              <a:t>” icon. </a:t>
            </a:r>
            <a:endParaRPr lang="en-CA" sz="1200" b="0" noProof="0" dirty="0">
              <a:solidFill>
                <a:srgbClr val="565656"/>
              </a:solidFill>
              <a:latin typeface="Calibri" pitchFamily="34" charset="0"/>
            </a:endParaRPr>
          </a:p>
        </p:txBody>
      </p:sp>
      <p:sp>
        <p:nvSpPr>
          <p:cNvPr id="4" name="Slide Number Placeholder 3"/>
          <p:cNvSpPr>
            <a:spLocks noGrp="1"/>
          </p:cNvSpPr>
          <p:nvPr>
            <p:ph type="sldNum" sz="quarter" idx="10"/>
          </p:nvPr>
        </p:nvSpPr>
        <p:spPr/>
        <p:txBody>
          <a:bodyPr/>
          <a:lstStyle/>
          <a:p>
            <a:fld id="{5C1C2D77-D93C-4EA2-A6A6-B7B0F67235B9}" type="slidenum">
              <a:rPr lang="en-US" smtClean="0"/>
              <a:t>19</a:t>
            </a:fld>
            <a:endParaRPr lang="en-US"/>
          </a:p>
        </p:txBody>
      </p:sp>
    </p:spTree>
    <p:extLst>
      <p:ext uri="{BB962C8B-B14F-4D97-AF65-F5344CB8AC3E}">
        <p14:creationId xmlns:p14="http://schemas.microsoft.com/office/powerpoint/2010/main" val="312565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600"/>
              </a:spcBef>
              <a:defRPr/>
            </a:pPr>
            <a:r>
              <a:rPr lang="en-US" dirty="0">
                <a:solidFill>
                  <a:srgbClr val="002060"/>
                </a:solidFill>
                <a:latin typeface="Calibri" charset="0"/>
                <a:cs typeface="Helvetica" charset="0"/>
              </a:rPr>
              <a:t>Today, our intent is for you to walk away with the ability to easily evaluate the EYE-TA within the context of your existing classroom activities and routines. </a:t>
            </a:r>
          </a:p>
          <a:p>
            <a:pPr lvl="0">
              <a:spcBef>
                <a:spcPts val="600"/>
              </a:spcBef>
              <a:defRPr/>
            </a:pPr>
            <a:endParaRPr lang="en-US" dirty="0">
              <a:solidFill>
                <a:srgbClr val="002060"/>
              </a:solidFill>
              <a:latin typeface="Calibri" charset="0"/>
              <a:cs typeface="Helvetica" charset="0"/>
            </a:endParaRPr>
          </a:p>
          <a:p>
            <a:pPr lvl="0">
              <a:spcBef>
                <a:spcPts val="600"/>
              </a:spcBef>
              <a:defRPr/>
            </a:pPr>
            <a:r>
              <a:rPr lang="en-US" dirty="0">
                <a:solidFill>
                  <a:srgbClr val="002060"/>
                </a:solidFill>
                <a:latin typeface="Calibri" charset="0"/>
                <a:cs typeface="Helvetica" charset="0"/>
              </a:rPr>
              <a:t>Our goals for today’s session include </a:t>
            </a:r>
            <a:r>
              <a:rPr lang="en-US" b="1" dirty="0">
                <a:solidFill>
                  <a:srgbClr val="002060"/>
                </a:solidFill>
                <a:latin typeface="Calibri" charset="0"/>
                <a:cs typeface="Helvetica" charset="0"/>
              </a:rPr>
              <a:t>CLICK</a:t>
            </a:r>
            <a:br>
              <a:rPr lang="en-US" dirty="0">
                <a:solidFill>
                  <a:srgbClr val="002060"/>
                </a:solidFill>
                <a:latin typeface="Calibri" charset="0"/>
                <a:cs typeface="Helvetica" charset="0"/>
              </a:rPr>
            </a:br>
            <a:br>
              <a:rPr lang="en-US" dirty="0">
                <a:solidFill>
                  <a:srgbClr val="002060"/>
                </a:solidFill>
                <a:latin typeface="Calibri" charset="0"/>
                <a:cs typeface="Helvetica" charset="0"/>
              </a:rPr>
            </a:br>
            <a:r>
              <a:rPr lang="en-US" dirty="0">
                <a:solidFill>
                  <a:srgbClr val="002060"/>
                </a:solidFill>
                <a:latin typeface="Calibri" charset="0"/>
                <a:cs typeface="Helvetica" charset="0"/>
              </a:rPr>
              <a:t>-</a:t>
            </a:r>
            <a:r>
              <a:rPr lang="en-CA" b="1" dirty="0">
                <a:solidFill>
                  <a:srgbClr val="002060"/>
                </a:solidFill>
                <a:latin typeface="Calibri" charset="0"/>
                <a:cs typeface="Helvetica" charset="0"/>
              </a:rPr>
              <a:t>Understanding</a:t>
            </a:r>
            <a:r>
              <a:rPr lang="en-CA" dirty="0">
                <a:solidFill>
                  <a:srgbClr val="002060"/>
                </a:solidFill>
                <a:latin typeface="Calibri" charset="0"/>
                <a:cs typeface="Helvetica" charset="0"/>
              </a:rPr>
              <a:t> what the EYE-TA is and how it works. </a:t>
            </a:r>
            <a:r>
              <a:rPr lang="en-US" b="1" dirty="0">
                <a:solidFill>
                  <a:srgbClr val="002060"/>
                </a:solidFill>
                <a:latin typeface="Calibri" charset="0"/>
                <a:cs typeface="Helvetica" charset="0"/>
              </a:rPr>
              <a:t>CLICK</a:t>
            </a:r>
            <a:endParaRPr lang="en-CA" dirty="0">
              <a:solidFill>
                <a:srgbClr val="002060"/>
              </a:solidFill>
              <a:latin typeface="Calibri" charset="0"/>
              <a:cs typeface="Helvetica" charset="0"/>
            </a:endParaRPr>
          </a:p>
          <a:p>
            <a:pPr lvl="0">
              <a:spcBef>
                <a:spcPts val="600"/>
              </a:spcBef>
              <a:defRPr/>
            </a:pPr>
            <a:endParaRPr lang="en-CA" dirty="0">
              <a:solidFill>
                <a:srgbClr val="002060"/>
              </a:solidFill>
              <a:latin typeface="Calibri" charset="0"/>
              <a:cs typeface="Helvetica" charset="0"/>
            </a:endParaRPr>
          </a:p>
          <a:p>
            <a:pPr lvl="0">
              <a:spcBef>
                <a:spcPts val="600"/>
              </a:spcBef>
              <a:defRPr/>
            </a:pPr>
            <a:r>
              <a:rPr lang="en-US" dirty="0">
                <a:solidFill>
                  <a:srgbClr val="002060"/>
                </a:solidFill>
                <a:latin typeface="Calibri" charset="0"/>
                <a:cs typeface="Helvetica" charset="0"/>
              </a:rPr>
              <a:t>-</a:t>
            </a:r>
            <a:r>
              <a:rPr lang="en-US" b="1" dirty="0">
                <a:solidFill>
                  <a:srgbClr val="002060"/>
                </a:solidFill>
                <a:latin typeface="Calibri" charset="0"/>
                <a:cs typeface="Helvetica" charset="0"/>
              </a:rPr>
              <a:t>Determining</a:t>
            </a:r>
            <a:r>
              <a:rPr lang="en-US" dirty="0">
                <a:solidFill>
                  <a:srgbClr val="002060"/>
                </a:solidFill>
                <a:latin typeface="Calibri" charset="0"/>
                <a:cs typeface="Helvetica" charset="0"/>
              </a:rPr>
              <a:t> the </a:t>
            </a:r>
            <a:r>
              <a:rPr lang="en-US" b="1" dirty="0">
                <a:solidFill>
                  <a:srgbClr val="002060"/>
                </a:solidFill>
                <a:latin typeface="Calibri" charset="0"/>
                <a:cs typeface="Helvetica" charset="0"/>
              </a:rPr>
              <a:t>strategies</a:t>
            </a:r>
            <a:r>
              <a:rPr lang="en-US" dirty="0">
                <a:solidFill>
                  <a:srgbClr val="002060"/>
                </a:solidFill>
                <a:latin typeface="Calibri" charset="0"/>
                <a:cs typeface="Helvetica" charset="0"/>
              </a:rPr>
              <a:t> that work best for you when observing your children. </a:t>
            </a:r>
            <a:r>
              <a:rPr lang="en-US" b="1" dirty="0">
                <a:solidFill>
                  <a:srgbClr val="002060"/>
                </a:solidFill>
                <a:latin typeface="Calibri" charset="0"/>
                <a:cs typeface="Helvetica" charset="0"/>
              </a:rPr>
              <a:t>CLICK</a:t>
            </a:r>
            <a:endParaRPr lang="en-US" dirty="0">
              <a:solidFill>
                <a:srgbClr val="002060"/>
              </a:solidFill>
              <a:latin typeface="Calibri" charset="0"/>
              <a:cs typeface="Helvetica" charset="0"/>
            </a:endParaRPr>
          </a:p>
          <a:p>
            <a:pPr lvl="0">
              <a:spcBef>
                <a:spcPts val="600"/>
              </a:spcBef>
              <a:defRPr/>
            </a:pPr>
            <a:endParaRPr lang="en-US" dirty="0">
              <a:solidFill>
                <a:srgbClr val="002060"/>
              </a:solidFill>
              <a:latin typeface="Calibri" charset="0"/>
              <a:cs typeface="Helvetica" charset="0"/>
            </a:endParaRPr>
          </a:p>
          <a:p>
            <a:pPr lvl="0">
              <a:spcBef>
                <a:spcPts val="600"/>
              </a:spcBef>
              <a:defRPr/>
            </a:pPr>
            <a:r>
              <a:rPr lang="en-US" dirty="0">
                <a:solidFill>
                  <a:srgbClr val="002060"/>
                </a:solidFill>
                <a:latin typeface="Calibri" charset="0"/>
                <a:cs typeface="Helvetica" charset="0"/>
              </a:rPr>
              <a:t>-Review our </a:t>
            </a:r>
            <a:r>
              <a:rPr lang="en-US" b="1" dirty="0">
                <a:solidFill>
                  <a:srgbClr val="002060"/>
                </a:solidFill>
                <a:latin typeface="Calibri" charset="0"/>
                <a:cs typeface="Helvetica" charset="0"/>
              </a:rPr>
              <a:t>available</a:t>
            </a:r>
            <a:r>
              <a:rPr lang="en-US" dirty="0">
                <a:solidFill>
                  <a:srgbClr val="002060"/>
                </a:solidFill>
                <a:latin typeface="Calibri" charset="0"/>
                <a:cs typeface="Helvetica" charset="0"/>
              </a:rPr>
              <a:t> </a:t>
            </a:r>
            <a:r>
              <a:rPr lang="en-US" b="1" dirty="0">
                <a:solidFill>
                  <a:srgbClr val="002060"/>
                </a:solidFill>
                <a:latin typeface="Calibri" charset="0"/>
                <a:cs typeface="Helvetica" charset="0"/>
              </a:rPr>
              <a:t>resources</a:t>
            </a:r>
            <a:r>
              <a:rPr lang="en-US" dirty="0">
                <a:solidFill>
                  <a:srgbClr val="002060"/>
                </a:solidFill>
                <a:latin typeface="Calibri" charset="0"/>
                <a:cs typeface="Helvetica" charset="0"/>
              </a:rPr>
              <a:t> to easily integrate the TA into your regular classroom routine. </a:t>
            </a:r>
            <a:r>
              <a:rPr lang="en-US" b="1" dirty="0">
                <a:solidFill>
                  <a:srgbClr val="002060"/>
                </a:solidFill>
                <a:latin typeface="Calibri" charset="0"/>
                <a:cs typeface="Helvetica" charset="0"/>
              </a:rPr>
              <a:t>CLICK</a:t>
            </a:r>
            <a:endParaRPr lang="en-US" dirty="0">
              <a:solidFill>
                <a:srgbClr val="002060"/>
              </a:solidFill>
              <a:latin typeface="Calibri" charset="0"/>
              <a:cs typeface="Helvetica" charset="0"/>
            </a:endParaRPr>
          </a:p>
          <a:p>
            <a:pPr lvl="0">
              <a:spcBef>
                <a:spcPts val="600"/>
              </a:spcBef>
              <a:defRPr/>
            </a:pPr>
            <a:endParaRPr lang="en-US" dirty="0">
              <a:solidFill>
                <a:srgbClr val="002060"/>
              </a:solidFill>
              <a:latin typeface="Calibri" charset="0"/>
              <a:cs typeface="Helvetica" charset="0"/>
            </a:endParaRPr>
          </a:p>
          <a:p>
            <a:pPr>
              <a:spcBef>
                <a:spcPts val="600"/>
              </a:spcBef>
            </a:pPr>
            <a:r>
              <a:rPr lang="en-US" dirty="0">
                <a:solidFill>
                  <a:srgbClr val="002060"/>
                </a:solidFill>
                <a:latin typeface="Calibri" charset="0"/>
                <a:cs typeface="Helvetica" charset="0"/>
              </a:rPr>
              <a:t>-Answering the most </a:t>
            </a:r>
            <a:r>
              <a:rPr lang="en-US" b="1" dirty="0">
                <a:solidFill>
                  <a:srgbClr val="002060"/>
                </a:solidFill>
                <a:latin typeface="Calibri" charset="0"/>
                <a:cs typeface="Helvetica" charset="0"/>
              </a:rPr>
              <a:t>Frequently Asked Questions </a:t>
            </a:r>
            <a:r>
              <a:rPr lang="en-US" b="0" dirty="0">
                <a:solidFill>
                  <a:srgbClr val="002060"/>
                </a:solidFill>
                <a:latin typeface="Calibri" charset="0"/>
                <a:cs typeface="Helvetica" charset="0"/>
              </a:rPr>
              <a:t>about the TA.</a:t>
            </a:r>
            <a:r>
              <a:rPr lang="en-US" b="1" dirty="0">
                <a:solidFill>
                  <a:srgbClr val="002060"/>
                </a:solidFill>
                <a:latin typeface="Calibri" charset="0"/>
                <a:cs typeface="Helvetica" charset="0"/>
              </a:rPr>
              <a:t> </a:t>
            </a: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2</a:t>
            </a:fld>
            <a:endParaRPr lang="en-US"/>
          </a:p>
        </p:txBody>
      </p:sp>
    </p:spTree>
    <p:extLst>
      <p:ext uri="{BB962C8B-B14F-4D97-AF65-F5344CB8AC3E}">
        <p14:creationId xmlns:p14="http://schemas.microsoft.com/office/powerpoint/2010/main" val="1121261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 you log in to our website, you’ll find a number of great resources. At the top, you’ll see the </a:t>
            </a:r>
            <a:r>
              <a:rPr lang="en-US" dirty="0"/>
              <a:t>EYE Materials section.</a:t>
            </a:r>
          </a:p>
          <a:p>
            <a:r>
              <a:rPr lang="en-US" dirty="0"/>
              <a:t>This fully searchable platform makes it easy to locate the supports you need. You’ll find numerous documents and videos, answers to frequently asked questions, and other announcements.</a:t>
            </a:r>
          </a:p>
          <a:p>
            <a:endParaRPr lang="en-CA" dirty="0"/>
          </a:p>
        </p:txBody>
      </p:sp>
      <p:sp>
        <p:nvSpPr>
          <p:cNvPr id="4" name="Slide Number Placeholder 3"/>
          <p:cNvSpPr>
            <a:spLocks noGrp="1"/>
          </p:cNvSpPr>
          <p:nvPr>
            <p:ph type="sldNum" sz="quarter" idx="5"/>
          </p:nvPr>
        </p:nvSpPr>
        <p:spPr/>
        <p:txBody>
          <a:bodyPr/>
          <a:lstStyle/>
          <a:p>
            <a:fld id="{5C1C2D77-D93C-4EA2-A6A6-B7B0F67235B9}" type="slidenum">
              <a:rPr lang="en-US" smtClean="0"/>
              <a:t>20</a:t>
            </a:fld>
            <a:endParaRPr lang="en-US"/>
          </a:p>
        </p:txBody>
      </p:sp>
    </p:spTree>
    <p:extLst>
      <p:ext uri="{BB962C8B-B14F-4D97-AF65-F5344CB8AC3E}">
        <p14:creationId xmlns:p14="http://schemas.microsoft.com/office/powerpoint/2010/main" val="2302241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features our EYE-TA Activity Dashboard. This dashboard contains over 180 activities. Use it to quickly find ideas to help you observe EYE-TA skills in your classroom or to strengthen the skills that need more support.</a:t>
            </a:r>
          </a:p>
          <a:p>
            <a:endParaRPr lang="en-US" dirty="0"/>
          </a:p>
          <a:p>
            <a:r>
              <a:rPr lang="en-US" dirty="0"/>
              <a:t>Activity suggestions can be filtered based on several factors and include the name and a short description, a full activity description, including possible activity modifications, and any accompanying materials.</a:t>
            </a:r>
          </a:p>
          <a:p>
            <a:endParaRPr lang="en-CA" dirty="0"/>
          </a:p>
        </p:txBody>
      </p:sp>
      <p:sp>
        <p:nvSpPr>
          <p:cNvPr id="4" name="Slide Number Placeholder 3"/>
          <p:cNvSpPr>
            <a:spLocks noGrp="1"/>
          </p:cNvSpPr>
          <p:nvPr>
            <p:ph type="sldNum" sz="quarter" idx="5"/>
          </p:nvPr>
        </p:nvSpPr>
        <p:spPr/>
        <p:txBody>
          <a:bodyPr/>
          <a:lstStyle/>
          <a:p>
            <a:fld id="{5C1C2D77-D93C-4EA2-A6A6-B7B0F67235B9}" type="slidenum">
              <a:rPr lang="en-US" smtClean="0"/>
              <a:t>21</a:t>
            </a:fld>
            <a:endParaRPr lang="en-US"/>
          </a:p>
        </p:txBody>
      </p:sp>
    </p:spTree>
    <p:extLst>
      <p:ext uri="{BB962C8B-B14F-4D97-AF65-F5344CB8AC3E}">
        <p14:creationId xmlns:p14="http://schemas.microsoft.com/office/powerpoint/2010/main" val="364674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Targeted Activities to Assess EYE-TA Items</a:t>
            </a:r>
          </a:p>
          <a:p>
            <a:r>
              <a:rPr lang="en-US" dirty="0"/>
              <a:t>A bank of activities that focuses on Domain A (Awareness of Self and Environment) and Domain C (Cognitive Skills). </a:t>
            </a:r>
          </a:p>
          <a:p>
            <a:endParaRPr lang="en-CA" dirty="0"/>
          </a:p>
        </p:txBody>
      </p:sp>
      <p:sp>
        <p:nvSpPr>
          <p:cNvPr id="4" name="Slide Number Placeholder 3"/>
          <p:cNvSpPr>
            <a:spLocks noGrp="1"/>
          </p:cNvSpPr>
          <p:nvPr>
            <p:ph type="sldNum" sz="quarter" idx="5"/>
          </p:nvPr>
        </p:nvSpPr>
        <p:spPr/>
        <p:txBody>
          <a:bodyPr/>
          <a:lstStyle/>
          <a:p>
            <a:fld id="{5C1C2D77-D93C-4EA2-A6A6-B7B0F67235B9}" type="slidenum">
              <a:rPr lang="en-US" smtClean="0"/>
              <a:t>22</a:t>
            </a:fld>
            <a:endParaRPr lang="en-US"/>
          </a:p>
        </p:txBody>
      </p:sp>
    </p:spTree>
    <p:extLst>
      <p:ext uri="{BB962C8B-B14F-4D97-AF65-F5344CB8AC3E}">
        <p14:creationId xmlns:p14="http://schemas.microsoft.com/office/powerpoint/2010/main" val="485277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EYE 100 is a large part of the ‘what next’ piece after you get your EYE reports.</a:t>
            </a:r>
          </a:p>
          <a:p>
            <a:r>
              <a:rPr lang="en-US" dirty="0"/>
              <a:t>On this page, you will find fun and engaging activities to help strengthen your children’s skills in all five EYE-TA domains. All the activities are play-based and are laid out using an active teaching approach. Each set contains five themed activities. Two activities focus on cognitive skills (one literacy and one numeracy), two activities focus on language and communication (one receptive and one expressive) and an inquiry-based activity with roots in STEAM. </a:t>
            </a:r>
            <a:endParaRPr lang="en-CA" dirty="0"/>
          </a:p>
        </p:txBody>
      </p:sp>
      <p:sp>
        <p:nvSpPr>
          <p:cNvPr id="4" name="Slide Number Placeholder 3"/>
          <p:cNvSpPr>
            <a:spLocks noGrp="1"/>
          </p:cNvSpPr>
          <p:nvPr>
            <p:ph type="sldNum" sz="quarter" idx="5"/>
          </p:nvPr>
        </p:nvSpPr>
        <p:spPr/>
        <p:txBody>
          <a:bodyPr/>
          <a:lstStyle/>
          <a:p>
            <a:fld id="{5C1C2D77-D93C-4EA2-A6A6-B7B0F67235B9}" type="slidenum">
              <a:rPr lang="en-US" smtClean="0"/>
              <a:t>23</a:t>
            </a:fld>
            <a:endParaRPr lang="en-US"/>
          </a:p>
        </p:txBody>
      </p:sp>
    </p:spTree>
    <p:extLst>
      <p:ext uri="{BB962C8B-B14F-4D97-AF65-F5344CB8AC3E}">
        <p14:creationId xmlns:p14="http://schemas.microsoft.com/office/powerpoint/2010/main" val="344355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rPr>
              <a:t>Let</a:t>
            </a:r>
            <a:r>
              <a:rPr lang="ja-JP" altLang="en-US" dirty="0">
                <a:latin typeface="Calibri" charset="0"/>
              </a:rPr>
              <a:t>’</a:t>
            </a:r>
            <a:r>
              <a:rPr lang="en-US" altLang="ja-JP" dirty="0">
                <a:latin typeface="Calibri" charset="0"/>
              </a:rPr>
              <a:t>s review some</a:t>
            </a:r>
            <a:r>
              <a:rPr lang="en-US" altLang="ja-JP" baseline="0" dirty="0">
                <a:latin typeface="Calibri" charset="0"/>
              </a:rPr>
              <a:t> frequently asked questions next.</a:t>
            </a:r>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24</a:t>
            </a:fld>
            <a:endParaRPr lang="en-US"/>
          </a:p>
        </p:txBody>
      </p:sp>
    </p:spTree>
    <p:extLst>
      <p:ext uri="{BB962C8B-B14F-4D97-AF65-F5344CB8AC3E}">
        <p14:creationId xmlns:p14="http://schemas.microsoft.com/office/powerpoint/2010/main" val="3505736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I administer EYE-TA to children with exceptional needs? </a:t>
            </a:r>
            <a:r>
              <a:rPr lang="en-CA" sz="1200" kern="1200" dirty="0">
                <a:solidFill>
                  <a:schemeClr val="tx1"/>
                </a:solidFill>
                <a:effectLst/>
                <a:latin typeface="+mn-lt"/>
                <a:ea typeface="+mn-ea"/>
                <a:cs typeface="+mn-cs"/>
              </a:rPr>
              <a:t>We advocate for all children to complete as much of the EYE-TA as they are able. </a:t>
            </a:r>
            <a:endParaRPr lang="en-CA" sz="1200" b="1"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Enter scores for all the items you have been able to assess the child on. Check off “Exempt” for the others you weren’t able to assess. </a:t>
            </a:r>
            <a:r>
              <a:rPr lang="en-US" sz="1200" kern="1200" dirty="0">
                <a:solidFill>
                  <a:schemeClr val="tx1"/>
                </a:solidFill>
                <a:effectLst/>
                <a:latin typeface="+mn-lt"/>
                <a:ea typeface="+mn-ea"/>
                <a:cs typeface="+mn-cs"/>
              </a:rPr>
              <a:t>If you</a:t>
            </a:r>
            <a:r>
              <a:rPr lang="en-US" sz="1200" kern="1200" baseline="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unable to complete any or a minimal number of items for a child in one of the domains, the result for that domain will appear on the report as </a:t>
            </a:r>
            <a:r>
              <a:rPr lang="en-US" sz="1200" i="1" kern="1200" dirty="0">
                <a:solidFill>
                  <a:schemeClr val="tx1"/>
                </a:solidFill>
                <a:effectLst/>
                <a:latin typeface="+mn-lt"/>
                <a:ea typeface="+mn-ea"/>
                <a:cs typeface="+mn-cs"/>
              </a:rPr>
              <a:t>Not Complete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case of a child with a severe disability – who has already been diagnosed – we rely on your professional judgment, the wishes of the </a:t>
            </a:r>
            <a:r>
              <a:rPr lang="en-US" sz="1200" kern="1200" dirty="0">
                <a:solidFill>
                  <a:schemeClr val="tx1"/>
                </a:solidFill>
                <a:effectLst/>
                <a:latin typeface="+mn-lt"/>
                <a:ea typeface="+mn-ea"/>
                <a:cs typeface="+mn-cs"/>
              </a:rPr>
              <a:t>families</a:t>
            </a:r>
            <a:r>
              <a:rPr lang="en-CA" sz="1200" kern="1200" dirty="0">
                <a:solidFill>
                  <a:schemeClr val="tx1"/>
                </a:solidFill>
                <a:effectLst/>
                <a:latin typeface="+mn-lt"/>
                <a:ea typeface="+mn-ea"/>
                <a:cs typeface="+mn-cs"/>
              </a:rPr>
              <a:t>, and your school’s policies and procedures when deciding if it would be appropriate to assess</a:t>
            </a:r>
            <a:r>
              <a:rPr lang="en-CA" sz="1200" kern="1200" baseline="0" dirty="0">
                <a:solidFill>
                  <a:schemeClr val="tx1"/>
                </a:solidFill>
                <a:effectLst/>
                <a:latin typeface="+mn-lt"/>
                <a:ea typeface="+mn-ea"/>
                <a:cs typeface="+mn-cs"/>
              </a:rPr>
              <a:t> the child using the TA. You may choose to not assess the child at all. In this case, just click on “Not Assessed” in the class list.</a:t>
            </a:r>
            <a:endParaRPr lang="en-CA" dirty="0">
              <a:latin typeface="Calibri" charset="0"/>
            </a:endParaRP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25</a:t>
            </a:fld>
            <a:endParaRPr lang="en-US"/>
          </a:p>
        </p:txBody>
      </p:sp>
    </p:spTree>
    <p:extLst>
      <p:ext uri="{BB962C8B-B14F-4D97-AF65-F5344CB8AC3E}">
        <p14:creationId xmlns:p14="http://schemas.microsoft.com/office/powerpoint/2010/main" val="226938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baseline="0" dirty="0">
                <a:latin typeface="Calibri" charset="0"/>
              </a:rPr>
              <a:t>Some points to think about when assessing children whose first language is not English.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baseline="0"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mn-lt"/>
              </a:rPr>
              <a:t>The majority of EYE domains can be assessed regardless of the child’s home language. </a:t>
            </a:r>
            <a:r>
              <a:rPr lang="en-CA" sz="1200" b="0" baseline="0" dirty="0">
                <a:latin typeface="Calibri" charset="0"/>
              </a:rPr>
              <a:t>You should be able to assess children regardless of language on the majority of items (except Language and Communication) through observational means. </a:t>
            </a:r>
            <a:endParaRPr lang="en-CA" dirty="0">
              <a:latin typeface="+mn-lt"/>
            </a:endParaRPr>
          </a:p>
          <a:p>
            <a:endParaRPr lang="en-CA" sz="1200" b="0" baseline="0" dirty="0">
              <a:latin typeface="Calibri" charset="0"/>
            </a:endParaRPr>
          </a:p>
          <a:p>
            <a:r>
              <a:rPr lang="en-CA" sz="1200" b="0" baseline="0" dirty="0">
                <a:latin typeface="Calibri" charset="0"/>
              </a:rPr>
              <a:t>When you are doing the evaluation, you want to make sure you are assessing the child’s skills and not language acquisition. </a:t>
            </a:r>
            <a:endParaRPr lang="en-CA" sz="1200" b="1" kern="1200" dirty="0">
              <a:solidFill>
                <a:schemeClr val="tx1"/>
              </a:solidFill>
              <a:effectLst/>
              <a:latin typeface="+mn-lt"/>
              <a:ea typeface="+mn-ea"/>
              <a:cs typeface="+mn-cs"/>
            </a:endParaRPr>
          </a:p>
          <a:p>
            <a:endParaRPr lang="en-CA" sz="1200" b="0" baseline="0" dirty="0">
              <a:latin typeface="Calibri" charset="0"/>
            </a:endParaRPr>
          </a:p>
          <a:p>
            <a:r>
              <a:rPr lang="en-CA" sz="1200" b="0" baseline="0" dirty="0">
                <a:latin typeface="Calibri" charset="0"/>
              </a:rPr>
              <a:t>Because this is a skill-based assessment, it is fine to use a translator to explain the task to the child and translate their response back to you. </a:t>
            </a:r>
          </a:p>
          <a:p>
            <a:r>
              <a:rPr lang="en-CA" sz="1200" b="0" baseline="0" dirty="0">
                <a:latin typeface="Calibri"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mn-lt"/>
              </a:rPr>
              <a:t>All in all, try to assess as many items as you can to get an accurate snapshot of the child’s skills. </a:t>
            </a:r>
          </a:p>
          <a:p>
            <a:endParaRPr lang="en-CA" sz="1200" baseline="0" dirty="0">
              <a:latin typeface="Calibri" charset="0"/>
            </a:endParaRP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26</a:t>
            </a:fld>
            <a:endParaRPr lang="en-US"/>
          </a:p>
        </p:txBody>
      </p:sp>
    </p:spTree>
    <p:extLst>
      <p:ext uri="{BB962C8B-B14F-4D97-AF65-F5344CB8AC3E}">
        <p14:creationId xmlns:p14="http://schemas.microsoft.com/office/powerpoint/2010/main" val="252141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Assessing a child who is frequently absent poses a challenge. </a:t>
            </a:r>
            <a:r>
              <a:rPr lang="en-CA" sz="1200" b="1" kern="1200" dirty="0">
                <a:solidFill>
                  <a:schemeClr val="tx1"/>
                </a:solidFill>
                <a:effectLst/>
                <a:latin typeface="+mn-lt"/>
                <a:ea typeface="+mn-ea"/>
                <a:cs typeface="+mn-cs"/>
              </a:rPr>
              <a:t>CLICK </a:t>
            </a:r>
            <a:r>
              <a:rPr lang="en-US" dirty="0"/>
              <a:t>You should attempt to assess as many items as possible while the child is at school. </a:t>
            </a:r>
            <a:r>
              <a:rPr lang="en-CA" sz="1200" b="1" kern="1200" dirty="0">
                <a:solidFill>
                  <a:schemeClr val="tx1"/>
                </a:solidFill>
                <a:effectLst/>
                <a:latin typeface="+mn-lt"/>
                <a:ea typeface="+mn-ea"/>
                <a:cs typeface="+mn-cs"/>
              </a:rPr>
              <a:t>CLICK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for items that cannot be assessed, you</a:t>
            </a:r>
            <a:r>
              <a:rPr lang="en-US" baseline="0" dirty="0"/>
              <a:t> </a:t>
            </a:r>
            <a:r>
              <a:rPr lang="en-US" dirty="0"/>
              <a:t>should indicate ‘Exempt’ when entering data. </a:t>
            </a: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27</a:t>
            </a:fld>
            <a:endParaRPr lang="en-US"/>
          </a:p>
        </p:txBody>
      </p:sp>
    </p:spTree>
    <p:extLst>
      <p:ext uri="{BB962C8B-B14F-4D97-AF65-F5344CB8AC3E}">
        <p14:creationId xmlns:p14="http://schemas.microsoft.com/office/powerpoint/2010/main" val="45274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0" i="0" u="none" strike="noStrike" kern="1200" cap="none" spc="0" normalizeH="0" baseline="0" noProof="0" dirty="0">
                <a:ln>
                  <a:noFill/>
                </a:ln>
                <a:solidFill>
                  <a:srgbClr val="5F5F5F"/>
                </a:solidFill>
                <a:effectLst/>
                <a:uLnTx/>
                <a:uFillTx/>
                <a:latin typeface="Calibri Light" panose="020F0302020204030204"/>
                <a:ea typeface="+mn-ea"/>
                <a:cs typeface="+mn-cs"/>
              </a:rPr>
              <a:t>The start date is determined by your jurisdiction.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400" b="0" i="0" u="none" strike="noStrike" kern="1200" cap="none" spc="0" normalizeH="0" baseline="0" noProof="0" dirty="0">
              <a:ln>
                <a:noFill/>
              </a:ln>
              <a:solidFill>
                <a:srgbClr val="5F5F5F"/>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0" i="0" u="none" strike="noStrike" kern="1200" cap="none" spc="0" normalizeH="0" baseline="0" noProof="0" dirty="0">
                <a:ln>
                  <a:noFill/>
                </a:ln>
                <a:solidFill>
                  <a:srgbClr val="5F5F5F"/>
                </a:solidFill>
                <a:effectLst/>
                <a:uLnTx/>
                <a:uFillTx/>
                <a:latin typeface="Calibri Light" panose="020F0302020204030204"/>
                <a:ea typeface="+mn-ea"/>
                <a:cs typeface="+mn-cs"/>
              </a:rPr>
              <a:t>On that date you will receive an email from our EYE support team indicating that your new session is active. </a:t>
            </a: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28</a:t>
            </a:fld>
            <a:endParaRPr lang="en-US"/>
          </a:p>
        </p:txBody>
      </p:sp>
    </p:spTree>
    <p:extLst>
      <p:ext uri="{BB962C8B-B14F-4D97-AF65-F5344CB8AC3E}">
        <p14:creationId xmlns:p14="http://schemas.microsoft.com/office/powerpoint/2010/main" val="2564042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895350" lvl="0" indent="-895350" fontAlgn="auto">
              <a:lnSpc>
                <a:spcPct val="100000"/>
              </a:lnSpc>
              <a:spcBef>
                <a:spcPts val="0"/>
              </a:spcBef>
              <a:spcAft>
                <a:spcPts val="0"/>
              </a:spcAft>
              <a:buNone/>
            </a:pPr>
            <a:r>
              <a:rPr lang="en-US" sz="1200" dirty="0">
                <a:solidFill>
                  <a:srgbClr val="333333"/>
                </a:solidFill>
              </a:rPr>
              <a:t>Remember</a:t>
            </a:r>
            <a:endParaRPr lang="en-US" sz="1200" b="1" dirty="0">
              <a:solidFill>
                <a:srgbClr val="333333"/>
              </a:solidFill>
            </a:endParaRPr>
          </a:p>
          <a:p>
            <a:pPr marL="895350" lvl="0" indent="-895350" fontAlgn="auto">
              <a:lnSpc>
                <a:spcPct val="100000"/>
              </a:lnSpc>
              <a:spcBef>
                <a:spcPts val="0"/>
              </a:spcBef>
              <a:spcAft>
                <a:spcPts val="0"/>
              </a:spcAft>
              <a:buNone/>
            </a:pPr>
            <a:endParaRPr lang="en-US" sz="1200" b="1" dirty="0">
              <a:solidFill>
                <a:srgbClr val="333333"/>
              </a:solidFill>
            </a:endParaRPr>
          </a:p>
          <a:p>
            <a:pPr marL="895350" lvl="0" indent="-895350" fontAlgn="auto">
              <a:lnSpc>
                <a:spcPct val="100000"/>
              </a:lnSpc>
              <a:spcBef>
                <a:spcPts val="0"/>
              </a:spcBef>
              <a:spcAft>
                <a:spcPts val="0"/>
              </a:spcAft>
              <a:buNone/>
            </a:pPr>
            <a:r>
              <a:rPr lang="en-US" sz="1200" dirty="0">
                <a:solidFill>
                  <a:srgbClr val="333333"/>
                </a:solidFill>
              </a:rPr>
              <a:t>1. The goal of the EYE-TA is to identify a child’s strengths and areas which could benefit from further instruction. </a:t>
            </a:r>
          </a:p>
          <a:p>
            <a:pPr marL="895350" marR="0" lvl="0" indent="-89535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rPr>
              <a:t>2. Integrate observations into what you are already doing</a:t>
            </a:r>
            <a:r>
              <a:rPr lang="en-CA" sz="1200" dirty="0">
                <a:solidFill>
                  <a:srgbClr val="333333"/>
                </a:solidFill>
              </a:rPr>
              <a:t>. </a:t>
            </a:r>
            <a:endParaRPr lang="en-US" sz="1200" b="1" dirty="0">
              <a:solidFill>
                <a:srgbClr val="333333"/>
              </a:solidFill>
            </a:endParaRPr>
          </a:p>
          <a:p>
            <a:pPr marL="895350" lvl="0" indent="-895350" fontAlgn="auto">
              <a:lnSpc>
                <a:spcPct val="100000"/>
              </a:lnSpc>
              <a:spcBef>
                <a:spcPts val="0"/>
              </a:spcBef>
              <a:spcAft>
                <a:spcPts val="0"/>
              </a:spcAft>
              <a:buNone/>
            </a:pPr>
            <a:r>
              <a:rPr lang="en-US" sz="1200" dirty="0">
                <a:solidFill>
                  <a:srgbClr val="333333"/>
                </a:solidFill>
              </a:rPr>
              <a:t>3. There are a number of great resources available to help you with this first phase of the TA implementation. </a:t>
            </a:r>
          </a:p>
          <a:p>
            <a:pPr marL="895350" lvl="0" indent="-895350" fontAlgn="auto">
              <a:lnSpc>
                <a:spcPct val="100000"/>
              </a:lnSpc>
              <a:spcBef>
                <a:spcPts val="0"/>
              </a:spcBef>
              <a:spcAft>
                <a:spcPts val="0"/>
              </a:spcAft>
              <a:buNone/>
            </a:pPr>
            <a:endParaRPr lang="en-US" sz="1200" dirty="0">
              <a:solidFill>
                <a:srgbClr val="333333"/>
              </a:solidFill>
            </a:endParaRPr>
          </a:p>
          <a:p>
            <a:pPr lvl="0">
              <a:spcBef>
                <a:spcPts val="0"/>
              </a:spcBef>
              <a:buNone/>
            </a:pPr>
            <a:endParaRPr dirty="0"/>
          </a:p>
        </p:txBody>
      </p:sp>
    </p:spTree>
    <p:extLst>
      <p:ext uri="{BB962C8B-B14F-4D97-AF65-F5344CB8AC3E}">
        <p14:creationId xmlns:p14="http://schemas.microsoft.com/office/powerpoint/2010/main" val="1500342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Calibri" charset="0"/>
                <a:cs typeface="Helvetica" charset="0"/>
              </a:rPr>
              <a:t>What is the purpose of the EYE-TA?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2060"/>
              </a:solidFill>
              <a:latin typeface="Calibri" charset="0"/>
              <a:cs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Calibri" charset="0"/>
                <a:cs typeface="Helvetica" charset="0"/>
              </a:rPr>
              <a:t>CLICK </a:t>
            </a:r>
            <a:r>
              <a:rPr lang="en-US" dirty="0"/>
              <a:t>The EYE provides </a:t>
            </a:r>
            <a:r>
              <a:rPr lang="en-US" baseline="0" dirty="0"/>
              <a:t>a way for us to determine where a child is today and what supports can be put in place to best help them achieve their fullest potential. </a:t>
            </a:r>
            <a:r>
              <a:rPr lang="en-US" b="1" dirty="0">
                <a:solidFill>
                  <a:srgbClr val="002060"/>
                </a:solidFill>
                <a:latin typeface="Calibri" charset="0"/>
                <a:cs typeface="Helvetica"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a:t>
            </a:r>
            <a:r>
              <a:rPr lang="en-US" baseline="0" dirty="0"/>
              <a:t> that</a:t>
            </a:r>
            <a:r>
              <a:rPr lang="en-US" dirty="0"/>
              <a:t> the</a:t>
            </a:r>
            <a:r>
              <a:rPr lang="en-US" baseline="0" dirty="0"/>
              <a:t> </a:t>
            </a:r>
            <a:r>
              <a:rPr lang="en-US" dirty="0"/>
              <a:t>EYE-TA is not a test to</a:t>
            </a:r>
            <a:r>
              <a:rPr lang="en-US" baseline="0" dirty="0"/>
              <a:t> be passed or failed, </a:t>
            </a:r>
            <a:r>
              <a:rPr lang="en-US" b="1" dirty="0">
                <a:solidFill>
                  <a:srgbClr val="002060"/>
                </a:solidFill>
                <a:latin typeface="Calibri" charset="0"/>
                <a:cs typeface="Helvetica" charset="0"/>
              </a:rPr>
              <a:t>CLICK. </a:t>
            </a:r>
            <a:r>
              <a:rPr lang="en-US" b="0" dirty="0">
                <a:solidFill>
                  <a:srgbClr val="002060"/>
                </a:solidFill>
                <a:latin typeface="Calibri" charset="0"/>
                <a:cs typeface="Helvetica" charset="0"/>
              </a:rPr>
              <a:t>I</a:t>
            </a:r>
            <a:r>
              <a:rPr lang="en-US" baseline="0" dirty="0"/>
              <a:t>t is not to be used to label children </a:t>
            </a:r>
            <a:r>
              <a:rPr lang="en-US" b="1" dirty="0">
                <a:solidFill>
                  <a:srgbClr val="002060"/>
                </a:solidFill>
                <a:latin typeface="Calibri" charset="0"/>
                <a:cs typeface="Helvetica" charset="0"/>
              </a:rPr>
              <a:t>CLICK </a:t>
            </a:r>
            <a:r>
              <a:rPr lang="en-US" baseline="0" dirty="0"/>
              <a:t>or to identify specific learning problems </a:t>
            </a:r>
            <a:r>
              <a:rPr lang="en-US" b="1" dirty="0">
                <a:solidFill>
                  <a:srgbClr val="002060"/>
                </a:solidFill>
                <a:latin typeface="Calibri" charset="0"/>
                <a:cs typeface="Helvetica" charset="0"/>
              </a:rPr>
              <a:t>CLICK </a:t>
            </a:r>
            <a:r>
              <a:rPr lang="en-US" baseline="0" dirty="0"/>
              <a:t>and it is not about what you as a teacher have taught the children. </a:t>
            </a:r>
            <a:r>
              <a:rPr lang="en-US" b="1" dirty="0">
                <a:solidFill>
                  <a:srgbClr val="002060"/>
                </a:solidFill>
                <a:latin typeface="Calibri" charset="0"/>
                <a:cs typeface="Helvetica" charset="0"/>
              </a:rPr>
              <a:t>CLICK, CLICK</a:t>
            </a:r>
            <a:endParaRPr lang="en-US" baseline="0" dirty="0"/>
          </a:p>
          <a:p>
            <a:pPr>
              <a:defRPr/>
            </a:pPr>
            <a:endParaRPr lang="en-US" b="1" dirty="0">
              <a:solidFill>
                <a:srgbClr val="002060"/>
              </a:solidFill>
              <a:latin typeface="Calibri" charset="0"/>
              <a:cs typeface="Helvetica" charset="0"/>
            </a:endParaRPr>
          </a:p>
          <a:p>
            <a:pPr>
              <a:defRPr/>
            </a:pPr>
            <a:endParaRPr lang="en-US" dirty="0"/>
          </a:p>
          <a:p>
            <a:pPr>
              <a:defRPr/>
            </a:pPr>
            <a:endParaRPr lang="en-US" dirty="0"/>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3</a:t>
            </a:fld>
            <a:endParaRPr lang="en-US"/>
          </a:p>
        </p:txBody>
      </p:sp>
    </p:spTree>
    <p:extLst>
      <p:ext uri="{BB962C8B-B14F-4D97-AF65-F5344CB8AC3E}">
        <p14:creationId xmlns:p14="http://schemas.microsoft.com/office/powerpoint/2010/main" val="860839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41937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002060"/>
                </a:solidFill>
                <a:latin typeface="Calibri" charset="0"/>
                <a:cs typeface="Helvetica" charset="0"/>
              </a:rPr>
              <a:t>How does the EYE-TA benefit you? </a:t>
            </a:r>
            <a:endParaRPr lang="en-US" b="1" dirty="0">
              <a:solidFill>
                <a:srgbClr val="002060"/>
              </a:solidFill>
              <a:latin typeface="Calibri" charset="0"/>
              <a:cs typeface="Helvetica" charset="0"/>
            </a:endParaRPr>
          </a:p>
          <a:p>
            <a:r>
              <a:rPr lang="en-US" b="1" dirty="0">
                <a:solidFill>
                  <a:srgbClr val="002060"/>
                </a:solidFill>
                <a:latin typeface="Calibri" charset="0"/>
                <a:cs typeface="Helvetica" charset="0"/>
              </a:rPr>
              <a:t> </a:t>
            </a:r>
          </a:p>
          <a:p>
            <a:r>
              <a:rPr lang="en-CA" dirty="0"/>
              <a:t>The TA allows you to easily identify a child’s strengths and areas which could benefit from further instruction. </a:t>
            </a:r>
          </a:p>
          <a:p>
            <a:endParaRPr lang="en-CA" dirty="0"/>
          </a:p>
          <a:p>
            <a:r>
              <a:rPr lang="en-CA" dirty="0"/>
              <a:t>TA</a:t>
            </a:r>
            <a:r>
              <a:rPr lang="en-CA" baseline="0" dirty="0"/>
              <a:t> results </a:t>
            </a:r>
            <a:r>
              <a:rPr lang="en-CA" dirty="0"/>
              <a:t>will help you create lessons tailored to children’s specific needs</a:t>
            </a:r>
            <a:r>
              <a:rPr lang="en-CA" baseline="0" dirty="0"/>
              <a:t> and can be used to guide teaching practice in the classroom. </a:t>
            </a:r>
          </a:p>
          <a:p>
            <a:endParaRPr lang="en-CA" baseline="0" dirty="0"/>
          </a:p>
          <a:p>
            <a:r>
              <a:rPr lang="en-CA" baseline="0" dirty="0"/>
              <a:t>Results can be used to engage parents and multidisciplinary teams, as well as help schools, allocate resources.</a:t>
            </a:r>
          </a:p>
          <a:p>
            <a:endParaRPr lang="en-CA" baseline="0" dirty="0"/>
          </a:p>
          <a:p>
            <a:endParaRPr lang="en-CA" baseline="0" dirty="0"/>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4</a:t>
            </a:fld>
            <a:endParaRPr lang="en-US"/>
          </a:p>
        </p:txBody>
      </p:sp>
    </p:spTree>
    <p:extLst>
      <p:ext uri="{BB962C8B-B14F-4D97-AF65-F5344CB8AC3E}">
        <p14:creationId xmlns:p14="http://schemas.microsoft.com/office/powerpoint/2010/main" val="242926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rPr>
              <a:t>Let</a:t>
            </a:r>
            <a:r>
              <a:rPr lang="ja-JP" altLang="en-US" dirty="0">
                <a:latin typeface="Calibri" charset="0"/>
              </a:rPr>
              <a:t>’</a:t>
            </a:r>
            <a:r>
              <a:rPr lang="en-US" altLang="ja-JP" dirty="0">
                <a:latin typeface="Calibri" charset="0"/>
              </a:rPr>
              <a:t>s review some simple observational strategies that you can use </a:t>
            </a:r>
            <a:r>
              <a:rPr lang="en-US" altLang="ja-JP" baseline="0" dirty="0">
                <a:latin typeface="Calibri" charset="0"/>
              </a:rPr>
              <a:t>to help collect your TA data.</a:t>
            </a:r>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5</a:t>
            </a:fld>
            <a:endParaRPr lang="en-US"/>
          </a:p>
        </p:txBody>
      </p:sp>
    </p:spTree>
    <p:extLst>
      <p:ext uri="{BB962C8B-B14F-4D97-AF65-F5344CB8AC3E}">
        <p14:creationId xmlns:p14="http://schemas.microsoft.com/office/powerpoint/2010/main" val="4197796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rtl="0">
              <a:spcBef>
                <a:spcPts val="0"/>
              </a:spcBef>
              <a:spcAft>
                <a:spcPts val="800"/>
              </a:spcAft>
              <a:buFont typeface="Wingdings" panose="05000000000000000000" pitchFamily="2" charset="2"/>
              <a:buNone/>
              <a:tabLst>
                <a:tab pos="457200" algn="l"/>
              </a:tabLst>
            </a:pPr>
            <a:r>
              <a:rPr lang="en-CA" sz="1200" dirty="0">
                <a:latin typeface="Calibri Light" panose="020F0302020204030204" pitchFamily="34" charset="0"/>
                <a:cs typeface="Calibri Light" panose="020F0302020204030204" pitchFamily="34" charset="0"/>
              </a:rPr>
              <a:t>The</a:t>
            </a:r>
            <a:r>
              <a:rPr lang="en-CA" sz="1200" baseline="0" dirty="0">
                <a:latin typeface="Calibri Light" panose="020F0302020204030204" pitchFamily="34" charset="0"/>
                <a:cs typeface="Calibri Light" panose="020F0302020204030204" pitchFamily="34" charset="0"/>
              </a:rPr>
              <a:t> purpose of observation is t</a:t>
            </a:r>
            <a:r>
              <a:rPr lang="en-CA" sz="1200" dirty="0">
                <a:effectLst/>
                <a:latin typeface="Calibri" panose="020F0502020204030204" pitchFamily="34" charset="0"/>
                <a:ea typeface="Calibri" panose="020F0502020204030204" pitchFamily="34" charset="0"/>
                <a:cs typeface="Times New Roman" panose="02020603050405020304" pitchFamily="18" charset="0"/>
              </a:rPr>
              <a:t>o gain insight into how children think, learn, and make sense of their world.</a:t>
            </a:r>
          </a:p>
          <a:p>
            <a:pPr marL="0" marR="0" lvl="0" indent="0" algn="just" rtl="0">
              <a:spcBef>
                <a:spcPts val="0"/>
              </a:spcBef>
              <a:spcAft>
                <a:spcPts val="800"/>
              </a:spcAft>
              <a:buFont typeface="Wingdings" panose="05000000000000000000" pitchFamily="2" charset="2"/>
              <a:buNone/>
              <a:tabLst>
                <a:tab pos="457200" algn="l"/>
              </a:tabLst>
            </a:pP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Calibri Light" panose="020F0302020204030204" pitchFamily="34" charset="0"/>
                <a:cs typeface="Calibri Light" panose="020F0302020204030204" pitchFamily="34" charset="0"/>
              </a:rPr>
              <a:t>It</a:t>
            </a:r>
            <a:r>
              <a:rPr lang="en-CA" sz="1200" baseline="0" dirty="0">
                <a:latin typeface="Calibri Light" panose="020F0302020204030204" pitchFamily="34" charset="0"/>
                <a:cs typeface="Calibri Light" panose="020F0302020204030204" pitchFamily="34" charset="0"/>
              </a:rPr>
              <a:t> </a:t>
            </a:r>
            <a:r>
              <a:rPr lang="en-CA" sz="1200" dirty="0">
                <a:latin typeface="Calibri Light" panose="020F0302020204030204" pitchFamily="34" charset="0"/>
                <a:cs typeface="Calibri Light" panose="020F0302020204030204" pitchFamily="34" charset="0"/>
              </a:rPr>
              <a:t>is an effective strategy for </a:t>
            </a:r>
            <a:r>
              <a:rPr lang="en-US" sz="1200" dirty="0">
                <a:latin typeface="Calibri Light" panose="020F0302020204030204" pitchFamily="34" charset="0"/>
                <a:cs typeface="Calibri Light" panose="020F0302020204030204" pitchFamily="34" charset="0"/>
              </a:rPr>
              <a:t>recording and documenting evidence of children's skills.</a:t>
            </a:r>
            <a:endParaRPr lang="en-CA"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alibri" charset="0"/>
                <a:cs typeface="Helvetica" charset="0"/>
              </a:rPr>
              <a:t>The EYE-TA was not created to directly align with any specific curriculum or curriculum outcomes. Rather, </a:t>
            </a:r>
            <a:r>
              <a:rPr lang="en-US" sz="1200" dirty="0">
                <a:solidFill>
                  <a:srgbClr val="002060"/>
                </a:solidFill>
                <a:latin typeface="Calibri" charset="0"/>
                <a:cs typeface="Helvetica" charset="0"/>
              </a:rPr>
              <a:t>it provides an overall account of children’s development in kindergarten.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Calibri Light" panose="020F0302020204030204" pitchFamily="34" charset="0"/>
              <a:cs typeface="Calibri Light" panose="020F0302020204030204" pitchFamily="34" charset="0"/>
            </a:endParaRP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6</a:t>
            </a:fld>
            <a:endParaRPr lang="en-US"/>
          </a:p>
        </p:txBody>
      </p:sp>
    </p:spTree>
    <p:extLst>
      <p:ext uri="{BB962C8B-B14F-4D97-AF65-F5344CB8AC3E}">
        <p14:creationId xmlns:p14="http://schemas.microsoft.com/office/powerpoint/2010/main" val="35536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0" dirty="0"/>
              <a:t>Chances</a:t>
            </a:r>
            <a:r>
              <a:rPr lang="en-CA" b="0" baseline="0" dirty="0"/>
              <a:t> are there are elements from these classroom photos that are familiar to you, like a calendar, centres, and an area for free play. All of these can be used as part of your EYE-TA observations and evaluations. It’s important to remember that the EYE-TA is not a pull-out or direct assessment. Instead, you are encouraged to observe the EYE-TA skills during regular play-based classroom activities.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The EYE-TA provides a systematic framework you can use to structure your frequent observations. Since it is observation-based, it can be incorporated into your everyday practice.</a:t>
            </a: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7</a:t>
            </a:fld>
            <a:endParaRPr lang="en-US"/>
          </a:p>
        </p:txBody>
      </p:sp>
    </p:spTree>
    <p:extLst>
      <p:ext uri="{BB962C8B-B14F-4D97-AF65-F5344CB8AC3E}">
        <p14:creationId xmlns:p14="http://schemas.microsoft.com/office/powerpoint/2010/main" val="102370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Calibri" charset="0"/>
                <a:cs typeface="Helvetica" charset="0"/>
              </a:rPr>
              <a:t>Keep in mind that </a:t>
            </a:r>
            <a:r>
              <a:rPr lang="en-GB" dirty="0">
                <a:latin typeface="Calibri" charset="0"/>
                <a:cs typeface="Helvetica" charset="0"/>
              </a:rPr>
              <a:t>you are not expected to </a:t>
            </a:r>
            <a:r>
              <a:rPr lang="en-GB" i="1" dirty="0">
                <a:latin typeface="Calibri" charset="0"/>
                <a:cs typeface="Helvetica" charset="0"/>
              </a:rPr>
              <a:t>directly </a:t>
            </a:r>
            <a:r>
              <a:rPr lang="en-GB" dirty="0">
                <a:latin typeface="Calibri" charset="0"/>
                <a:cs typeface="Helvetica" charset="0"/>
              </a:rPr>
              <a:t>assess each child on every item; EYE-TA items are intended to be assessed in the context of other school activities, such as during classroom work and play, or even during physical education and recess.</a:t>
            </a:r>
          </a:p>
          <a:p>
            <a:pPr eaLnBrk="1" hangingPunct="1"/>
            <a:endParaRPr lang="en-GB" dirty="0">
              <a:latin typeface="Calibri" charset="0"/>
              <a:cs typeface="Helvetica" charset="0"/>
            </a:endParaRPr>
          </a:p>
          <a:p>
            <a:pPr marL="0" indent="0">
              <a:buNone/>
            </a:pPr>
            <a:r>
              <a:rPr lang="en-US" dirty="0"/>
              <a:t>You can incorporate the EYE-TA observations into your existing classroom activities,</a:t>
            </a:r>
            <a:r>
              <a:rPr lang="en-US" baseline="0" dirty="0"/>
              <a:t> such as:</a:t>
            </a:r>
            <a:endParaRPr lang="en-US" dirty="0"/>
          </a:p>
          <a:p>
            <a:pPr marL="171450" indent="-171450">
              <a:buFont typeface="Arial" panose="020B0604020202020204" pitchFamily="34" charset="0"/>
              <a:buChar char="•"/>
            </a:pPr>
            <a:r>
              <a:rPr lang="en-US" dirty="0"/>
              <a:t>Routines and transitions like morning circle time and lining up at the door</a:t>
            </a:r>
          </a:p>
          <a:p>
            <a:pPr marL="171450" indent="-171450">
              <a:buFont typeface="Arial" panose="020B0604020202020204" pitchFamily="34" charset="0"/>
              <a:buChar char="•"/>
            </a:pPr>
            <a:r>
              <a:rPr lang="en-US" dirty="0"/>
              <a:t>Story/circle time</a:t>
            </a:r>
          </a:p>
          <a:p>
            <a:pPr marL="171450" indent="-171450">
              <a:buFont typeface="Arial" panose="020B0604020202020204" pitchFamily="34" charset="0"/>
              <a:buChar char="•"/>
            </a:pPr>
            <a:r>
              <a:rPr lang="en-US" dirty="0"/>
              <a:t>Play-based centre activity</a:t>
            </a:r>
          </a:p>
          <a:p>
            <a:pPr marL="171450" indent="-171450">
              <a:buFont typeface="Arial" panose="020B0604020202020204" pitchFamily="34" charset="0"/>
              <a:buChar char="•"/>
            </a:pPr>
            <a:r>
              <a:rPr lang="en-US" dirty="0"/>
              <a:t>Story time</a:t>
            </a:r>
          </a:p>
          <a:p>
            <a:pPr marL="171450" indent="-171450">
              <a:buFont typeface="Arial" panose="020B0604020202020204" pitchFamily="34" charset="0"/>
              <a:buChar char="•"/>
            </a:pPr>
            <a:r>
              <a:rPr lang="en-US" dirty="0"/>
              <a:t>Physical education class</a:t>
            </a:r>
          </a:p>
          <a:p>
            <a:pPr marL="171450" indent="-171450">
              <a:buFont typeface="Arial" panose="020B0604020202020204" pitchFamily="34" charset="0"/>
              <a:buChar char="•"/>
            </a:pPr>
            <a:r>
              <a:rPr lang="en-US" dirty="0"/>
              <a:t>Recess or other unstructured playtimes</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002060"/>
                </a:solidFill>
                <a:latin typeface="Calibri" charset="0"/>
                <a:cs typeface="Helvetica" charset="0"/>
              </a:rPr>
              <a:t>CLICK</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Calibri" charset="0"/>
              <a:cs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57A445"/>
                </a:solidFill>
              </a:rPr>
              <a:t>Trust your knowledge of your children and your professional judgement.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Calibri" charset="0"/>
              <a:cs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Calibri" charset="0"/>
              <a:cs typeface="Helvetica" charset="0"/>
            </a:endParaRP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8</a:t>
            </a:fld>
            <a:endParaRPr lang="en-US"/>
          </a:p>
        </p:txBody>
      </p:sp>
    </p:spTree>
    <p:extLst>
      <p:ext uri="{BB962C8B-B14F-4D97-AF65-F5344CB8AC3E}">
        <p14:creationId xmlns:p14="http://schemas.microsoft.com/office/powerpoint/2010/main" val="796023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t"/>
            <a:r>
              <a:rPr lang="en-US" dirty="0"/>
              <a:t>Documentation</a:t>
            </a:r>
            <a:r>
              <a:rPr lang="en-US" baseline="0" dirty="0"/>
              <a:t> strategies can include:</a:t>
            </a:r>
          </a:p>
          <a:p>
            <a:pPr marL="171450" lvl="0" indent="-171450" fontAlgn="t">
              <a:buFont typeface="Arial" panose="020B0604020202020204" pitchFamily="34" charset="0"/>
              <a:buChar char="•"/>
            </a:pPr>
            <a:r>
              <a:rPr lang="en-US" dirty="0"/>
              <a:t>written observations (anecdotal</a:t>
            </a:r>
            <a:r>
              <a:rPr lang="en-US" baseline="0" dirty="0"/>
              <a:t> evidence)</a:t>
            </a:r>
            <a:endParaRPr lang="en-US" dirty="0"/>
          </a:p>
          <a:p>
            <a:pPr marL="171450" lvl="0" indent="-171450" fontAlgn="t">
              <a:buFont typeface="Arial" panose="020B0604020202020204" pitchFamily="34" charset="0"/>
              <a:buChar char="•"/>
            </a:pPr>
            <a:r>
              <a:rPr lang="en-US" dirty="0"/>
              <a:t>language samples</a:t>
            </a:r>
          </a:p>
          <a:p>
            <a:pPr marL="171450" lvl="0" indent="-171450" fontAlgn="t">
              <a:buFont typeface="Arial" panose="020B0604020202020204" pitchFamily="34" charset="0"/>
              <a:buChar char="•"/>
            </a:pPr>
            <a:r>
              <a:rPr lang="en-US" dirty="0"/>
              <a:t>children's constructions</a:t>
            </a:r>
          </a:p>
          <a:p>
            <a:pPr marL="171450" lvl="0" indent="-171450" fontAlgn="t">
              <a:buFont typeface="Arial" panose="020B0604020202020204" pitchFamily="34" charset="0"/>
              <a:buChar char="•"/>
            </a:pPr>
            <a:r>
              <a:rPr lang="en-US" dirty="0"/>
              <a:t>drawings</a:t>
            </a:r>
          </a:p>
          <a:p>
            <a:pPr marL="171450" lvl="0" indent="-171450" fontAlgn="t">
              <a:buFont typeface="Arial" panose="020B0604020202020204" pitchFamily="34" charset="0"/>
              <a:buChar char="•"/>
            </a:pPr>
            <a:r>
              <a:rPr lang="en-US" dirty="0"/>
              <a:t>attempts at writing</a:t>
            </a:r>
          </a:p>
          <a:p>
            <a:pPr marL="171450" lvl="0" indent="-171450" fontAlgn="t">
              <a:buFont typeface="Arial" panose="020B0604020202020204" pitchFamily="34" charset="0"/>
              <a:buChar char="•"/>
            </a:pPr>
            <a:r>
              <a:rPr lang="en-US" dirty="0"/>
              <a:t>photos</a:t>
            </a:r>
          </a:p>
          <a:p>
            <a:pPr marL="171450" lvl="0" indent="-171450" fontAlgn="t">
              <a:buFont typeface="Arial" panose="020B0604020202020204" pitchFamily="34" charset="0"/>
              <a:buChar char="•"/>
            </a:pPr>
            <a:r>
              <a:rPr lang="en-US" dirty="0"/>
              <a:t>audio/video recordings</a:t>
            </a:r>
          </a:p>
          <a:p>
            <a:pPr marL="171450" lvl="0" indent="-171450" fontAlgn="t">
              <a:buFont typeface="Arial" panose="020B0604020202020204" pitchFamily="34" charset="0"/>
              <a:buChar char="•"/>
            </a:pPr>
            <a:r>
              <a:rPr lang="en-US" dirty="0"/>
              <a:t>learning stories</a:t>
            </a:r>
          </a:p>
          <a:p>
            <a:pPr lvl="0" fontAlgn="t"/>
            <a:endParaRPr lang="en-CA" b="1" dirty="0"/>
          </a:p>
          <a:p>
            <a:r>
              <a:rPr lang="en-CA" b="1" dirty="0"/>
              <a:t>Accessibility: </a:t>
            </a:r>
          </a:p>
          <a:p>
            <a:r>
              <a:rPr lang="en-CA" dirty="0"/>
              <a:t>Copies of the teacher checklist</a:t>
            </a:r>
            <a:r>
              <a:rPr lang="en-CA" baseline="0" dirty="0"/>
              <a:t> can be printed off and placed in specific areas of your classroom. For example, a copy of the Domain B items (Social Skills and Approaches to Learning) can be placed close to the door enabling you to assess items such as “respects classroom rules” as the children are lining up to go outside for recess.</a:t>
            </a:r>
          </a:p>
          <a:p>
            <a:endParaRPr lang="en-CA" baseline="0" dirty="0"/>
          </a:p>
          <a:p>
            <a:pPr marL="0" indent="0">
              <a:buFontTx/>
              <a:buNone/>
            </a:pPr>
            <a:r>
              <a:rPr lang="en-CA" b="1" dirty="0"/>
              <a:t>Video: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or audio recordings of learning experiences are great forms of documentation and are very useful when assessing children's learning.</a:t>
            </a:r>
            <a:r>
              <a:rPr lang="en-US" baseline="0" dirty="0"/>
              <a:t> </a:t>
            </a:r>
            <a:r>
              <a:rPr lang="en-CA" baseline="0" dirty="0"/>
              <a:t>A parent volunteer or educational assistant could film you during story time, your morning routine or during a Physical Education class.  When you go back to watch the recordings, you may be surprised at the items that can be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Sticky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Observations can occur spontaneously,</a:t>
            </a:r>
            <a:r>
              <a:rPr lang="en-CA" baseline="0" dirty="0"/>
              <a:t> for example when children arrive in the morning, during indoor recess on a rainy day, at snack time, and so on. Having sticky notes accessible throughout your classroom is a fast, easy way to jot down a couple of notes when incidental observations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Drawings:</a:t>
            </a:r>
          </a:p>
          <a:p>
            <a:r>
              <a:rPr lang="en-CA" dirty="0"/>
              <a:t>Children's artistic</a:t>
            </a:r>
            <a:r>
              <a:rPr lang="en-CA" baseline="0" dirty="0"/>
              <a:t> expressions such as</a:t>
            </a:r>
            <a:r>
              <a:rPr lang="en-CA" dirty="0"/>
              <a:t> pictures and drawings can be used to assess items such</a:t>
            </a:r>
            <a:r>
              <a:rPr lang="en-CA" baseline="0" dirty="0"/>
              <a:t> as E3 (draw a recognizable person) and E4 (stay inside the lines when colouring simple shapes).</a:t>
            </a:r>
          </a:p>
          <a:p>
            <a:endParaRPr lang="en-CA" baseline="0" dirty="0"/>
          </a:p>
          <a:p>
            <a:r>
              <a:rPr lang="en-CA" baseline="0" dirty="0"/>
              <a:t>Children's portfolios can be a great source of information for scoring EYE-TA items and is also a way to document progress, provide tangible evidence of a child’s skill and provide teachers with examples for families and other members of the multidisciplinary team. </a:t>
            </a: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9</a:t>
            </a:fld>
            <a:endParaRPr lang="en-US"/>
          </a:p>
        </p:txBody>
      </p:sp>
    </p:spTree>
    <p:extLst>
      <p:ext uri="{BB962C8B-B14F-4D97-AF65-F5344CB8AC3E}">
        <p14:creationId xmlns:p14="http://schemas.microsoft.com/office/powerpoint/2010/main" val="211430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Shape 52"/>
        <p:cNvGrpSpPr/>
        <p:nvPr/>
      </p:nvGrpSpPr>
      <p:grpSpPr>
        <a:xfrm>
          <a:off x="0" y="0"/>
          <a:ext cx="0" cy="0"/>
          <a:chOff x="0" y="0"/>
          <a:chExt cx="0" cy="0"/>
        </a:xfrm>
      </p:grpSpPr>
      <p:sp>
        <p:nvSpPr>
          <p:cNvPr id="3"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4"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1631852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color background">
    <p:spTree>
      <p:nvGrpSpPr>
        <p:cNvPr id="1" name="Shape 69"/>
        <p:cNvGrpSpPr/>
        <p:nvPr/>
      </p:nvGrpSpPr>
      <p:grpSpPr>
        <a:xfrm>
          <a:off x="0" y="0"/>
          <a:ext cx="0" cy="0"/>
          <a:chOff x="0" y="0"/>
          <a:chExt cx="0" cy="0"/>
        </a:xfrm>
      </p:grpSpPr>
      <p:sp>
        <p:nvSpPr>
          <p:cNvPr id="70" name="Shape 70"/>
          <p:cNvSpPr/>
          <p:nvPr/>
        </p:nvSpPr>
        <p:spPr>
          <a:xfrm>
            <a:off x="1" y="6766390"/>
            <a:ext cx="11000088"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1" name="Shape 71"/>
          <p:cNvSpPr/>
          <p:nvPr/>
        </p:nvSpPr>
        <p:spPr>
          <a:xfrm>
            <a:off x="11000415" y="6766390"/>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2" name="Rectangle 1"/>
          <p:cNvSpPr/>
          <p:nvPr userDrawn="1"/>
        </p:nvSpPr>
        <p:spPr>
          <a:xfrm>
            <a:off x="0" y="0"/>
            <a:ext cx="12192014" cy="6766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1213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spcBef>
                <a:spcPts val="0"/>
              </a:spcBef>
              <a:buClr>
                <a:srgbClr val="2185C5"/>
              </a:buClr>
              <a:buSzPct val="100000"/>
              <a:defRPr sz="4800">
                <a:solidFill>
                  <a:schemeClr val="accent1"/>
                </a:solidFill>
                <a:latin typeface="+mj-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userDrawn="1"/>
        </p:nvGrpSpPr>
        <p:grpSpPr>
          <a:xfrm>
            <a:off x="0" y="4101679"/>
            <a:ext cx="7842436" cy="102899"/>
            <a:chOff x="4349578" y="3579414"/>
            <a:chExt cx="7842436" cy="102899"/>
          </a:xfrm>
        </p:grpSpPr>
        <p:sp>
          <p:nvSpPr>
            <p:cNvPr id="6" name="Shape 31"/>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421021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p:txBody>
      </p:sp>
      <p:sp>
        <p:nvSpPr>
          <p:cNvPr id="4"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2684078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949544" y="2846133"/>
            <a:ext cx="8964807" cy="786415"/>
          </a:xfrm>
          <a:prstGeom prst="rect">
            <a:avLst/>
          </a:prstGeom>
        </p:spPr>
        <p:txBody>
          <a:bodyPr lIns="91425" tIns="91425" rIns="91425" bIns="91425" anchor="t" anchorCtr="0"/>
          <a:lstStyle>
            <a:lvl1pPr lvl="0">
              <a:spcBef>
                <a:spcPts val="0"/>
              </a:spcBef>
              <a:buClr>
                <a:srgbClr val="2185C5"/>
              </a:buClr>
              <a:buSzPct val="100000"/>
              <a:defRPr sz="4800">
                <a:solidFill>
                  <a:schemeClr val="accent1"/>
                </a:solidFill>
                <a:latin typeface="+mj-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Presentation Title Page</a:t>
            </a:r>
            <a:endParaRPr dirty="0"/>
          </a:p>
        </p:txBody>
      </p:sp>
      <p:pic>
        <p:nvPicPr>
          <p:cNvPr id="4"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0201" y="5869859"/>
            <a:ext cx="2696913" cy="584332"/>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277" y="1709968"/>
            <a:ext cx="2750610" cy="691320"/>
          </a:xfrm>
          <a:prstGeom prst="rect">
            <a:avLst/>
          </a:prstGeom>
        </p:spPr>
      </p:pic>
      <p:sp>
        <p:nvSpPr>
          <p:cNvPr id="6" name="Text Placeholder 5"/>
          <p:cNvSpPr>
            <a:spLocks noGrp="1"/>
          </p:cNvSpPr>
          <p:nvPr>
            <p:ph type="body" sz="quarter" idx="10" hasCustomPrompt="1"/>
          </p:nvPr>
        </p:nvSpPr>
        <p:spPr>
          <a:xfrm>
            <a:off x="949544" y="3575743"/>
            <a:ext cx="8964807" cy="501650"/>
          </a:xfrm>
        </p:spPr>
        <p:txBody>
          <a:bodyPr/>
          <a:lstStyle>
            <a:lvl1pPr marL="0" indent="0">
              <a:buNone/>
              <a:defRPr sz="3200"/>
            </a:lvl1pPr>
            <a:lvl2pPr>
              <a:defRPr/>
            </a:lvl2pPr>
          </a:lstStyle>
          <a:p>
            <a:pPr lvl="0"/>
            <a:r>
              <a:rPr lang="en-CA" dirty="0"/>
              <a:t>Subtitle</a:t>
            </a:r>
          </a:p>
        </p:txBody>
      </p:sp>
      <p:sp>
        <p:nvSpPr>
          <p:cNvPr id="7"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0"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22813469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912938238"/>
      </p:ext>
    </p:extLst>
  </p:cSld>
  <p:clrMap bg1="lt1" tx1="dk1" bg2="lt2" tx2="dk2" accent1="accent1" accent2="accent2" accent3="accent3" accent4="accent4" accent5="accent5" accent6="accent6" hlink="hlink" folHlink="folHlink"/>
  <p:sldLayoutIdLst>
    <p:sldLayoutId id="2147483689" r:id="rId1"/>
    <p:sldLayoutId id="2147483668" r:id="rId2"/>
    <p:sldLayoutId id="2147483688" r:id="rId3"/>
    <p:sldLayoutId id="2147483670" r:id="rId4"/>
    <p:sldLayoutId id="2147483687" r:id="rId5"/>
  </p:sldLayoutIdLst>
  <p:txStyles>
    <p:title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949544" y="2846133"/>
            <a:ext cx="8713440" cy="1546500"/>
          </a:xfrm>
          <a:prstGeom prst="rect">
            <a:avLst/>
          </a:prstGeom>
        </p:spPr>
        <p:txBody>
          <a:bodyPr lIns="91425" tIns="91425" rIns="91425" bIns="91425" anchor="t" anchorCtr="0">
            <a:noAutofit/>
          </a:bodyPr>
          <a:lstStyle/>
          <a:p>
            <a:r>
              <a:rPr lang="en-CA" dirty="0">
                <a:latin typeface="+mn-lt"/>
              </a:rPr>
              <a:t>Observing and recording Early Years Evaluation – Teacher Assessment (EYE-TA) skills</a:t>
            </a:r>
            <a:br>
              <a:rPr lang="en-CA" dirty="0">
                <a:latin typeface="+mn-lt"/>
              </a:rPr>
            </a:br>
            <a:br>
              <a:rPr lang="en-US" dirty="0">
                <a:latin typeface="+mn-lt"/>
              </a:rPr>
            </a:br>
            <a:endParaRPr lang="en" dirty="0">
              <a:latin typeface="+mn-lt"/>
            </a:endParaRPr>
          </a:p>
        </p:txBody>
      </p:sp>
      <p:pic>
        <p:nvPicPr>
          <p:cNvPr id="5" name="Picture Placeholder 4"/>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tretch>
            <a:fillRect/>
          </a:stretch>
        </p:blipFill>
        <p:spPr>
          <a:xfrm>
            <a:off x="9200201" y="5869859"/>
            <a:ext cx="2696913" cy="584332"/>
          </a:xfrm>
        </p:spPr>
      </p:pic>
    </p:spTree>
    <p:extLst>
      <p:ext uri="{BB962C8B-B14F-4D97-AF65-F5344CB8AC3E}">
        <p14:creationId xmlns:p14="http://schemas.microsoft.com/office/powerpoint/2010/main" val="46214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latin typeface="+mn-lt"/>
              </a:rPr>
              <a:t>Scoring</a:t>
            </a:r>
          </a:p>
        </p:txBody>
      </p:sp>
      <p:sp>
        <p:nvSpPr>
          <p:cNvPr id="3" name="Content Placeholder 2"/>
          <p:cNvSpPr>
            <a:spLocks noGrp="1"/>
          </p:cNvSpPr>
          <p:nvPr>
            <p:ph idx="1"/>
          </p:nvPr>
        </p:nvSpPr>
        <p:spPr>
          <a:xfrm>
            <a:off x="838200" y="1325880"/>
            <a:ext cx="11353800" cy="4759643"/>
          </a:xfrm>
        </p:spPr>
        <p:txBody>
          <a:bodyPr/>
          <a:lstStyle/>
          <a:p>
            <a:pPr marL="0" lvl="0" indent="0">
              <a:lnSpc>
                <a:spcPct val="100000"/>
              </a:lnSpc>
              <a:spcBef>
                <a:spcPts val="0"/>
              </a:spcBef>
              <a:buNone/>
            </a:pPr>
            <a:r>
              <a:rPr lang="en-GB" sz="3200" dirty="0">
                <a:solidFill>
                  <a:schemeClr val="accent6">
                    <a:lumMod val="75000"/>
                  </a:schemeClr>
                </a:solidFill>
                <a:latin typeface="+mn-lt"/>
              </a:rPr>
              <a:t>A child’s performance is rated on a 4-point scale ranging from a </a:t>
            </a:r>
            <a:r>
              <a:rPr lang="en-GB" sz="3200" b="1" dirty="0">
                <a:solidFill>
                  <a:schemeClr val="accent6">
                    <a:lumMod val="75000"/>
                  </a:schemeClr>
                </a:solidFill>
                <a:latin typeface="+mn-lt"/>
              </a:rPr>
              <a:t>low of 1 to a high of 4</a:t>
            </a:r>
            <a:r>
              <a:rPr lang="en-GB" sz="3200" dirty="0">
                <a:solidFill>
                  <a:schemeClr val="accent6">
                    <a:lumMod val="75000"/>
                  </a:schemeClr>
                </a:solidFill>
                <a:latin typeface="+mn-lt"/>
              </a:rPr>
              <a:t>.</a:t>
            </a:r>
            <a:r>
              <a:rPr lang="en-GB" sz="3200" b="1" dirty="0">
                <a:solidFill>
                  <a:schemeClr val="accent6">
                    <a:lumMod val="75000"/>
                  </a:schemeClr>
                </a:solidFill>
                <a:latin typeface="+mn-lt"/>
              </a:rPr>
              <a:t> </a:t>
            </a:r>
            <a:r>
              <a:rPr lang="en-GB" sz="3200" dirty="0">
                <a:solidFill>
                  <a:schemeClr val="accent6">
                    <a:lumMod val="75000"/>
                  </a:schemeClr>
                </a:solidFill>
                <a:latin typeface="+mn-lt"/>
              </a:rPr>
              <a:t>Response categories by domain are outlined below:</a:t>
            </a:r>
            <a:endParaRPr lang="en-US" sz="3200" dirty="0">
              <a:solidFill>
                <a:schemeClr val="accent6">
                  <a:lumMod val="75000"/>
                </a:schemeClr>
              </a:solidFill>
              <a:latin typeface="+mn-lt"/>
            </a:endParaRPr>
          </a:p>
          <a:p>
            <a:pPr marL="0" indent="0">
              <a:buNone/>
            </a:pPr>
            <a:endParaRPr lang="en-CA" dirty="0"/>
          </a:p>
        </p:txBody>
      </p:sp>
      <p:pic>
        <p:nvPicPr>
          <p:cNvPr id="4" name="Picture 3"/>
          <p:cNvPicPr>
            <a:picLocks noChangeAspect="1"/>
          </p:cNvPicPr>
          <p:nvPr/>
        </p:nvPicPr>
        <p:blipFill>
          <a:blip r:embed="rId3"/>
          <a:stretch>
            <a:fillRect/>
          </a:stretch>
        </p:blipFill>
        <p:spPr>
          <a:xfrm>
            <a:off x="838200" y="2972457"/>
            <a:ext cx="9620322" cy="3401863"/>
          </a:xfrm>
          <a:prstGeom prst="rect">
            <a:avLst/>
          </a:prstGeom>
        </p:spPr>
      </p:pic>
    </p:spTree>
    <p:extLst>
      <p:ext uri="{BB962C8B-B14F-4D97-AF65-F5344CB8AC3E}">
        <p14:creationId xmlns:p14="http://schemas.microsoft.com/office/powerpoint/2010/main" val="50546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latin typeface="+mn-lt"/>
              </a:rPr>
              <a:t>Scoring </a:t>
            </a:r>
          </a:p>
        </p:txBody>
      </p:sp>
      <p:sp>
        <p:nvSpPr>
          <p:cNvPr id="3" name="Content Placeholder 2"/>
          <p:cNvSpPr>
            <a:spLocks noGrp="1"/>
          </p:cNvSpPr>
          <p:nvPr>
            <p:ph idx="1"/>
          </p:nvPr>
        </p:nvSpPr>
        <p:spPr>
          <a:xfrm>
            <a:off x="838200" y="1350801"/>
            <a:ext cx="10515600" cy="4351338"/>
          </a:xfrm>
        </p:spPr>
        <p:txBody>
          <a:bodyPr/>
          <a:lstStyle/>
          <a:p>
            <a:pPr marL="0" lvl="0" indent="0" fontAlgn="base">
              <a:spcBef>
                <a:spcPts val="313"/>
              </a:spcBef>
              <a:spcAft>
                <a:spcPct val="0"/>
              </a:spcAft>
              <a:buNone/>
            </a:pPr>
            <a:r>
              <a:rPr lang="en-US" sz="3200" dirty="0">
                <a:solidFill>
                  <a:schemeClr val="accent6">
                    <a:lumMod val="75000"/>
                  </a:schemeClr>
                </a:solidFill>
                <a:latin typeface="+mn-lt"/>
                <a:cs typeface="Helvetica" charset="0"/>
              </a:rPr>
              <a:t>Use the rubric below in conjunction with the response categories, when trying to differentiate between numerical ratings (e.g., recording a score of 2 vs. 3):</a:t>
            </a:r>
          </a:p>
          <a:p>
            <a:pPr marL="0" indent="0">
              <a:buNone/>
            </a:pPr>
            <a:endParaRPr lang="en-CA" dirty="0"/>
          </a:p>
        </p:txBody>
      </p:sp>
      <p:graphicFrame>
        <p:nvGraphicFramePr>
          <p:cNvPr id="5" name="Table 4">
            <a:extLst>
              <a:ext uri="{FF2B5EF4-FFF2-40B4-BE49-F238E27FC236}">
                <a16:creationId xmlns:a16="http://schemas.microsoft.com/office/drawing/2014/main" id="{C331619A-ECE8-4DFE-8CF8-C52868A912EF}"/>
              </a:ext>
            </a:extLst>
          </p:cNvPr>
          <p:cNvGraphicFramePr>
            <a:graphicFrameLocks noGrp="1"/>
          </p:cNvGraphicFramePr>
          <p:nvPr>
            <p:extLst>
              <p:ext uri="{D42A27DB-BD31-4B8C-83A1-F6EECF244321}">
                <p14:modId xmlns:p14="http://schemas.microsoft.com/office/powerpoint/2010/main" val="1517623149"/>
              </p:ext>
            </p:extLst>
          </p:nvPr>
        </p:nvGraphicFramePr>
        <p:xfrm>
          <a:off x="838200" y="3068140"/>
          <a:ext cx="10210054" cy="2926080"/>
        </p:xfrm>
        <a:graphic>
          <a:graphicData uri="http://schemas.openxmlformats.org/drawingml/2006/table">
            <a:tbl>
              <a:tblPr firstRow="1" bandRow="1">
                <a:tableStyleId>{5C22544A-7EE6-4342-B048-85BDC9FD1C3A}</a:tableStyleId>
              </a:tblPr>
              <a:tblGrid>
                <a:gridCol w="1135713">
                  <a:extLst>
                    <a:ext uri="{9D8B030D-6E8A-4147-A177-3AD203B41FA5}">
                      <a16:colId xmlns:a16="http://schemas.microsoft.com/office/drawing/2014/main" val="3932400945"/>
                    </a:ext>
                  </a:extLst>
                </a:gridCol>
                <a:gridCol w="2305496">
                  <a:extLst>
                    <a:ext uri="{9D8B030D-6E8A-4147-A177-3AD203B41FA5}">
                      <a16:colId xmlns:a16="http://schemas.microsoft.com/office/drawing/2014/main" val="1850588234"/>
                    </a:ext>
                  </a:extLst>
                </a:gridCol>
                <a:gridCol w="2316853">
                  <a:extLst>
                    <a:ext uri="{9D8B030D-6E8A-4147-A177-3AD203B41FA5}">
                      <a16:colId xmlns:a16="http://schemas.microsoft.com/office/drawing/2014/main" val="1989662261"/>
                    </a:ext>
                  </a:extLst>
                </a:gridCol>
                <a:gridCol w="2409981">
                  <a:extLst>
                    <a:ext uri="{9D8B030D-6E8A-4147-A177-3AD203B41FA5}">
                      <a16:colId xmlns:a16="http://schemas.microsoft.com/office/drawing/2014/main" val="1660673267"/>
                    </a:ext>
                  </a:extLst>
                </a:gridCol>
                <a:gridCol w="2042011">
                  <a:extLst>
                    <a:ext uri="{9D8B030D-6E8A-4147-A177-3AD203B41FA5}">
                      <a16:colId xmlns:a16="http://schemas.microsoft.com/office/drawing/2014/main" val="1277484174"/>
                    </a:ext>
                  </a:extLst>
                </a:gridCol>
              </a:tblGrid>
              <a:tr h="776549">
                <a:tc>
                  <a:txBody>
                    <a:bodyPr/>
                    <a:lstStyle/>
                    <a:p>
                      <a:pPr algn="ctr"/>
                      <a:r>
                        <a:rPr lang="en-CA" sz="1800" dirty="0">
                          <a:solidFill>
                            <a:schemeClr val="accent2">
                              <a:lumMod val="50000"/>
                            </a:schemeClr>
                          </a:solidFill>
                        </a:rPr>
                        <a:t>Response 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E4F5"/>
                    </a:solidFill>
                  </a:tcPr>
                </a:tc>
                <a:tc>
                  <a:txBody>
                    <a:bodyPr/>
                    <a:lstStyle/>
                    <a:p>
                      <a:pPr algn="ctr"/>
                      <a:r>
                        <a:rPr lang="en-CA" sz="1800" dirty="0">
                          <a:solidFill>
                            <a:schemeClr val="accent2">
                              <a:lumMod val="50000"/>
                            </a:schemeClr>
                          </a:solidFill>
                        </a:rPr>
                        <a:t>Score 1: </a:t>
                      </a:r>
                    </a:p>
                    <a:p>
                      <a:pPr algn="ctr"/>
                      <a:r>
                        <a:rPr lang="en-CA" sz="1800" dirty="0">
                          <a:solidFill>
                            <a:schemeClr val="accent2">
                              <a:lumMod val="50000"/>
                            </a:schemeClr>
                          </a:solidFill>
                        </a:rPr>
                        <a:t>Unable to do it 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E4F5"/>
                    </a:solidFill>
                  </a:tcPr>
                </a:tc>
                <a:tc>
                  <a:txBody>
                    <a:bodyPr/>
                    <a:lstStyle/>
                    <a:p>
                      <a:pPr algn="ctr"/>
                      <a:r>
                        <a:rPr lang="en-CA" sz="1800" dirty="0">
                          <a:solidFill>
                            <a:schemeClr val="accent2">
                              <a:lumMod val="50000"/>
                            </a:schemeClr>
                          </a:solidFill>
                        </a:rPr>
                        <a:t>Score 2: </a:t>
                      </a:r>
                    </a:p>
                    <a:p>
                      <a:pPr algn="ctr"/>
                      <a:r>
                        <a:rPr lang="en-CA" sz="1800" dirty="0">
                          <a:solidFill>
                            <a:schemeClr val="accent2">
                              <a:lumMod val="50000"/>
                            </a:schemeClr>
                          </a:solidFill>
                        </a:rPr>
                        <a:t>Can do it partially</a:t>
                      </a:r>
                      <a:r>
                        <a:rPr lang="en-CA" sz="1800" baseline="0" dirty="0">
                          <a:solidFill>
                            <a:schemeClr val="accent2">
                              <a:lumMod val="50000"/>
                            </a:schemeClr>
                          </a:solidFill>
                        </a:rPr>
                        <a:t> or sometimes</a:t>
                      </a:r>
                      <a:endParaRPr lang="en-CA" sz="18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E4F5"/>
                    </a:solidFill>
                  </a:tcPr>
                </a:tc>
                <a:tc>
                  <a:txBody>
                    <a:bodyPr/>
                    <a:lstStyle/>
                    <a:p>
                      <a:pPr algn="ctr"/>
                      <a:r>
                        <a:rPr lang="en-CA" sz="1800" dirty="0">
                          <a:solidFill>
                            <a:schemeClr val="accent2">
                              <a:lumMod val="50000"/>
                            </a:schemeClr>
                          </a:solidFill>
                        </a:rPr>
                        <a:t>Score 3: </a:t>
                      </a:r>
                    </a:p>
                    <a:p>
                      <a:pPr algn="ctr"/>
                      <a:r>
                        <a:rPr lang="en-CA" sz="1800" dirty="0">
                          <a:solidFill>
                            <a:schemeClr val="accent2">
                              <a:lumMod val="50000"/>
                            </a:schemeClr>
                          </a:solidFill>
                        </a:rPr>
                        <a:t>Can usually do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E4F5"/>
                    </a:solidFill>
                  </a:tcPr>
                </a:tc>
                <a:tc>
                  <a:txBody>
                    <a:bodyPr/>
                    <a:lstStyle/>
                    <a:p>
                      <a:pPr algn="ctr"/>
                      <a:r>
                        <a:rPr lang="en-CA" sz="1800" dirty="0">
                          <a:solidFill>
                            <a:schemeClr val="accent2">
                              <a:lumMod val="50000"/>
                            </a:schemeClr>
                          </a:solidFill>
                        </a:rPr>
                        <a:t>Score 4: </a:t>
                      </a:r>
                    </a:p>
                    <a:p>
                      <a:pPr algn="ctr"/>
                      <a:r>
                        <a:rPr lang="en-CA" sz="1800" dirty="0">
                          <a:solidFill>
                            <a:schemeClr val="accent2">
                              <a:lumMod val="50000"/>
                            </a:schemeClr>
                          </a:solidFill>
                        </a:rPr>
                        <a:t>Can do it consistently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E4F5"/>
                    </a:solidFill>
                  </a:tcPr>
                </a:tc>
                <a:extLst>
                  <a:ext uri="{0D108BD9-81ED-4DB2-BD59-A6C34878D82A}">
                    <a16:rowId xmlns:a16="http://schemas.microsoft.com/office/drawing/2014/main" val="2622997023"/>
                  </a:ext>
                </a:extLst>
              </a:tr>
              <a:tr h="1475443">
                <a:tc>
                  <a:txBody>
                    <a:bodyPr/>
                    <a:lstStyle/>
                    <a:p>
                      <a:pPr algn="l"/>
                      <a:endParaRPr lang="en-CA" sz="18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None/>
                      </a:pPr>
                      <a:r>
                        <a:rPr lang="en-CA" sz="1800" dirty="0">
                          <a:solidFill>
                            <a:schemeClr val="accent2">
                              <a:lumMod val="50000"/>
                            </a:schemeClr>
                          </a:solidFill>
                        </a:rPr>
                        <a:t>Child</a:t>
                      </a:r>
                      <a:r>
                        <a:rPr lang="en-CA" sz="1800" baseline="0" dirty="0">
                          <a:solidFill>
                            <a:schemeClr val="accent2">
                              <a:lumMod val="50000"/>
                            </a:schemeClr>
                          </a:solidFill>
                        </a:rPr>
                        <a:t> is unable to do this task and appears not to have any of the skills required for it. </a:t>
                      </a:r>
                      <a:endParaRPr lang="en-CA" sz="18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None/>
                      </a:pPr>
                      <a:r>
                        <a:rPr lang="en-CA" sz="1800" dirty="0">
                          <a:solidFill>
                            <a:schemeClr val="accent2">
                              <a:lumMod val="50000"/>
                            </a:schemeClr>
                          </a:solidFill>
                        </a:rPr>
                        <a:t>Child appears to have some of the skills required for this task, but can only</a:t>
                      </a:r>
                      <a:r>
                        <a:rPr lang="en-CA" sz="1800" baseline="0" dirty="0">
                          <a:solidFill>
                            <a:schemeClr val="accent2">
                              <a:lumMod val="50000"/>
                            </a:schemeClr>
                          </a:solidFill>
                        </a:rPr>
                        <a:t> do it with prompting or assistance at this time</a:t>
                      </a:r>
                      <a:endParaRPr lang="en-CA" sz="18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None/>
                      </a:pPr>
                      <a:r>
                        <a:rPr lang="en-CA" sz="1800" dirty="0">
                          <a:solidFill>
                            <a:schemeClr val="accent2">
                              <a:lumMod val="50000"/>
                            </a:schemeClr>
                          </a:solidFill>
                        </a:rPr>
                        <a:t>Child</a:t>
                      </a:r>
                      <a:r>
                        <a:rPr lang="en-CA" sz="1800" baseline="0" dirty="0">
                          <a:solidFill>
                            <a:schemeClr val="accent2">
                              <a:lumMod val="50000"/>
                            </a:schemeClr>
                          </a:solidFill>
                        </a:rPr>
                        <a:t> can do this task without assistance but does not do it well, confidently or consistently.  It appears that the child will soon master this task.</a:t>
                      </a:r>
                      <a:endParaRPr lang="en-CA" sz="18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None/>
                      </a:pPr>
                      <a:r>
                        <a:rPr lang="en-CA" sz="1800" dirty="0">
                          <a:solidFill>
                            <a:schemeClr val="accent2">
                              <a:lumMod val="50000"/>
                            </a:schemeClr>
                          </a:solidFill>
                        </a:rPr>
                        <a:t>The</a:t>
                      </a:r>
                      <a:r>
                        <a:rPr lang="en-CA" sz="1800" baseline="0" dirty="0">
                          <a:solidFill>
                            <a:schemeClr val="accent2">
                              <a:lumMod val="50000"/>
                            </a:schemeClr>
                          </a:solidFill>
                        </a:rPr>
                        <a:t> skills for this task are well developed. It was done confidently and it appears that the child can do it consistently. </a:t>
                      </a:r>
                      <a:endParaRPr lang="en-CA" sz="18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7582096"/>
                  </a:ext>
                </a:extLst>
              </a:tr>
            </a:tbl>
          </a:graphicData>
        </a:graphic>
      </p:graphicFrame>
    </p:spTree>
    <p:extLst>
      <p:ext uri="{BB962C8B-B14F-4D97-AF65-F5344CB8AC3E}">
        <p14:creationId xmlns:p14="http://schemas.microsoft.com/office/powerpoint/2010/main" val="289001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6837" y="2304789"/>
            <a:ext cx="9476363" cy="1796890"/>
          </a:xfrm>
        </p:spPr>
        <p:txBody>
          <a:bodyPr>
            <a:normAutofit/>
          </a:bodyPr>
          <a:lstStyle/>
          <a:p>
            <a:r>
              <a:rPr lang="en-CA" dirty="0">
                <a:latin typeface="+mn-lt"/>
              </a:rPr>
              <a:t>Supporting a successful implementation</a:t>
            </a:r>
          </a:p>
        </p:txBody>
      </p:sp>
    </p:spTree>
    <p:extLst>
      <p:ext uri="{BB962C8B-B14F-4D97-AF65-F5344CB8AC3E}">
        <p14:creationId xmlns:p14="http://schemas.microsoft.com/office/powerpoint/2010/main" val="660825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21D8-E411-4696-BC82-27B909E92F12}"/>
              </a:ext>
            </a:extLst>
          </p:cNvPr>
          <p:cNvSpPr>
            <a:spLocks noGrp="1"/>
          </p:cNvSpPr>
          <p:nvPr>
            <p:ph type="title"/>
          </p:nvPr>
        </p:nvSpPr>
        <p:spPr/>
        <p:txBody>
          <a:bodyPr>
            <a:normAutofit/>
          </a:bodyPr>
          <a:lstStyle/>
          <a:p>
            <a:r>
              <a:rPr lang="en-CA" dirty="0">
                <a:latin typeface="+mn-lt"/>
              </a:rPr>
              <a:t>Core assessment materials</a:t>
            </a:r>
          </a:p>
        </p:txBody>
      </p:sp>
      <p:sp>
        <p:nvSpPr>
          <p:cNvPr id="3" name="Content Placeholder 2">
            <a:extLst>
              <a:ext uri="{FF2B5EF4-FFF2-40B4-BE49-F238E27FC236}">
                <a16:creationId xmlns:a16="http://schemas.microsoft.com/office/drawing/2014/main" id="{1B83759F-341E-4DF8-A65F-23D5821E82A8}"/>
              </a:ext>
            </a:extLst>
          </p:cNvPr>
          <p:cNvSpPr>
            <a:spLocks noGrp="1"/>
          </p:cNvSpPr>
          <p:nvPr>
            <p:ph idx="1"/>
          </p:nvPr>
        </p:nvSpPr>
        <p:spPr>
          <a:xfrm>
            <a:off x="838200" y="1568676"/>
            <a:ext cx="10515600" cy="4351338"/>
          </a:xfrm>
        </p:spPr>
        <p:txBody>
          <a:bodyPr>
            <a:normAutofit/>
          </a:bodyPr>
          <a:lstStyle/>
          <a:p>
            <a:pPr marL="0" indent="0">
              <a:buNone/>
            </a:pPr>
            <a:r>
              <a:rPr lang="en-CA" sz="3200" dirty="0">
                <a:solidFill>
                  <a:schemeClr val="accent6">
                    <a:lumMod val="75000"/>
                  </a:schemeClr>
                </a:solidFill>
                <a:latin typeface="+mn-lt"/>
              </a:rPr>
              <a:t>Essential resources for implementation: </a:t>
            </a:r>
          </a:p>
          <a:p>
            <a:pPr marL="0" indent="0">
              <a:buNone/>
            </a:pPr>
            <a:r>
              <a:rPr lang="en-CA" sz="3200" b="1" dirty="0">
                <a:solidFill>
                  <a:schemeClr val="accent1"/>
                </a:solidFill>
                <a:latin typeface="+mn-lt"/>
              </a:rPr>
              <a:t>Teacher Implementation Guide</a:t>
            </a:r>
          </a:p>
          <a:p>
            <a:pPr marL="0" indent="0">
              <a:buNone/>
            </a:pPr>
            <a:r>
              <a:rPr lang="en-CA" sz="3200" b="1" dirty="0">
                <a:solidFill>
                  <a:schemeClr val="accent1"/>
                </a:solidFill>
                <a:latin typeface="+mn-lt"/>
              </a:rPr>
              <a:t>Assessment Plates</a:t>
            </a:r>
          </a:p>
          <a:p>
            <a:pPr marL="0" indent="0">
              <a:buNone/>
            </a:pPr>
            <a:r>
              <a:rPr lang="en-CA" sz="3200" b="1" dirty="0">
                <a:solidFill>
                  <a:schemeClr val="accent1"/>
                </a:solidFill>
                <a:latin typeface="+mn-lt"/>
              </a:rPr>
              <a:t>Teacher Checklist </a:t>
            </a:r>
          </a:p>
        </p:txBody>
      </p:sp>
      <p:pic>
        <p:nvPicPr>
          <p:cNvPr id="4" name="Picture 3">
            <a:extLst>
              <a:ext uri="{FF2B5EF4-FFF2-40B4-BE49-F238E27FC236}">
                <a16:creationId xmlns:a16="http://schemas.microsoft.com/office/drawing/2014/main" id="{EE44EBC7-3553-4CBE-925B-F7B699EF0436}"/>
              </a:ext>
            </a:extLst>
          </p:cNvPr>
          <p:cNvPicPr>
            <a:picLocks noChangeAspect="1"/>
          </p:cNvPicPr>
          <p:nvPr/>
        </p:nvPicPr>
        <p:blipFill rotWithShape="1">
          <a:blip r:embed="rId3"/>
          <a:srcRect l="706" t="1197" r="927" b="1538"/>
          <a:stretch/>
        </p:blipFill>
        <p:spPr>
          <a:xfrm>
            <a:off x="8454640" y="2105074"/>
            <a:ext cx="3403067" cy="4351338"/>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DD33C2BA-C3F9-4B97-BD1E-2D0730C49DA3}"/>
              </a:ext>
            </a:extLst>
          </p:cNvPr>
          <p:cNvPicPr>
            <a:picLocks noChangeAspect="1"/>
          </p:cNvPicPr>
          <p:nvPr/>
        </p:nvPicPr>
        <p:blipFill>
          <a:blip r:embed="rId4"/>
          <a:stretch>
            <a:fillRect/>
          </a:stretch>
        </p:blipFill>
        <p:spPr>
          <a:xfrm>
            <a:off x="4748497" y="2985799"/>
            <a:ext cx="3885057" cy="2714913"/>
          </a:xfrm>
          <a:prstGeom prst="rect">
            <a:avLst/>
          </a:prstGeom>
          <a:ln>
            <a:solidFill>
              <a:schemeClr val="bg1">
                <a:lumMod val="95000"/>
              </a:schemeClr>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3915A4DD-F66D-42ED-913E-CA3F393DED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04"/>
          <a:stretch/>
        </p:blipFill>
        <p:spPr>
          <a:xfrm>
            <a:off x="402946" y="4773053"/>
            <a:ext cx="5693054" cy="1531412"/>
          </a:xfrm>
          <a:prstGeom prst="rect">
            <a:avLst/>
          </a:prstGeom>
          <a:ln>
            <a:solidFill>
              <a:schemeClr val="bg2">
                <a:lumMod val="95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6409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1DB7A7-A0A9-4970-B850-B5870CEC5B10}"/>
              </a:ext>
            </a:extLst>
          </p:cNvPr>
          <p:cNvPicPr>
            <a:picLocks noChangeAspect="1"/>
          </p:cNvPicPr>
          <p:nvPr/>
        </p:nvPicPr>
        <p:blipFill>
          <a:blip r:embed="rId3"/>
          <a:stretch>
            <a:fillRect/>
          </a:stretch>
        </p:blipFill>
        <p:spPr>
          <a:xfrm>
            <a:off x="814686" y="1946030"/>
            <a:ext cx="5281314" cy="4076015"/>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5506BB15-7ABC-457D-807E-59E52E665EE7}"/>
              </a:ext>
            </a:extLst>
          </p:cNvPr>
          <p:cNvPicPr>
            <a:picLocks noChangeAspect="1"/>
          </p:cNvPicPr>
          <p:nvPr/>
        </p:nvPicPr>
        <p:blipFill>
          <a:blip r:embed="rId4"/>
          <a:stretch>
            <a:fillRect/>
          </a:stretch>
        </p:blipFill>
        <p:spPr>
          <a:xfrm>
            <a:off x="6435862" y="1946030"/>
            <a:ext cx="5281314" cy="4076015"/>
          </a:xfrm>
          <a:prstGeom prst="rect">
            <a:avLst/>
          </a:prstGeom>
          <a:effectLst>
            <a:outerShdw blurRad="63500" sx="102000" sy="102000" algn="ctr" rotWithShape="0">
              <a:prstClr val="black">
                <a:alpha val="40000"/>
              </a:prstClr>
            </a:outerShdw>
          </a:effectLst>
        </p:spPr>
      </p:pic>
      <p:sp>
        <p:nvSpPr>
          <p:cNvPr id="8" name="Title Placeholder 1">
            <a:extLst>
              <a:ext uri="{FF2B5EF4-FFF2-40B4-BE49-F238E27FC236}">
                <a16:creationId xmlns:a16="http://schemas.microsoft.com/office/drawing/2014/main" id="{FE150BFA-AA05-4BB0-BDF5-AF6275720A4C}"/>
              </a:ext>
            </a:extLst>
          </p:cNvPr>
          <p:cNvSpPr txBox="1">
            <a:spLocks/>
          </p:cNvSpPr>
          <p:nvPr/>
        </p:nvSpPr>
        <p:spPr>
          <a:xfrm>
            <a:off x="838200" y="401587"/>
            <a:ext cx="9691687" cy="16351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20000"/>
              </a:lnSpc>
            </a:pPr>
            <a:r>
              <a:rPr lang="en-CA" dirty="0">
                <a:solidFill>
                  <a:schemeClr val="accent1"/>
                </a:solidFill>
                <a:latin typeface="+mn-lt"/>
              </a:rPr>
              <a:t>Quick Reference Guide</a:t>
            </a:r>
          </a:p>
        </p:txBody>
      </p:sp>
    </p:spTree>
    <p:extLst>
      <p:ext uri="{BB962C8B-B14F-4D97-AF65-F5344CB8AC3E}">
        <p14:creationId xmlns:p14="http://schemas.microsoft.com/office/powerpoint/2010/main" val="3382031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18E2-3FD4-45F2-8914-92161CDEFBDD}"/>
              </a:ext>
            </a:extLst>
          </p:cNvPr>
          <p:cNvSpPr>
            <a:spLocks noGrp="1"/>
          </p:cNvSpPr>
          <p:nvPr>
            <p:ph type="title"/>
          </p:nvPr>
        </p:nvSpPr>
        <p:spPr/>
        <p:txBody>
          <a:bodyPr>
            <a:normAutofit/>
          </a:bodyPr>
          <a:lstStyle/>
          <a:p>
            <a:r>
              <a:rPr lang="en-CA" dirty="0">
                <a:latin typeface="+mn-lt"/>
              </a:rPr>
              <a:t>Increase consistency in scoring </a:t>
            </a:r>
          </a:p>
        </p:txBody>
      </p:sp>
      <p:sp>
        <p:nvSpPr>
          <p:cNvPr id="3" name="Content Placeholder 2">
            <a:extLst>
              <a:ext uri="{FF2B5EF4-FFF2-40B4-BE49-F238E27FC236}">
                <a16:creationId xmlns:a16="http://schemas.microsoft.com/office/drawing/2014/main" id="{F968DA1B-B143-4F21-8BA2-AFE7228DEEF3}"/>
              </a:ext>
            </a:extLst>
          </p:cNvPr>
          <p:cNvSpPr>
            <a:spLocks noGrp="1"/>
          </p:cNvSpPr>
          <p:nvPr>
            <p:ph idx="1"/>
          </p:nvPr>
        </p:nvSpPr>
        <p:spPr>
          <a:xfrm>
            <a:off x="838200" y="1727150"/>
            <a:ext cx="5872316" cy="4729261"/>
          </a:xfrm>
        </p:spPr>
        <p:txBody>
          <a:bodyPr>
            <a:normAutofit fontScale="92500" lnSpcReduction="10000"/>
          </a:bodyPr>
          <a:lstStyle/>
          <a:p>
            <a:pPr marL="0" indent="0">
              <a:buNone/>
            </a:pPr>
            <a:r>
              <a:rPr lang="en-CA" sz="3500" dirty="0">
                <a:solidFill>
                  <a:schemeClr val="accent6">
                    <a:lumMod val="75000"/>
                  </a:schemeClr>
                </a:solidFill>
                <a:latin typeface="+mn-lt"/>
              </a:rPr>
              <a:t>The</a:t>
            </a:r>
            <a:r>
              <a:rPr lang="en-CA" sz="3500" dirty="0">
                <a:solidFill>
                  <a:schemeClr val="tx1"/>
                </a:solidFill>
                <a:latin typeface="+mn-lt"/>
              </a:rPr>
              <a:t> </a:t>
            </a:r>
            <a:r>
              <a:rPr lang="en-CA" sz="3500" b="1" dirty="0">
                <a:solidFill>
                  <a:schemeClr val="accent1"/>
                </a:solidFill>
                <a:latin typeface="+mn-lt"/>
              </a:rPr>
              <a:t>Increasing Consistency in Scoring EYE-TA</a:t>
            </a:r>
            <a:r>
              <a:rPr lang="en-CA" sz="3500" b="1" dirty="0">
                <a:solidFill>
                  <a:schemeClr val="tx1"/>
                </a:solidFill>
                <a:latin typeface="+mn-lt"/>
              </a:rPr>
              <a:t> </a:t>
            </a:r>
            <a:r>
              <a:rPr lang="en-CA" sz="3500" dirty="0">
                <a:solidFill>
                  <a:schemeClr val="accent6">
                    <a:lumMod val="75000"/>
                  </a:schemeClr>
                </a:solidFill>
                <a:latin typeface="+mn-lt"/>
              </a:rPr>
              <a:t>document provides:</a:t>
            </a:r>
            <a:br>
              <a:rPr lang="en-CA" sz="3500" dirty="0">
                <a:solidFill>
                  <a:schemeClr val="accent6">
                    <a:lumMod val="75000"/>
                  </a:schemeClr>
                </a:solidFill>
                <a:latin typeface="+mn-lt"/>
              </a:rPr>
            </a:br>
            <a:r>
              <a:rPr lang="en-CA" sz="3500" dirty="0">
                <a:solidFill>
                  <a:schemeClr val="accent6">
                    <a:lumMod val="75000"/>
                  </a:schemeClr>
                </a:solidFill>
                <a:latin typeface="+mn-lt"/>
              </a:rPr>
              <a:t>	</a:t>
            </a:r>
          </a:p>
          <a:p>
            <a:r>
              <a:rPr lang="en-CA" sz="3500" dirty="0">
                <a:solidFill>
                  <a:schemeClr val="accent6">
                    <a:lumMod val="75000"/>
                  </a:schemeClr>
                </a:solidFill>
                <a:latin typeface="+mn-lt"/>
              </a:rPr>
              <a:t>Suggestions for scoring</a:t>
            </a:r>
          </a:p>
          <a:p>
            <a:r>
              <a:rPr lang="en-CA" sz="3500" dirty="0">
                <a:solidFill>
                  <a:schemeClr val="accent6">
                    <a:lumMod val="75000"/>
                  </a:schemeClr>
                </a:solidFill>
                <a:latin typeface="+mn-lt"/>
              </a:rPr>
              <a:t>Hints and tips</a:t>
            </a:r>
          </a:p>
          <a:p>
            <a:r>
              <a:rPr lang="en-CA" sz="3500" dirty="0">
                <a:solidFill>
                  <a:schemeClr val="accent6">
                    <a:lumMod val="75000"/>
                  </a:schemeClr>
                </a:solidFill>
                <a:latin typeface="+mn-lt"/>
              </a:rPr>
              <a:t>Reasons why the skill should be assessed</a:t>
            </a:r>
          </a:p>
          <a:p>
            <a:r>
              <a:rPr lang="en-CA" sz="3500" dirty="0">
                <a:solidFill>
                  <a:schemeClr val="accent6">
                    <a:lumMod val="75000"/>
                  </a:schemeClr>
                </a:solidFill>
                <a:latin typeface="+mn-lt"/>
              </a:rPr>
              <a:t>Ideas on how to easily assess it in your classroom</a:t>
            </a:r>
          </a:p>
          <a:p>
            <a:endParaRPr lang="en-CA" dirty="0"/>
          </a:p>
        </p:txBody>
      </p:sp>
      <p:pic>
        <p:nvPicPr>
          <p:cNvPr id="5" name="Picture 4">
            <a:extLst>
              <a:ext uri="{FF2B5EF4-FFF2-40B4-BE49-F238E27FC236}">
                <a16:creationId xmlns:a16="http://schemas.microsoft.com/office/drawing/2014/main" id="{A1E590DD-E0D3-47AF-A1E0-5B3F474AC5CB}"/>
              </a:ext>
            </a:extLst>
          </p:cNvPr>
          <p:cNvPicPr>
            <a:picLocks noChangeAspect="1"/>
          </p:cNvPicPr>
          <p:nvPr/>
        </p:nvPicPr>
        <p:blipFill>
          <a:blip r:embed="rId3"/>
          <a:stretch>
            <a:fillRect/>
          </a:stretch>
        </p:blipFill>
        <p:spPr>
          <a:xfrm>
            <a:off x="6883350" y="1277888"/>
            <a:ext cx="3995486" cy="51308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841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64FB-282F-4E72-A76B-09CB31724701}"/>
              </a:ext>
            </a:extLst>
          </p:cNvPr>
          <p:cNvSpPr>
            <a:spLocks noGrp="1"/>
          </p:cNvSpPr>
          <p:nvPr>
            <p:ph type="title"/>
          </p:nvPr>
        </p:nvSpPr>
        <p:spPr>
          <a:xfrm>
            <a:off x="568495" y="328389"/>
            <a:ext cx="4292359" cy="1325563"/>
          </a:xfrm>
        </p:spPr>
        <p:txBody>
          <a:bodyPr>
            <a:normAutofit/>
          </a:bodyPr>
          <a:lstStyle/>
          <a:p>
            <a:r>
              <a:rPr lang="en-CA" dirty="0">
                <a:latin typeface="+mn-lt"/>
              </a:rPr>
              <a:t>Activity ideas</a:t>
            </a:r>
          </a:p>
        </p:txBody>
      </p:sp>
      <p:pic>
        <p:nvPicPr>
          <p:cNvPr id="3" name="Picture 2">
            <a:extLst>
              <a:ext uri="{FF2B5EF4-FFF2-40B4-BE49-F238E27FC236}">
                <a16:creationId xmlns:a16="http://schemas.microsoft.com/office/drawing/2014/main" id="{E97F5EF7-06B1-4931-B927-BFAD4C7BA732}"/>
              </a:ext>
            </a:extLst>
          </p:cNvPr>
          <p:cNvPicPr>
            <a:picLocks noChangeAspect="1"/>
          </p:cNvPicPr>
          <p:nvPr/>
        </p:nvPicPr>
        <p:blipFill rotWithShape="1">
          <a:blip r:embed="rId3"/>
          <a:srcRect t="3523"/>
          <a:stretch/>
        </p:blipFill>
        <p:spPr>
          <a:xfrm>
            <a:off x="6030180" y="991170"/>
            <a:ext cx="4153356" cy="3088771"/>
          </a:xfrm>
          <a:prstGeom prst="rect">
            <a:avLst/>
          </a:prstGeom>
          <a:ln>
            <a:solidFill>
              <a:schemeClr val="tx1"/>
            </a:solidFill>
          </a:ln>
          <a:effectLst>
            <a:outerShdw blurRad="63500" sx="102000" sy="102000" algn="ctr" rotWithShape="0">
              <a:prstClr val="black">
                <a:alpha val="40000"/>
              </a:prstClr>
            </a:outerShdw>
          </a:effectLst>
        </p:spPr>
      </p:pic>
      <p:sp>
        <p:nvSpPr>
          <p:cNvPr id="5" name="Content Placeholder 2">
            <a:extLst>
              <a:ext uri="{FF2B5EF4-FFF2-40B4-BE49-F238E27FC236}">
                <a16:creationId xmlns:a16="http://schemas.microsoft.com/office/drawing/2014/main" id="{F16E2DCC-0EE4-45DD-8140-B43FE331D028}"/>
              </a:ext>
            </a:extLst>
          </p:cNvPr>
          <p:cNvSpPr>
            <a:spLocks noGrp="1"/>
          </p:cNvSpPr>
          <p:nvPr>
            <p:ph idx="1"/>
          </p:nvPr>
        </p:nvSpPr>
        <p:spPr>
          <a:xfrm>
            <a:off x="439086" y="1660246"/>
            <a:ext cx="5440719" cy="4762710"/>
          </a:xfrm>
        </p:spPr>
        <p:txBody>
          <a:bodyPr>
            <a:noAutofit/>
          </a:bodyPr>
          <a:lstStyle/>
          <a:p>
            <a:pPr marL="0" indent="0">
              <a:buNone/>
            </a:pPr>
            <a:r>
              <a:rPr lang="en-CA" sz="2800" dirty="0">
                <a:solidFill>
                  <a:schemeClr val="accent6">
                    <a:lumMod val="75000"/>
                  </a:schemeClr>
                </a:solidFill>
                <a:latin typeface="+mn-lt"/>
              </a:rPr>
              <a:t>Activities to help you observe children’s skills: </a:t>
            </a:r>
            <a:endParaRPr lang="en-CA" sz="2800" dirty="0">
              <a:latin typeface="+mn-lt"/>
            </a:endParaRPr>
          </a:p>
          <a:p>
            <a:pPr marL="0" indent="0">
              <a:buNone/>
            </a:pPr>
            <a:r>
              <a:rPr lang="en-CA" sz="2800" b="1" dirty="0">
                <a:solidFill>
                  <a:schemeClr val="accent1"/>
                </a:solidFill>
                <a:latin typeface="+mn-lt"/>
              </a:rPr>
              <a:t>15 Play-Based Activities to Assess All 42 EYE-TA Items</a:t>
            </a:r>
          </a:p>
          <a:p>
            <a:pPr marL="0" indent="0">
              <a:buNone/>
            </a:pPr>
            <a:r>
              <a:rPr lang="en-CA" sz="2800" i="1" dirty="0">
                <a:solidFill>
                  <a:schemeClr val="accent6">
                    <a:lumMod val="75000"/>
                  </a:schemeClr>
                </a:solidFill>
                <a:latin typeface="+mn-lt"/>
              </a:rPr>
              <a:t>Observe multiple items per activity</a:t>
            </a:r>
          </a:p>
          <a:p>
            <a:endParaRPr lang="en-CA" sz="2800" dirty="0">
              <a:solidFill>
                <a:schemeClr val="tx1"/>
              </a:solidFill>
              <a:latin typeface="+mn-lt"/>
            </a:endParaRPr>
          </a:p>
          <a:p>
            <a:pPr marL="0" indent="0">
              <a:buNone/>
            </a:pPr>
            <a:r>
              <a:rPr lang="en-CA" sz="2800" b="1" dirty="0">
                <a:solidFill>
                  <a:schemeClr val="accent1"/>
                </a:solidFill>
                <a:latin typeface="+mn-lt"/>
              </a:rPr>
              <a:t>Simple Activities to Assess Targeted EYE-TA Items </a:t>
            </a:r>
          </a:p>
          <a:p>
            <a:pPr marL="0" indent="0">
              <a:buNone/>
            </a:pPr>
            <a:r>
              <a:rPr lang="en-CA" sz="2800" i="1" dirty="0">
                <a:solidFill>
                  <a:schemeClr val="accent6">
                    <a:lumMod val="75000"/>
                  </a:schemeClr>
                </a:solidFill>
                <a:latin typeface="+mn-lt"/>
              </a:rPr>
              <a:t>Focuses on assessing items in Domains A and C</a:t>
            </a:r>
          </a:p>
        </p:txBody>
      </p:sp>
      <p:pic>
        <p:nvPicPr>
          <p:cNvPr id="4" name="Picture 3">
            <a:extLst>
              <a:ext uri="{FF2B5EF4-FFF2-40B4-BE49-F238E27FC236}">
                <a16:creationId xmlns:a16="http://schemas.microsoft.com/office/drawing/2014/main" id="{DAC8E599-87F0-40C0-8239-C8B545231221}"/>
              </a:ext>
            </a:extLst>
          </p:cNvPr>
          <p:cNvPicPr>
            <a:picLocks noChangeAspect="1"/>
          </p:cNvPicPr>
          <p:nvPr/>
        </p:nvPicPr>
        <p:blipFill rotWithShape="1">
          <a:blip r:embed="rId4"/>
          <a:srcRect t="2800"/>
          <a:stretch/>
        </p:blipFill>
        <p:spPr>
          <a:xfrm>
            <a:off x="8614159" y="2479622"/>
            <a:ext cx="3138755" cy="39433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57321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B3410-5DBE-4604-962A-A1D1B600E92E}"/>
              </a:ext>
            </a:extLst>
          </p:cNvPr>
          <p:cNvSpPr>
            <a:spLocks noGrp="1"/>
          </p:cNvSpPr>
          <p:nvPr>
            <p:ph type="title"/>
          </p:nvPr>
        </p:nvSpPr>
        <p:spPr>
          <a:xfrm>
            <a:off x="712381" y="401588"/>
            <a:ext cx="10641419" cy="1325563"/>
          </a:xfrm>
        </p:spPr>
        <p:txBody>
          <a:bodyPr>
            <a:normAutofit/>
          </a:bodyPr>
          <a:lstStyle/>
          <a:p>
            <a:r>
              <a:rPr lang="en-CA" dirty="0">
                <a:latin typeface="+mn-lt"/>
              </a:rPr>
              <a:t>Planning calendar</a:t>
            </a:r>
          </a:p>
        </p:txBody>
      </p:sp>
      <p:pic>
        <p:nvPicPr>
          <p:cNvPr id="5" name="Picture 4">
            <a:extLst>
              <a:ext uri="{FF2B5EF4-FFF2-40B4-BE49-F238E27FC236}">
                <a16:creationId xmlns:a16="http://schemas.microsoft.com/office/drawing/2014/main" id="{DA5DA83B-F0C4-414D-81CA-1C33009BCD99}"/>
              </a:ext>
            </a:extLst>
          </p:cNvPr>
          <p:cNvPicPr>
            <a:picLocks noChangeAspect="1"/>
          </p:cNvPicPr>
          <p:nvPr/>
        </p:nvPicPr>
        <p:blipFill>
          <a:blip r:embed="rId3"/>
          <a:stretch>
            <a:fillRect/>
          </a:stretch>
        </p:blipFill>
        <p:spPr>
          <a:xfrm>
            <a:off x="838200" y="1628968"/>
            <a:ext cx="5919788" cy="4398819"/>
          </a:xfrm>
          <a:prstGeom prst="rect">
            <a:avLst/>
          </a:prstGeom>
          <a:effectLst>
            <a:outerShdw blurRad="63500" sx="102000" sy="102000" algn="ctr" rotWithShape="0">
              <a:prstClr val="black">
                <a:alpha val="40000"/>
              </a:prstClr>
            </a:outerShdw>
          </a:effectLst>
        </p:spPr>
      </p:pic>
      <p:sp>
        <p:nvSpPr>
          <p:cNvPr id="6" name="Content Placeholder 2">
            <a:extLst>
              <a:ext uri="{FF2B5EF4-FFF2-40B4-BE49-F238E27FC236}">
                <a16:creationId xmlns:a16="http://schemas.microsoft.com/office/drawing/2014/main" id="{51C440F2-3552-4266-871C-2CB4358420EE}"/>
              </a:ext>
            </a:extLst>
          </p:cNvPr>
          <p:cNvSpPr>
            <a:spLocks noGrp="1"/>
          </p:cNvSpPr>
          <p:nvPr>
            <p:ph idx="1"/>
          </p:nvPr>
        </p:nvSpPr>
        <p:spPr>
          <a:xfrm>
            <a:off x="7193641" y="1628968"/>
            <a:ext cx="4782049" cy="4205190"/>
          </a:xfrm>
        </p:spPr>
        <p:txBody>
          <a:bodyPr>
            <a:noAutofit/>
          </a:bodyPr>
          <a:lstStyle/>
          <a:p>
            <a:pPr marL="0" indent="0">
              <a:buNone/>
            </a:pPr>
            <a:r>
              <a:rPr lang="en-CA" sz="3200" dirty="0">
                <a:solidFill>
                  <a:schemeClr val="accent6">
                    <a:lumMod val="75000"/>
                  </a:schemeClr>
                </a:solidFill>
                <a:latin typeface="+mn-lt"/>
              </a:rPr>
              <a:t>Helps you plan when you’ll be doing specific activities to cover all the EYE-TA items. </a:t>
            </a:r>
          </a:p>
          <a:p>
            <a:pPr marL="542925" indent="-357188">
              <a:buFontTx/>
              <a:buChar char="-"/>
            </a:pPr>
            <a:r>
              <a:rPr lang="en-CA" sz="3200" dirty="0">
                <a:solidFill>
                  <a:schemeClr val="accent6">
                    <a:lumMod val="75000"/>
                  </a:schemeClr>
                </a:solidFill>
                <a:latin typeface="+mn-lt"/>
              </a:rPr>
              <a:t>Jot down activity names and items covered per day</a:t>
            </a:r>
          </a:p>
          <a:p>
            <a:pPr marL="542925" indent="-357188">
              <a:buFontTx/>
              <a:buChar char="-"/>
            </a:pPr>
            <a:r>
              <a:rPr lang="en-CA" sz="3200" dirty="0">
                <a:solidFill>
                  <a:schemeClr val="accent6">
                    <a:lumMod val="75000"/>
                  </a:schemeClr>
                </a:solidFill>
                <a:latin typeface="+mn-lt"/>
              </a:rPr>
              <a:t>Check off completed items as you go</a:t>
            </a:r>
          </a:p>
          <a:p>
            <a:pPr marL="542925" indent="-357188">
              <a:buFontTx/>
              <a:buChar char="-"/>
            </a:pPr>
            <a:r>
              <a:rPr lang="en-CA" sz="3200" dirty="0">
                <a:solidFill>
                  <a:schemeClr val="accent6">
                    <a:lumMod val="75000"/>
                  </a:schemeClr>
                </a:solidFill>
                <a:latin typeface="+mn-lt"/>
              </a:rPr>
              <a:t>Read the tips and tricks</a:t>
            </a:r>
          </a:p>
        </p:txBody>
      </p:sp>
    </p:spTree>
    <p:extLst>
      <p:ext uri="{BB962C8B-B14F-4D97-AF65-F5344CB8AC3E}">
        <p14:creationId xmlns:p14="http://schemas.microsoft.com/office/powerpoint/2010/main" val="2742016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E5CD95-887F-44CE-8F93-922C2D92F384}"/>
              </a:ext>
            </a:extLst>
          </p:cNvPr>
          <p:cNvSpPr txBox="1">
            <a:spLocks/>
          </p:cNvSpPr>
          <p:nvPr/>
        </p:nvSpPr>
        <p:spPr>
          <a:xfrm>
            <a:off x="838200" y="1727151"/>
            <a:ext cx="3648077" cy="44539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dirty="0">
              <a:latin typeface="+mn-lt"/>
            </a:endParaRPr>
          </a:p>
          <a:p>
            <a:pPr marL="0" indent="0">
              <a:buNone/>
            </a:pPr>
            <a:r>
              <a:rPr lang="en-CA" sz="3200" b="1" dirty="0">
                <a:solidFill>
                  <a:schemeClr val="accent1"/>
                </a:solidFill>
                <a:latin typeface="+mn-lt"/>
              </a:rPr>
              <a:t>Teacher Observation Charts </a:t>
            </a:r>
            <a:r>
              <a:rPr lang="en-CA" sz="3200" i="1" dirty="0">
                <a:solidFill>
                  <a:schemeClr val="accent6">
                    <a:lumMod val="75000"/>
                  </a:schemeClr>
                </a:solidFill>
                <a:latin typeface="+mn-lt"/>
              </a:rPr>
              <a:t>Great for multiple observations</a:t>
            </a:r>
          </a:p>
          <a:p>
            <a:pPr marL="0" indent="0">
              <a:buNone/>
            </a:pPr>
            <a:endParaRPr lang="en-CA" sz="3200" dirty="0">
              <a:solidFill>
                <a:schemeClr val="tx1"/>
              </a:solidFill>
              <a:latin typeface="+mn-lt"/>
            </a:endParaRPr>
          </a:p>
          <a:p>
            <a:pPr marL="0" indent="0">
              <a:buNone/>
            </a:pPr>
            <a:r>
              <a:rPr lang="en-CA" sz="3200" b="1" dirty="0">
                <a:solidFill>
                  <a:schemeClr val="accent1"/>
                </a:solidFill>
                <a:latin typeface="+mn-lt"/>
              </a:rPr>
              <a:t>Scoring Sheets </a:t>
            </a:r>
            <a:r>
              <a:rPr lang="en-CA" sz="3200" i="1" dirty="0">
                <a:solidFill>
                  <a:schemeClr val="accent6">
                    <a:lumMod val="75000"/>
                  </a:schemeClr>
                </a:solidFill>
                <a:latin typeface="+mn-lt"/>
              </a:rPr>
              <a:t>Customizable form-fillable templates</a:t>
            </a:r>
          </a:p>
        </p:txBody>
      </p:sp>
      <p:sp>
        <p:nvSpPr>
          <p:cNvPr id="9" name="Title 1">
            <a:extLst>
              <a:ext uri="{FF2B5EF4-FFF2-40B4-BE49-F238E27FC236}">
                <a16:creationId xmlns:a16="http://schemas.microsoft.com/office/drawing/2014/main" id="{1CFAB5C8-CC05-469C-8FBA-7771F4269027}"/>
              </a:ext>
            </a:extLst>
          </p:cNvPr>
          <p:cNvSpPr>
            <a:spLocks noGrp="1"/>
          </p:cNvSpPr>
          <p:nvPr>
            <p:ph type="title"/>
          </p:nvPr>
        </p:nvSpPr>
        <p:spPr>
          <a:xfrm>
            <a:off x="838200" y="401588"/>
            <a:ext cx="10515600" cy="1325563"/>
          </a:xfrm>
        </p:spPr>
        <p:txBody>
          <a:bodyPr>
            <a:normAutofit/>
          </a:bodyPr>
          <a:lstStyle/>
          <a:p>
            <a:r>
              <a:rPr lang="en-CA" dirty="0">
                <a:latin typeface="+mn-lt"/>
              </a:rPr>
              <a:t>Resources to track observations</a:t>
            </a:r>
          </a:p>
        </p:txBody>
      </p:sp>
      <p:pic>
        <p:nvPicPr>
          <p:cNvPr id="10" name="Content Placeholder 4">
            <a:extLst>
              <a:ext uri="{FF2B5EF4-FFF2-40B4-BE49-F238E27FC236}">
                <a16:creationId xmlns:a16="http://schemas.microsoft.com/office/drawing/2014/main" id="{F220FDBE-D8E8-4224-B149-BC89ACC9392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471"/>
          <a:stretch/>
        </p:blipFill>
        <p:spPr>
          <a:xfrm>
            <a:off x="7517274" y="1572820"/>
            <a:ext cx="3969261" cy="3072177"/>
          </a:xfrm>
          <a:prstGeom prst="rect">
            <a:avLst/>
          </a:prstGeom>
          <a:ln>
            <a:no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29C6284-CD8A-40D4-9A2B-859F6E0DCC0A}"/>
              </a:ext>
            </a:extLst>
          </p:cNvPr>
          <p:cNvPicPr>
            <a:picLocks noChangeAspect="1"/>
          </p:cNvPicPr>
          <p:nvPr/>
        </p:nvPicPr>
        <p:blipFill>
          <a:blip r:embed="rId4"/>
          <a:stretch>
            <a:fillRect/>
          </a:stretch>
        </p:blipFill>
        <p:spPr>
          <a:xfrm>
            <a:off x="4674727" y="3108909"/>
            <a:ext cx="4087513" cy="30721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8453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laceholder 1"/>
          <p:cNvSpPr txBox="1">
            <a:spLocks/>
          </p:cNvSpPr>
          <p:nvPr/>
        </p:nvSpPr>
        <p:spPr>
          <a:xfrm>
            <a:off x="838200" y="401588"/>
            <a:ext cx="9648049" cy="9386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10000"/>
              </a:lnSpc>
            </a:pPr>
            <a:r>
              <a:rPr lang="en-CA" dirty="0">
                <a:solidFill>
                  <a:schemeClr val="accent1"/>
                </a:solidFill>
                <a:latin typeface="+mn-lt"/>
              </a:rPr>
              <a:t>Website access to resources</a:t>
            </a:r>
            <a:endParaRPr lang="en-CA" dirty="0">
              <a:solidFill>
                <a:schemeClr val="tx1">
                  <a:lumMod val="60000"/>
                  <a:lumOff val="40000"/>
                </a:schemeClr>
              </a:solidFill>
              <a:latin typeface="+mn-lt"/>
            </a:endParaRPr>
          </a:p>
        </p:txBody>
      </p:sp>
      <p:sp>
        <p:nvSpPr>
          <p:cNvPr id="7" name="TextBox 6">
            <a:extLst>
              <a:ext uri="{FF2B5EF4-FFF2-40B4-BE49-F238E27FC236}">
                <a16:creationId xmlns:a16="http://schemas.microsoft.com/office/drawing/2014/main" id="{C8CD9C01-C33B-4F75-B37A-EE4F1021F7AB}"/>
              </a:ext>
            </a:extLst>
          </p:cNvPr>
          <p:cNvSpPr txBox="1"/>
          <p:nvPr/>
        </p:nvSpPr>
        <p:spPr>
          <a:xfrm>
            <a:off x="838200" y="1340233"/>
            <a:ext cx="10363200" cy="2142125"/>
          </a:xfrm>
          <a:prstGeom prst="rect">
            <a:avLst/>
          </a:prstGeom>
          <a:noFill/>
        </p:spPr>
        <p:txBody>
          <a:bodyPr wrap="square" rtlCol="0">
            <a:spAutoFit/>
          </a:bodyPr>
          <a:lstStyle/>
          <a:p>
            <a:pPr>
              <a:lnSpc>
                <a:spcPct val="120000"/>
              </a:lnSpc>
              <a:spcBef>
                <a:spcPts val="1000"/>
              </a:spcBef>
            </a:pPr>
            <a:r>
              <a:rPr lang="en-CA" sz="3200" dirty="0">
                <a:solidFill>
                  <a:schemeClr val="accent6">
                    <a:lumMod val="75000"/>
                  </a:schemeClr>
                </a:solidFill>
              </a:rPr>
              <a:t>Your EYE-TA coordinator will distribute materials to support your implementation however, you can also find them on the EYE website:</a:t>
            </a:r>
          </a:p>
          <a:p>
            <a:endParaRPr lang="en-CA" dirty="0"/>
          </a:p>
        </p:txBody>
      </p:sp>
      <p:sp>
        <p:nvSpPr>
          <p:cNvPr id="5" name="Content Placeholder 2">
            <a:extLst>
              <a:ext uri="{FF2B5EF4-FFF2-40B4-BE49-F238E27FC236}">
                <a16:creationId xmlns:a16="http://schemas.microsoft.com/office/drawing/2014/main" id="{C28C6C06-29DD-4BEF-AB2D-7504CF7BDC13}"/>
              </a:ext>
            </a:extLst>
          </p:cNvPr>
          <p:cNvSpPr txBox="1">
            <a:spLocks/>
          </p:cNvSpPr>
          <p:nvPr/>
        </p:nvSpPr>
        <p:spPr bwMode="auto">
          <a:xfrm>
            <a:off x="3064646" y="2579144"/>
            <a:ext cx="5195155" cy="55549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indent="0" algn="ctr">
              <a:buFont typeface="Arial" panose="020B0604020202020204" pitchFamily="34" charset="0"/>
              <a:buNone/>
            </a:pPr>
            <a:r>
              <a:rPr lang="en-CA" sz="3000" b="1" dirty="0">
                <a:solidFill>
                  <a:schemeClr val="accent6">
                    <a:lumMod val="75000"/>
                  </a:schemeClr>
                </a:solidFill>
                <a:highlight>
                  <a:srgbClr val="FFFF00"/>
                </a:highlight>
                <a:latin typeface="Calibri" charset="0"/>
                <a:cs typeface="Helvetica" charset="0"/>
              </a:rPr>
              <a:t>app.earlyyearsevaluation.com</a:t>
            </a:r>
            <a:endParaRPr lang="en-CA" sz="3000" b="1" dirty="0">
              <a:solidFill>
                <a:schemeClr val="accent6">
                  <a:lumMod val="75000"/>
                </a:schemeClr>
              </a:solidFill>
              <a:highlight>
                <a:srgbClr val="FFFF00"/>
              </a:highlight>
              <a:latin typeface="Calibri" pitchFamily="34" charset="0"/>
            </a:endParaRPr>
          </a:p>
          <a:p>
            <a:pPr marL="0" indent="0">
              <a:buFont typeface="Arial" panose="020B0604020202020204" pitchFamily="34" charset="0"/>
              <a:buNone/>
            </a:pPr>
            <a:endParaRPr lang="en-CA" sz="3200" b="1" dirty="0">
              <a:solidFill>
                <a:srgbClr val="002060"/>
              </a:solidFill>
            </a:endParaRPr>
          </a:p>
        </p:txBody>
      </p:sp>
      <p:pic>
        <p:nvPicPr>
          <p:cNvPr id="8" name="Picture 7">
            <a:extLst>
              <a:ext uri="{FF2B5EF4-FFF2-40B4-BE49-F238E27FC236}">
                <a16:creationId xmlns:a16="http://schemas.microsoft.com/office/drawing/2014/main" id="{09128527-BD81-4FB7-BA26-C451C3587B3F}"/>
              </a:ext>
            </a:extLst>
          </p:cNvPr>
          <p:cNvPicPr>
            <a:picLocks noChangeAspect="1"/>
          </p:cNvPicPr>
          <p:nvPr/>
        </p:nvPicPr>
        <p:blipFill>
          <a:blip r:embed="rId3"/>
          <a:stretch>
            <a:fillRect/>
          </a:stretch>
        </p:blipFill>
        <p:spPr>
          <a:xfrm>
            <a:off x="931255" y="3784918"/>
            <a:ext cx="8155334" cy="902321"/>
          </a:xfrm>
          <a:prstGeom prst="rect">
            <a:avLst/>
          </a:prstGeom>
          <a:effectLst>
            <a:outerShdw blurRad="63500" sx="102000" sy="102000" algn="ctr" rotWithShape="0">
              <a:prstClr val="black">
                <a:alpha val="40000"/>
              </a:prstClr>
            </a:outerShdw>
          </a:effectLst>
        </p:spPr>
      </p:pic>
      <p:sp>
        <p:nvSpPr>
          <p:cNvPr id="10" name="Arrow: Down 9">
            <a:extLst>
              <a:ext uri="{FF2B5EF4-FFF2-40B4-BE49-F238E27FC236}">
                <a16:creationId xmlns:a16="http://schemas.microsoft.com/office/drawing/2014/main" id="{0548F128-D37A-4EF8-851C-D08F60738429}"/>
              </a:ext>
            </a:extLst>
          </p:cNvPr>
          <p:cNvSpPr/>
          <p:nvPr/>
        </p:nvSpPr>
        <p:spPr>
          <a:xfrm>
            <a:off x="1557194" y="3706612"/>
            <a:ext cx="346363" cy="529466"/>
          </a:xfrm>
          <a:prstGeom prst="downArrow">
            <a:avLst>
              <a:gd name="adj1" fmla="val 50000"/>
              <a:gd name="adj2" fmla="val 7174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DA7E234B-B3E4-4972-A1BC-87B2945143B2}"/>
              </a:ext>
            </a:extLst>
          </p:cNvPr>
          <p:cNvPicPr>
            <a:picLocks noChangeAspect="1"/>
          </p:cNvPicPr>
          <p:nvPr/>
        </p:nvPicPr>
        <p:blipFill>
          <a:blip r:embed="rId4"/>
          <a:stretch>
            <a:fillRect/>
          </a:stretch>
        </p:blipFill>
        <p:spPr>
          <a:xfrm>
            <a:off x="931255" y="5746138"/>
            <a:ext cx="9054266" cy="543596"/>
          </a:xfrm>
          <a:prstGeom prst="rect">
            <a:avLst/>
          </a:prstGeom>
          <a:effectLst>
            <a:outerShdw blurRad="63500" sx="102000" sy="102000" algn="ctr" rotWithShape="0">
              <a:prstClr val="black">
                <a:alpha val="40000"/>
              </a:prstClr>
            </a:outerShdw>
          </a:effectLst>
        </p:spPr>
      </p:pic>
      <p:sp>
        <p:nvSpPr>
          <p:cNvPr id="14" name="Arrow: Down 13">
            <a:extLst>
              <a:ext uri="{FF2B5EF4-FFF2-40B4-BE49-F238E27FC236}">
                <a16:creationId xmlns:a16="http://schemas.microsoft.com/office/drawing/2014/main" id="{655346C3-8C2A-48AA-9DBA-943FE209BE36}"/>
              </a:ext>
            </a:extLst>
          </p:cNvPr>
          <p:cNvSpPr/>
          <p:nvPr/>
        </p:nvSpPr>
        <p:spPr>
          <a:xfrm>
            <a:off x="7701458" y="5391736"/>
            <a:ext cx="346363" cy="49876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Content Placeholder 2">
            <a:extLst>
              <a:ext uri="{FF2B5EF4-FFF2-40B4-BE49-F238E27FC236}">
                <a16:creationId xmlns:a16="http://schemas.microsoft.com/office/drawing/2014/main" id="{CE71C671-44F0-42A5-9F09-AB2C1F566563}"/>
              </a:ext>
            </a:extLst>
          </p:cNvPr>
          <p:cNvSpPr>
            <a:spLocks noGrp="1"/>
          </p:cNvSpPr>
          <p:nvPr>
            <p:ph idx="1"/>
          </p:nvPr>
        </p:nvSpPr>
        <p:spPr>
          <a:xfrm>
            <a:off x="840878" y="3222161"/>
            <a:ext cx="8336089" cy="387718"/>
          </a:xfrm>
          <a:effectLst>
            <a:outerShdw blurRad="63500" sx="102000" sy="102000" algn="ctr" rotWithShape="0">
              <a:prstClr val="black">
                <a:alpha val="40000"/>
              </a:prstClr>
            </a:outerShdw>
          </a:effectLst>
        </p:spPr>
        <p:txBody>
          <a:bodyPr>
            <a:normAutofit fontScale="77500" lnSpcReduction="20000"/>
          </a:bodyPr>
          <a:lstStyle/>
          <a:p>
            <a:pPr marL="0" indent="0">
              <a:buNone/>
            </a:pPr>
            <a:r>
              <a:rPr lang="en-CA" sz="3100" noProof="0" dirty="0">
                <a:solidFill>
                  <a:schemeClr val="accent6">
                    <a:lumMod val="75000"/>
                  </a:schemeClr>
                </a:solidFill>
                <a:latin typeface="Calibri" charset="0"/>
                <a:cs typeface="Helvetica" charset="0"/>
              </a:rPr>
              <a:t>Prior to your session opening, use the generic log-in information:</a:t>
            </a:r>
            <a:endParaRPr lang="en-CA" sz="3100" b="1" noProof="0" dirty="0">
              <a:solidFill>
                <a:schemeClr val="accent6">
                  <a:lumMod val="75000"/>
                </a:schemeClr>
              </a:solidFill>
              <a:latin typeface="Calibri" pitchFamily="34" charset="0"/>
            </a:endParaRPr>
          </a:p>
          <a:p>
            <a:pPr marL="0" indent="0">
              <a:buNone/>
            </a:pPr>
            <a:endParaRPr lang="en-CA" sz="3200" b="1" noProof="0" dirty="0">
              <a:solidFill>
                <a:srgbClr val="002060"/>
              </a:solidFill>
            </a:endParaRPr>
          </a:p>
        </p:txBody>
      </p:sp>
      <p:sp>
        <p:nvSpPr>
          <p:cNvPr id="16" name="Content Placeholder 2">
            <a:extLst>
              <a:ext uri="{FF2B5EF4-FFF2-40B4-BE49-F238E27FC236}">
                <a16:creationId xmlns:a16="http://schemas.microsoft.com/office/drawing/2014/main" id="{483D91B9-5D57-4C03-8CA7-DD91FFA4882A}"/>
              </a:ext>
            </a:extLst>
          </p:cNvPr>
          <p:cNvSpPr txBox="1">
            <a:spLocks/>
          </p:cNvSpPr>
          <p:nvPr/>
        </p:nvSpPr>
        <p:spPr bwMode="auto">
          <a:xfrm>
            <a:off x="838200" y="5004018"/>
            <a:ext cx="8133386" cy="38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indent="0">
              <a:buFont typeface="Arial" panose="020B0604020202020204" pitchFamily="34" charset="0"/>
              <a:buNone/>
            </a:pPr>
            <a:r>
              <a:rPr lang="en-CA" sz="2400" dirty="0">
                <a:solidFill>
                  <a:schemeClr val="accent6">
                    <a:lumMod val="75000"/>
                  </a:schemeClr>
                </a:solidFill>
                <a:latin typeface="Calibri" charset="0"/>
                <a:cs typeface="Helvetica" charset="0"/>
              </a:rPr>
              <a:t>Once your session is open, use your unique log-in information:</a:t>
            </a:r>
            <a:endParaRPr lang="en-CA" sz="2400" b="1" dirty="0">
              <a:solidFill>
                <a:schemeClr val="accent6">
                  <a:lumMod val="75000"/>
                </a:schemeClr>
              </a:solidFill>
              <a:latin typeface="Calibri" pitchFamily="34" charset="0"/>
            </a:endParaRPr>
          </a:p>
          <a:p>
            <a:pPr marL="0" indent="0">
              <a:buFont typeface="Arial" panose="020B0604020202020204" pitchFamily="34" charset="0"/>
              <a:buNone/>
            </a:pPr>
            <a:endParaRPr lang="en-CA" sz="3200" b="1" dirty="0">
              <a:solidFill>
                <a:srgbClr val="002060"/>
              </a:solidFill>
            </a:endParaRPr>
          </a:p>
        </p:txBody>
      </p:sp>
    </p:spTree>
    <p:extLst>
      <p:ext uri="{BB962C8B-B14F-4D97-AF65-F5344CB8AC3E}">
        <p14:creationId xmlns:p14="http://schemas.microsoft.com/office/powerpoint/2010/main" val="26740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build="p"/>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laceholder 1"/>
          <p:cNvSpPr txBox="1">
            <a:spLocks/>
          </p:cNvSpPr>
          <p:nvPr/>
        </p:nvSpPr>
        <p:spPr>
          <a:xfrm>
            <a:off x="838200" y="401588"/>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r>
              <a:rPr lang="en-US" dirty="0">
                <a:solidFill>
                  <a:schemeClr val="accent1"/>
                </a:solidFill>
                <a:latin typeface="+mn-lt"/>
              </a:rPr>
              <a:t>What will you learn?</a:t>
            </a:r>
            <a:endParaRPr lang="en-US" dirty="0">
              <a:latin typeface="+mn-lt"/>
            </a:endParaRPr>
          </a:p>
        </p:txBody>
      </p:sp>
      <p:sp>
        <p:nvSpPr>
          <p:cNvPr id="13" name="Text Placeholder 2"/>
          <p:cNvSpPr txBox="1">
            <a:spLocks/>
          </p:cNvSpPr>
          <p:nvPr/>
        </p:nvSpPr>
        <p:spPr>
          <a:xfrm>
            <a:off x="838200" y="1864068"/>
            <a:ext cx="10515600" cy="2880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CA" sz="3200" dirty="0">
                <a:solidFill>
                  <a:srgbClr val="57A445"/>
                </a:solidFill>
                <a:latin typeface="+mn-lt"/>
              </a:rPr>
              <a:t>Understand</a:t>
            </a:r>
            <a:r>
              <a:rPr lang="en-CA" sz="3200" dirty="0">
                <a:latin typeface="+mn-lt"/>
              </a:rPr>
              <a:t> </a:t>
            </a:r>
            <a:r>
              <a:rPr lang="en-CA" sz="3200" dirty="0">
                <a:solidFill>
                  <a:schemeClr val="accent6">
                    <a:lumMod val="75000"/>
                  </a:schemeClr>
                </a:solidFill>
                <a:latin typeface="+mn-lt"/>
              </a:rPr>
              <a:t>what the EYE-TA is and how it works</a:t>
            </a:r>
          </a:p>
          <a:p>
            <a:pPr>
              <a:lnSpc>
                <a:spcPct val="120000"/>
              </a:lnSpc>
            </a:pPr>
            <a:r>
              <a:rPr lang="en-CA" sz="3200" dirty="0">
                <a:solidFill>
                  <a:srgbClr val="57A445"/>
                </a:solidFill>
                <a:latin typeface="+mn-lt"/>
              </a:rPr>
              <a:t>Determine simple strategies </a:t>
            </a:r>
            <a:r>
              <a:rPr lang="en-CA" sz="3200" dirty="0">
                <a:solidFill>
                  <a:schemeClr val="accent6">
                    <a:lumMod val="75000"/>
                  </a:schemeClr>
                </a:solidFill>
                <a:latin typeface="+mn-lt"/>
              </a:rPr>
              <a:t>for observing and recording data during your regular classroom routine</a:t>
            </a:r>
          </a:p>
          <a:p>
            <a:pPr>
              <a:lnSpc>
                <a:spcPct val="120000"/>
              </a:lnSpc>
            </a:pPr>
            <a:r>
              <a:rPr lang="en-CA" sz="3200" dirty="0">
                <a:solidFill>
                  <a:srgbClr val="57A445"/>
                </a:solidFill>
                <a:latin typeface="+mn-lt"/>
              </a:rPr>
              <a:t>Identify</a:t>
            </a:r>
            <a:r>
              <a:rPr lang="en-CA" sz="3200" dirty="0">
                <a:latin typeface="+mn-lt"/>
              </a:rPr>
              <a:t> </a:t>
            </a:r>
            <a:r>
              <a:rPr lang="en-CA" sz="3200" dirty="0">
                <a:solidFill>
                  <a:schemeClr val="accent6">
                    <a:lumMod val="75000"/>
                  </a:schemeClr>
                </a:solidFill>
                <a:latin typeface="+mn-lt"/>
              </a:rPr>
              <a:t>available resources</a:t>
            </a:r>
          </a:p>
          <a:p>
            <a:pPr>
              <a:lnSpc>
                <a:spcPct val="120000"/>
              </a:lnSpc>
            </a:pPr>
            <a:r>
              <a:rPr lang="en-CA" sz="3200" dirty="0">
                <a:solidFill>
                  <a:srgbClr val="57A445"/>
                </a:solidFill>
                <a:latin typeface="+mn-lt"/>
              </a:rPr>
              <a:t>Answer</a:t>
            </a:r>
            <a:r>
              <a:rPr lang="en-CA" sz="3200" dirty="0">
                <a:latin typeface="+mn-lt"/>
              </a:rPr>
              <a:t> </a:t>
            </a:r>
            <a:r>
              <a:rPr lang="en-CA" sz="3200" dirty="0">
                <a:solidFill>
                  <a:schemeClr val="accent6">
                    <a:lumMod val="75000"/>
                  </a:schemeClr>
                </a:solidFill>
                <a:latin typeface="+mn-lt"/>
              </a:rPr>
              <a:t>Frequently Asked Questions</a:t>
            </a:r>
          </a:p>
        </p:txBody>
      </p:sp>
    </p:spTree>
    <p:extLst>
      <p:ext uri="{BB962C8B-B14F-4D97-AF65-F5344CB8AC3E}">
        <p14:creationId xmlns:p14="http://schemas.microsoft.com/office/powerpoint/2010/main" val="417040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4E11-4CB0-4B68-8244-B9FC429E8C8E}"/>
              </a:ext>
            </a:extLst>
          </p:cNvPr>
          <p:cNvSpPr>
            <a:spLocks noGrp="1"/>
          </p:cNvSpPr>
          <p:nvPr>
            <p:ph type="title"/>
          </p:nvPr>
        </p:nvSpPr>
        <p:spPr/>
        <p:txBody>
          <a:bodyPr/>
          <a:lstStyle/>
          <a:p>
            <a:r>
              <a:rPr lang="en-CA" dirty="0">
                <a:latin typeface="+mn-lt"/>
              </a:rPr>
              <a:t>Resources on website</a:t>
            </a:r>
          </a:p>
        </p:txBody>
      </p:sp>
      <p:pic>
        <p:nvPicPr>
          <p:cNvPr id="5" name="Content Placeholder 4">
            <a:extLst>
              <a:ext uri="{FF2B5EF4-FFF2-40B4-BE49-F238E27FC236}">
                <a16:creationId xmlns:a16="http://schemas.microsoft.com/office/drawing/2014/main" id="{B1B0FB91-35F6-4E19-BB1B-782F01A9E645}"/>
              </a:ext>
            </a:extLst>
          </p:cNvPr>
          <p:cNvPicPr>
            <a:picLocks noGrp="1" noChangeAspect="1"/>
          </p:cNvPicPr>
          <p:nvPr>
            <p:ph idx="1"/>
          </p:nvPr>
        </p:nvPicPr>
        <p:blipFill>
          <a:blip r:embed="rId3"/>
          <a:stretch>
            <a:fillRect/>
          </a:stretch>
        </p:blipFill>
        <p:spPr>
          <a:xfrm>
            <a:off x="838200" y="1203505"/>
            <a:ext cx="4132006" cy="5103502"/>
          </a:xfrm>
        </p:spPr>
      </p:pic>
      <p:sp>
        <p:nvSpPr>
          <p:cNvPr id="6" name="TextBox 5">
            <a:extLst>
              <a:ext uri="{FF2B5EF4-FFF2-40B4-BE49-F238E27FC236}">
                <a16:creationId xmlns:a16="http://schemas.microsoft.com/office/drawing/2014/main" id="{77756174-0F73-4746-A711-813108338E98}"/>
              </a:ext>
            </a:extLst>
          </p:cNvPr>
          <p:cNvSpPr txBox="1"/>
          <p:nvPr/>
        </p:nvSpPr>
        <p:spPr>
          <a:xfrm>
            <a:off x="6096000" y="1426601"/>
            <a:ext cx="6061587" cy="4031873"/>
          </a:xfrm>
          <a:prstGeom prst="rect">
            <a:avLst/>
          </a:prstGeom>
          <a:noFill/>
        </p:spPr>
        <p:txBody>
          <a:bodyPr wrap="square" rtlCol="0">
            <a:spAutoFit/>
          </a:bodyPr>
          <a:lstStyle/>
          <a:p>
            <a:r>
              <a:rPr lang="en-CA" sz="3200" b="1" dirty="0"/>
              <a:t>EYE Materials</a:t>
            </a:r>
          </a:p>
          <a:p>
            <a:r>
              <a:rPr lang="en-CA" sz="3200" dirty="0"/>
              <a:t>This</a:t>
            </a:r>
            <a:r>
              <a:rPr lang="en-US" sz="3200" dirty="0"/>
              <a:t> fully searchable platform makes it easy to locate the supports you need. You’ll find numerous documents and videos, answers to frequently asked questions, and other announcements.</a:t>
            </a:r>
            <a:endParaRPr lang="en-CA" sz="3200" dirty="0"/>
          </a:p>
        </p:txBody>
      </p:sp>
      <p:sp>
        <p:nvSpPr>
          <p:cNvPr id="7" name="Arrow: Right 6">
            <a:extLst>
              <a:ext uri="{FF2B5EF4-FFF2-40B4-BE49-F238E27FC236}">
                <a16:creationId xmlns:a16="http://schemas.microsoft.com/office/drawing/2014/main" id="{EEE092AE-4ED9-4DA9-A81C-8AC59232A8AE}"/>
              </a:ext>
            </a:extLst>
          </p:cNvPr>
          <p:cNvSpPr/>
          <p:nvPr/>
        </p:nvSpPr>
        <p:spPr>
          <a:xfrm>
            <a:off x="4748981" y="1946787"/>
            <a:ext cx="1209367" cy="442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18331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4E11-4CB0-4B68-8244-B9FC429E8C8E}"/>
              </a:ext>
            </a:extLst>
          </p:cNvPr>
          <p:cNvSpPr>
            <a:spLocks noGrp="1"/>
          </p:cNvSpPr>
          <p:nvPr>
            <p:ph type="title"/>
          </p:nvPr>
        </p:nvSpPr>
        <p:spPr/>
        <p:txBody>
          <a:bodyPr/>
          <a:lstStyle/>
          <a:p>
            <a:r>
              <a:rPr lang="en-CA" dirty="0">
                <a:latin typeface="+mn-lt"/>
              </a:rPr>
              <a:t>Resources on website</a:t>
            </a:r>
          </a:p>
        </p:txBody>
      </p:sp>
      <p:pic>
        <p:nvPicPr>
          <p:cNvPr id="5" name="Content Placeholder 4">
            <a:extLst>
              <a:ext uri="{FF2B5EF4-FFF2-40B4-BE49-F238E27FC236}">
                <a16:creationId xmlns:a16="http://schemas.microsoft.com/office/drawing/2014/main" id="{B1B0FB91-35F6-4E19-BB1B-782F01A9E645}"/>
              </a:ext>
            </a:extLst>
          </p:cNvPr>
          <p:cNvPicPr>
            <a:picLocks noGrp="1" noChangeAspect="1"/>
          </p:cNvPicPr>
          <p:nvPr>
            <p:ph idx="1"/>
          </p:nvPr>
        </p:nvPicPr>
        <p:blipFill>
          <a:blip r:embed="rId3"/>
          <a:stretch>
            <a:fillRect/>
          </a:stretch>
        </p:blipFill>
        <p:spPr>
          <a:xfrm>
            <a:off x="838200" y="1203505"/>
            <a:ext cx="4132006" cy="5103502"/>
          </a:xfrm>
        </p:spPr>
      </p:pic>
      <p:sp>
        <p:nvSpPr>
          <p:cNvPr id="6" name="TextBox 5">
            <a:extLst>
              <a:ext uri="{FF2B5EF4-FFF2-40B4-BE49-F238E27FC236}">
                <a16:creationId xmlns:a16="http://schemas.microsoft.com/office/drawing/2014/main" id="{77756174-0F73-4746-A711-813108338E98}"/>
              </a:ext>
            </a:extLst>
          </p:cNvPr>
          <p:cNvSpPr txBox="1"/>
          <p:nvPr/>
        </p:nvSpPr>
        <p:spPr>
          <a:xfrm>
            <a:off x="6096000" y="2449963"/>
            <a:ext cx="6061587" cy="2554545"/>
          </a:xfrm>
          <a:prstGeom prst="rect">
            <a:avLst/>
          </a:prstGeom>
          <a:noFill/>
        </p:spPr>
        <p:txBody>
          <a:bodyPr wrap="square" rtlCol="0">
            <a:spAutoFit/>
          </a:bodyPr>
          <a:lstStyle/>
          <a:p>
            <a:r>
              <a:rPr lang="en-CA" sz="3200" b="1" dirty="0"/>
              <a:t>EYE-TA Activity Dashboard</a:t>
            </a:r>
          </a:p>
          <a:p>
            <a:r>
              <a:rPr lang="en-CA" sz="3200" dirty="0"/>
              <a:t>This dashboard contains over 180 activities. </a:t>
            </a:r>
            <a:r>
              <a:rPr lang="en-US" sz="3200" dirty="0"/>
              <a:t>Use it to quickly find ideas to help you observe EYE-TA skills in your classroom.</a:t>
            </a:r>
          </a:p>
        </p:txBody>
      </p:sp>
      <p:sp>
        <p:nvSpPr>
          <p:cNvPr id="7" name="Arrow: Right 6">
            <a:extLst>
              <a:ext uri="{FF2B5EF4-FFF2-40B4-BE49-F238E27FC236}">
                <a16:creationId xmlns:a16="http://schemas.microsoft.com/office/drawing/2014/main" id="{EEE092AE-4ED9-4DA9-A81C-8AC59232A8AE}"/>
              </a:ext>
            </a:extLst>
          </p:cNvPr>
          <p:cNvSpPr/>
          <p:nvPr/>
        </p:nvSpPr>
        <p:spPr>
          <a:xfrm>
            <a:off x="4719484" y="2986548"/>
            <a:ext cx="1209367" cy="442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82096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4E11-4CB0-4B68-8244-B9FC429E8C8E}"/>
              </a:ext>
            </a:extLst>
          </p:cNvPr>
          <p:cNvSpPr>
            <a:spLocks noGrp="1"/>
          </p:cNvSpPr>
          <p:nvPr>
            <p:ph type="title"/>
          </p:nvPr>
        </p:nvSpPr>
        <p:spPr/>
        <p:txBody>
          <a:bodyPr/>
          <a:lstStyle/>
          <a:p>
            <a:r>
              <a:rPr lang="en-CA" dirty="0">
                <a:latin typeface="+mn-lt"/>
              </a:rPr>
              <a:t>Resources on website</a:t>
            </a:r>
          </a:p>
        </p:txBody>
      </p:sp>
      <p:pic>
        <p:nvPicPr>
          <p:cNvPr id="5" name="Content Placeholder 4">
            <a:extLst>
              <a:ext uri="{FF2B5EF4-FFF2-40B4-BE49-F238E27FC236}">
                <a16:creationId xmlns:a16="http://schemas.microsoft.com/office/drawing/2014/main" id="{B1B0FB91-35F6-4E19-BB1B-782F01A9E645}"/>
              </a:ext>
            </a:extLst>
          </p:cNvPr>
          <p:cNvPicPr>
            <a:picLocks noGrp="1" noChangeAspect="1"/>
          </p:cNvPicPr>
          <p:nvPr>
            <p:ph idx="1"/>
          </p:nvPr>
        </p:nvPicPr>
        <p:blipFill>
          <a:blip r:embed="rId3"/>
          <a:stretch>
            <a:fillRect/>
          </a:stretch>
        </p:blipFill>
        <p:spPr>
          <a:xfrm>
            <a:off x="838200" y="1203505"/>
            <a:ext cx="4132006" cy="5103502"/>
          </a:xfrm>
        </p:spPr>
      </p:pic>
      <p:sp>
        <p:nvSpPr>
          <p:cNvPr id="6" name="TextBox 5">
            <a:extLst>
              <a:ext uri="{FF2B5EF4-FFF2-40B4-BE49-F238E27FC236}">
                <a16:creationId xmlns:a16="http://schemas.microsoft.com/office/drawing/2014/main" id="{77756174-0F73-4746-A711-813108338E98}"/>
              </a:ext>
            </a:extLst>
          </p:cNvPr>
          <p:cNvSpPr txBox="1"/>
          <p:nvPr/>
        </p:nvSpPr>
        <p:spPr>
          <a:xfrm>
            <a:off x="6174660" y="1932097"/>
            <a:ext cx="5775435" cy="4524315"/>
          </a:xfrm>
          <a:prstGeom prst="rect">
            <a:avLst/>
          </a:prstGeom>
          <a:noFill/>
        </p:spPr>
        <p:txBody>
          <a:bodyPr wrap="square" rtlCol="0">
            <a:spAutoFit/>
          </a:bodyPr>
          <a:lstStyle/>
          <a:p>
            <a:r>
              <a:rPr lang="en-US" sz="3200" b="1" dirty="0"/>
              <a:t>Simple Targeted Activities to Assess EYE-TA Items</a:t>
            </a:r>
          </a:p>
          <a:p>
            <a:r>
              <a:rPr lang="en-US" sz="3200" dirty="0"/>
              <a:t>These activities have been created to help you observe items as you are completing the EYE-TA. The activities focus on Domain A (Awareness of Self and Environment) and Domain C (Cognitive Skills). </a:t>
            </a:r>
            <a:endParaRPr lang="en-CA" sz="3200" dirty="0"/>
          </a:p>
        </p:txBody>
      </p:sp>
      <p:sp>
        <p:nvSpPr>
          <p:cNvPr id="7" name="Arrow: Right 6">
            <a:extLst>
              <a:ext uri="{FF2B5EF4-FFF2-40B4-BE49-F238E27FC236}">
                <a16:creationId xmlns:a16="http://schemas.microsoft.com/office/drawing/2014/main" id="{EEE092AE-4ED9-4DA9-A81C-8AC59232A8AE}"/>
              </a:ext>
            </a:extLst>
          </p:cNvPr>
          <p:cNvSpPr/>
          <p:nvPr/>
        </p:nvSpPr>
        <p:spPr>
          <a:xfrm>
            <a:off x="4763729" y="4121563"/>
            <a:ext cx="1209367" cy="442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6504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4E11-4CB0-4B68-8244-B9FC429E8C8E}"/>
              </a:ext>
            </a:extLst>
          </p:cNvPr>
          <p:cNvSpPr>
            <a:spLocks noGrp="1"/>
          </p:cNvSpPr>
          <p:nvPr>
            <p:ph type="title"/>
          </p:nvPr>
        </p:nvSpPr>
        <p:spPr/>
        <p:txBody>
          <a:bodyPr/>
          <a:lstStyle/>
          <a:p>
            <a:r>
              <a:rPr lang="en-CA" dirty="0">
                <a:latin typeface="+mn-lt"/>
              </a:rPr>
              <a:t>Resources on website</a:t>
            </a:r>
          </a:p>
        </p:txBody>
      </p:sp>
      <p:pic>
        <p:nvPicPr>
          <p:cNvPr id="5" name="Content Placeholder 4">
            <a:extLst>
              <a:ext uri="{FF2B5EF4-FFF2-40B4-BE49-F238E27FC236}">
                <a16:creationId xmlns:a16="http://schemas.microsoft.com/office/drawing/2014/main" id="{B1B0FB91-35F6-4E19-BB1B-782F01A9E645}"/>
              </a:ext>
            </a:extLst>
          </p:cNvPr>
          <p:cNvPicPr>
            <a:picLocks noGrp="1" noChangeAspect="1"/>
          </p:cNvPicPr>
          <p:nvPr>
            <p:ph idx="1"/>
          </p:nvPr>
        </p:nvPicPr>
        <p:blipFill>
          <a:blip r:embed="rId3"/>
          <a:stretch>
            <a:fillRect/>
          </a:stretch>
        </p:blipFill>
        <p:spPr>
          <a:xfrm>
            <a:off x="838200" y="1203505"/>
            <a:ext cx="4132006" cy="5103502"/>
          </a:xfrm>
        </p:spPr>
      </p:pic>
      <p:sp>
        <p:nvSpPr>
          <p:cNvPr id="6" name="TextBox 5">
            <a:extLst>
              <a:ext uri="{FF2B5EF4-FFF2-40B4-BE49-F238E27FC236}">
                <a16:creationId xmlns:a16="http://schemas.microsoft.com/office/drawing/2014/main" id="{77756174-0F73-4746-A711-813108338E98}"/>
              </a:ext>
            </a:extLst>
          </p:cNvPr>
          <p:cNvSpPr txBox="1"/>
          <p:nvPr/>
        </p:nvSpPr>
        <p:spPr>
          <a:xfrm>
            <a:off x="6261283" y="3429000"/>
            <a:ext cx="5239407" cy="3046988"/>
          </a:xfrm>
          <a:prstGeom prst="rect">
            <a:avLst/>
          </a:prstGeom>
          <a:noFill/>
        </p:spPr>
        <p:txBody>
          <a:bodyPr wrap="square" rtlCol="0">
            <a:spAutoFit/>
          </a:bodyPr>
          <a:lstStyle/>
          <a:p>
            <a:r>
              <a:rPr lang="en-CA" sz="3200" b="1" dirty="0"/>
              <a:t>EYE 100</a:t>
            </a:r>
          </a:p>
          <a:p>
            <a:r>
              <a:rPr lang="en-US" sz="3200" dirty="0"/>
              <a:t>On this page, you will find fun and engaging activities to help strengthen your children’s skills in all five EYE-TA domains. </a:t>
            </a:r>
            <a:endParaRPr lang="en-CA" sz="3200" dirty="0"/>
          </a:p>
        </p:txBody>
      </p:sp>
      <p:sp>
        <p:nvSpPr>
          <p:cNvPr id="7" name="Arrow: Right 6">
            <a:extLst>
              <a:ext uri="{FF2B5EF4-FFF2-40B4-BE49-F238E27FC236}">
                <a16:creationId xmlns:a16="http://schemas.microsoft.com/office/drawing/2014/main" id="{EEE092AE-4ED9-4DA9-A81C-8AC59232A8AE}"/>
              </a:ext>
            </a:extLst>
          </p:cNvPr>
          <p:cNvSpPr/>
          <p:nvPr/>
        </p:nvSpPr>
        <p:spPr>
          <a:xfrm>
            <a:off x="4748981" y="5433269"/>
            <a:ext cx="1209367" cy="442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21455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6837" y="2304789"/>
            <a:ext cx="9476363" cy="1796890"/>
          </a:xfrm>
        </p:spPr>
        <p:txBody>
          <a:bodyPr>
            <a:normAutofit/>
          </a:bodyPr>
          <a:lstStyle/>
          <a:p>
            <a:r>
              <a:rPr lang="en-CA" dirty="0">
                <a:latin typeface="+mn-lt"/>
              </a:rPr>
              <a:t>Frequently asked questions</a:t>
            </a:r>
          </a:p>
        </p:txBody>
      </p:sp>
    </p:spTree>
    <p:extLst>
      <p:ext uri="{BB962C8B-B14F-4D97-AF65-F5344CB8AC3E}">
        <p14:creationId xmlns:p14="http://schemas.microsoft.com/office/powerpoint/2010/main" val="1361551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18E2-3FD4-45F2-8914-92161CDEFBDD}"/>
              </a:ext>
            </a:extLst>
          </p:cNvPr>
          <p:cNvSpPr>
            <a:spLocks noGrp="1"/>
          </p:cNvSpPr>
          <p:nvPr>
            <p:ph type="title"/>
          </p:nvPr>
        </p:nvSpPr>
        <p:spPr>
          <a:xfrm>
            <a:off x="838199" y="401588"/>
            <a:ext cx="10857271" cy="1559947"/>
          </a:xfrm>
        </p:spPr>
        <p:txBody>
          <a:bodyPr>
            <a:normAutofit/>
          </a:bodyPr>
          <a:lstStyle/>
          <a:p>
            <a:r>
              <a:rPr lang="en-CA" dirty="0">
                <a:latin typeface="+mn-lt"/>
              </a:rPr>
              <a:t>How do I administer EYE-TA to children with exceptional needs?</a:t>
            </a:r>
          </a:p>
        </p:txBody>
      </p:sp>
      <p:sp>
        <p:nvSpPr>
          <p:cNvPr id="3" name="Content Placeholder 2">
            <a:extLst>
              <a:ext uri="{FF2B5EF4-FFF2-40B4-BE49-F238E27FC236}">
                <a16:creationId xmlns:a16="http://schemas.microsoft.com/office/drawing/2014/main" id="{F968DA1B-B143-4F21-8BA2-AFE7228DEEF3}"/>
              </a:ext>
            </a:extLst>
          </p:cNvPr>
          <p:cNvSpPr>
            <a:spLocks noGrp="1"/>
          </p:cNvSpPr>
          <p:nvPr>
            <p:ph idx="1"/>
          </p:nvPr>
        </p:nvSpPr>
        <p:spPr>
          <a:xfrm>
            <a:off x="666751" y="2133600"/>
            <a:ext cx="4952384" cy="3916680"/>
          </a:xfrm>
        </p:spPr>
        <p:txBody>
          <a:bodyPr>
            <a:normAutofit fontScale="92500" lnSpcReduction="10000"/>
          </a:bodyPr>
          <a:lstStyle/>
          <a:p>
            <a:r>
              <a:rPr lang="en-CA" sz="3500" dirty="0">
                <a:solidFill>
                  <a:schemeClr val="accent6">
                    <a:lumMod val="75000"/>
                  </a:schemeClr>
                </a:solidFill>
                <a:latin typeface="+mn-lt"/>
              </a:rPr>
              <a:t>We advocate that all children complete as much of the EYE-TA as possible. </a:t>
            </a:r>
          </a:p>
          <a:p>
            <a:r>
              <a:rPr lang="en-CA" sz="3500" dirty="0">
                <a:solidFill>
                  <a:schemeClr val="accent6">
                    <a:lumMod val="75000"/>
                  </a:schemeClr>
                </a:solidFill>
                <a:latin typeface="+mn-lt"/>
              </a:rPr>
              <a:t>Enter in scores for all observed items. Check off ‘Exempt’ for non-assessed items.</a:t>
            </a:r>
          </a:p>
          <a:p>
            <a:r>
              <a:rPr lang="en-CA" sz="3500" dirty="0">
                <a:solidFill>
                  <a:schemeClr val="accent6">
                    <a:lumMod val="75000"/>
                  </a:schemeClr>
                </a:solidFill>
                <a:latin typeface="+mn-lt"/>
              </a:rPr>
              <a:t>Option to forego the entire assessment. </a:t>
            </a:r>
          </a:p>
          <a:p>
            <a:endParaRPr lang="en-CA" dirty="0"/>
          </a:p>
        </p:txBody>
      </p:sp>
      <p:pic>
        <p:nvPicPr>
          <p:cNvPr id="5" name="Picture 4">
            <a:extLst>
              <a:ext uri="{FF2B5EF4-FFF2-40B4-BE49-F238E27FC236}">
                <a16:creationId xmlns:a16="http://schemas.microsoft.com/office/drawing/2014/main" id="{4EC44949-04A8-4F0C-BAF0-DA438F29E430}"/>
              </a:ext>
            </a:extLst>
          </p:cNvPr>
          <p:cNvPicPr>
            <a:picLocks noChangeAspect="1"/>
          </p:cNvPicPr>
          <p:nvPr/>
        </p:nvPicPr>
        <p:blipFill>
          <a:blip r:embed="rId3"/>
          <a:stretch>
            <a:fillRect/>
          </a:stretch>
        </p:blipFill>
        <p:spPr>
          <a:xfrm>
            <a:off x="5800724" y="2133600"/>
            <a:ext cx="6109333" cy="436880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1512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13C2C-91D6-4C42-BCCD-F90A12599612}"/>
              </a:ext>
            </a:extLst>
          </p:cNvPr>
          <p:cNvSpPr>
            <a:spLocks noGrp="1"/>
          </p:cNvSpPr>
          <p:nvPr>
            <p:ph type="title"/>
          </p:nvPr>
        </p:nvSpPr>
        <p:spPr/>
        <p:txBody>
          <a:bodyPr>
            <a:noAutofit/>
          </a:bodyPr>
          <a:lstStyle/>
          <a:p>
            <a:r>
              <a:rPr lang="en-CA" dirty="0">
                <a:latin typeface="+mn-lt"/>
              </a:rPr>
              <a:t>What about assessing children with English as an additional language?</a:t>
            </a:r>
          </a:p>
        </p:txBody>
      </p:sp>
      <p:sp>
        <p:nvSpPr>
          <p:cNvPr id="3" name="Content Placeholder 2">
            <a:extLst>
              <a:ext uri="{FF2B5EF4-FFF2-40B4-BE49-F238E27FC236}">
                <a16:creationId xmlns:a16="http://schemas.microsoft.com/office/drawing/2014/main" id="{91BBCEA9-E128-460C-B077-F146374E38A0}"/>
              </a:ext>
            </a:extLst>
          </p:cNvPr>
          <p:cNvSpPr>
            <a:spLocks noGrp="1"/>
          </p:cNvSpPr>
          <p:nvPr>
            <p:ph idx="1"/>
          </p:nvPr>
        </p:nvSpPr>
        <p:spPr>
          <a:xfrm>
            <a:off x="718436" y="2105073"/>
            <a:ext cx="7275190" cy="3295601"/>
          </a:xfrm>
        </p:spPr>
        <p:txBody>
          <a:bodyPr>
            <a:noAutofit/>
          </a:bodyPr>
          <a:lstStyle/>
          <a:p>
            <a:r>
              <a:rPr lang="en-CA" sz="3200" dirty="0">
                <a:solidFill>
                  <a:schemeClr val="accent6">
                    <a:lumMod val="75000"/>
                  </a:schemeClr>
                </a:solidFill>
                <a:latin typeface="+mn-lt"/>
              </a:rPr>
              <a:t>The majority of EYE domains can be assessed regardless of the child’s home language – except Domain D: Language and Communication.</a:t>
            </a:r>
          </a:p>
          <a:p>
            <a:r>
              <a:rPr lang="en-CA" sz="3200" dirty="0">
                <a:solidFill>
                  <a:schemeClr val="accent6">
                    <a:lumMod val="75000"/>
                  </a:schemeClr>
                </a:solidFill>
                <a:latin typeface="+mn-lt"/>
              </a:rPr>
              <a:t>Remember you are assessing the child’s skills rather than their language acquisition.</a:t>
            </a:r>
          </a:p>
          <a:p>
            <a:r>
              <a:rPr lang="en-CA" sz="3200" dirty="0">
                <a:solidFill>
                  <a:schemeClr val="accent6">
                    <a:lumMod val="75000"/>
                  </a:schemeClr>
                </a:solidFill>
                <a:latin typeface="+mn-lt"/>
              </a:rPr>
              <a:t>Translators can be used. </a:t>
            </a:r>
          </a:p>
          <a:p>
            <a:r>
              <a:rPr lang="en-CA" sz="3200" dirty="0">
                <a:solidFill>
                  <a:schemeClr val="accent6">
                    <a:lumMod val="75000"/>
                  </a:schemeClr>
                </a:solidFill>
                <a:latin typeface="Calibri" charset="0"/>
              </a:rPr>
              <a:t>Try to assess as many items as you can. </a:t>
            </a:r>
          </a:p>
        </p:txBody>
      </p:sp>
      <p:pic>
        <p:nvPicPr>
          <p:cNvPr id="4" name="Picture 3">
            <a:extLst>
              <a:ext uri="{FF2B5EF4-FFF2-40B4-BE49-F238E27FC236}">
                <a16:creationId xmlns:a16="http://schemas.microsoft.com/office/drawing/2014/main" id="{80762DB7-FBED-4740-8733-B3EF7E8AA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635" y="2312873"/>
            <a:ext cx="3261610" cy="2880000"/>
          </a:xfrm>
          <a:prstGeom prst="rect">
            <a:avLst/>
          </a:prstGeom>
          <a:ln>
            <a:noFill/>
          </a:ln>
          <a:effectLst>
            <a:outerShdw blurRad="292100" dist="139700" dir="2700000" algn="tl" rotWithShape="0">
              <a:srgbClr val="333333">
                <a:alpha val="65000"/>
              </a:srgbClr>
            </a:outerShdw>
          </a:effectLst>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3644100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6299-D9F9-43FD-8C33-2085ED17720D}"/>
              </a:ext>
            </a:extLst>
          </p:cNvPr>
          <p:cNvSpPr>
            <a:spLocks noGrp="1"/>
          </p:cNvSpPr>
          <p:nvPr>
            <p:ph type="title"/>
          </p:nvPr>
        </p:nvSpPr>
        <p:spPr>
          <a:xfrm>
            <a:off x="614364" y="401588"/>
            <a:ext cx="5205866" cy="1325563"/>
          </a:xfrm>
        </p:spPr>
        <p:txBody>
          <a:bodyPr>
            <a:noAutofit/>
          </a:bodyPr>
          <a:lstStyle/>
          <a:p>
            <a:r>
              <a:rPr lang="en-CA" dirty="0">
                <a:latin typeface="+mn-lt"/>
              </a:rPr>
              <a:t>How should I assess a child who has a high absentee rate?</a:t>
            </a:r>
          </a:p>
        </p:txBody>
      </p:sp>
      <p:pic>
        <p:nvPicPr>
          <p:cNvPr id="4" name="Picture 3">
            <a:extLst>
              <a:ext uri="{FF2B5EF4-FFF2-40B4-BE49-F238E27FC236}">
                <a16:creationId xmlns:a16="http://schemas.microsoft.com/office/drawing/2014/main" id="{DBF24BDE-5FE4-4A6F-BE9A-186F41FDDB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826" r="4319"/>
          <a:stretch/>
        </p:blipFill>
        <p:spPr>
          <a:xfrm>
            <a:off x="6371772" y="375565"/>
            <a:ext cx="5648902" cy="6106870"/>
          </a:xfrm>
          <a:prstGeom prst="rect">
            <a:avLst/>
          </a:prstGeom>
        </p:spPr>
      </p:pic>
      <p:sp>
        <p:nvSpPr>
          <p:cNvPr id="6" name="Content Placeholder 5">
            <a:extLst>
              <a:ext uri="{FF2B5EF4-FFF2-40B4-BE49-F238E27FC236}">
                <a16:creationId xmlns:a16="http://schemas.microsoft.com/office/drawing/2014/main" id="{53966CB6-D324-40C1-9448-5ED33CB469CD}"/>
              </a:ext>
            </a:extLst>
          </p:cNvPr>
          <p:cNvSpPr>
            <a:spLocks noGrp="1"/>
          </p:cNvSpPr>
          <p:nvPr>
            <p:ph idx="1"/>
          </p:nvPr>
        </p:nvSpPr>
        <p:spPr>
          <a:xfrm>
            <a:off x="614364" y="2772288"/>
            <a:ext cx="5358733" cy="2170673"/>
          </a:xfrm>
        </p:spPr>
        <p:txBody>
          <a:bodyPr>
            <a:noAutofit/>
          </a:bodyPr>
          <a:lstStyle/>
          <a:p>
            <a:pPr marL="0" indent="0">
              <a:buNone/>
            </a:pPr>
            <a:r>
              <a:rPr lang="en-CA" sz="3200" dirty="0">
                <a:solidFill>
                  <a:schemeClr val="accent6">
                    <a:lumMod val="75000"/>
                  </a:schemeClr>
                </a:solidFill>
                <a:latin typeface="+mn-lt"/>
              </a:rPr>
              <a:t>Assess as many items as possible while the child is at school.</a:t>
            </a:r>
          </a:p>
          <a:p>
            <a:pPr marL="0" indent="0">
              <a:buNone/>
            </a:pPr>
            <a:endParaRPr lang="en-CA" sz="3200" dirty="0">
              <a:solidFill>
                <a:schemeClr val="accent6">
                  <a:lumMod val="75000"/>
                </a:schemeClr>
              </a:solidFill>
              <a:latin typeface="+mn-lt"/>
            </a:endParaRPr>
          </a:p>
          <a:p>
            <a:pPr marL="0" indent="0">
              <a:buNone/>
            </a:pPr>
            <a:r>
              <a:rPr lang="en-CA" sz="3200" dirty="0">
                <a:solidFill>
                  <a:schemeClr val="accent6">
                    <a:lumMod val="75000"/>
                  </a:schemeClr>
                </a:solidFill>
                <a:latin typeface="+mn-lt"/>
              </a:rPr>
              <a:t>For items that were not assessed, you should indicate ‘Exempt’. </a:t>
            </a:r>
          </a:p>
        </p:txBody>
      </p:sp>
    </p:spTree>
    <p:extLst>
      <p:ext uri="{BB962C8B-B14F-4D97-AF65-F5344CB8AC3E}">
        <p14:creationId xmlns:p14="http://schemas.microsoft.com/office/powerpoint/2010/main" val="35391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6299-D9F9-43FD-8C33-2085ED17720D}"/>
              </a:ext>
            </a:extLst>
          </p:cNvPr>
          <p:cNvSpPr>
            <a:spLocks noGrp="1"/>
          </p:cNvSpPr>
          <p:nvPr>
            <p:ph type="title"/>
          </p:nvPr>
        </p:nvSpPr>
        <p:spPr>
          <a:xfrm>
            <a:off x="838200" y="401588"/>
            <a:ext cx="8433391" cy="1325563"/>
          </a:xfrm>
        </p:spPr>
        <p:txBody>
          <a:bodyPr>
            <a:noAutofit/>
          </a:bodyPr>
          <a:lstStyle/>
          <a:p>
            <a:r>
              <a:rPr lang="en-CA" dirty="0">
                <a:latin typeface="+mn-lt"/>
              </a:rPr>
              <a:t>When will I have access to the online data entry site to enter my results?</a:t>
            </a:r>
          </a:p>
        </p:txBody>
      </p:sp>
      <p:sp>
        <p:nvSpPr>
          <p:cNvPr id="6" name="Content Placeholder 5">
            <a:extLst>
              <a:ext uri="{FF2B5EF4-FFF2-40B4-BE49-F238E27FC236}">
                <a16:creationId xmlns:a16="http://schemas.microsoft.com/office/drawing/2014/main" id="{53966CB6-D324-40C1-9448-5ED33CB469CD}"/>
              </a:ext>
            </a:extLst>
          </p:cNvPr>
          <p:cNvSpPr>
            <a:spLocks noGrp="1"/>
          </p:cNvSpPr>
          <p:nvPr>
            <p:ph idx="1"/>
          </p:nvPr>
        </p:nvSpPr>
        <p:spPr>
          <a:xfrm>
            <a:off x="838200" y="2932306"/>
            <a:ext cx="6078794" cy="3524106"/>
          </a:xfrm>
        </p:spPr>
        <p:txBody>
          <a:bodyPr>
            <a:normAutofit/>
          </a:bodyPr>
          <a:lstStyle/>
          <a:p>
            <a:pPr marL="0" lvl="0" indent="0">
              <a:spcBef>
                <a:spcPts val="0"/>
              </a:spcBef>
              <a:buNone/>
            </a:pPr>
            <a:r>
              <a:rPr lang="en-CA" sz="3200" dirty="0">
                <a:solidFill>
                  <a:schemeClr val="accent6">
                    <a:lumMod val="75000"/>
                  </a:schemeClr>
                </a:solidFill>
                <a:latin typeface="+mn-lt"/>
              </a:rPr>
              <a:t>The start date is determined by your jurisdiction. </a:t>
            </a:r>
          </a:p>
          <a:p>
            <a:pPr marL="0" lvl="0" indent="0">
              <a:spcBef>
                <a:spcPts val="0"/>
              </a:spcBef>
              <a:buNone/>
            </a:pPr>
            <a:endParaRPr lang="en-CA" sz="3200" dirty="0">
              <a:solidFill>
                <a:schemeClr val="accent6">
                  <a:lumMod val="75000"/>
                </a:schemeClr>
              </a:solidFill>
              <a:latin typeface="+mn-lt"/>
            </a:endParaRPr>
          </a:p>
          <a:p>
            <a:pPr marL="0" lvl="0" indent="0">
              <a:spcBef>
                <a:spcPts val="0"/>
              </a:spcBef>
              <a:buNone/>
            </a:pPr>
            <a:r>
              <a:rPr lang="en-CA" sz="3200" dirty="0">
                <a:solidFill>
                  <a:schemeClr val="accent6">
                    <a:lumMod val="75000"/>
                  </a:schemeClr>
                </a:solidFill>
                <a:latin typeface="+mn-lt"/>
              </a:rPr>
              <a:t>On that date, you will receive an email from our EYE support team indicating that your new session is active. </a:t>
            </a:r>
          </a:p>
        </p:txBody>
      </p:sp>
      <p:pic>
        <p:nvPicPr>
          <p:cNvPr id="5" name="Picture 4">
            <a:extLst>
              <a:ext uri="{FF2B5EF4-FFF2-40B4-BE49-F238E27FC236}">
                <a16:creationId xmlns:a16="http://schemas.microsoft.com/office/drawing/2014/main" id="{0E6A0BB7-F665-4886-957B-4CD9FFE87B57}"/>
              </a:ext>
            </a:extLst>
          </p:cNvPr>
          <p:cNvPicPr>
            <a:picLocks noChangeAspect="1"/>
          </p:cNvPicPr>
          <p:nvPr/>
        </p:nvPicPr>
        <p:blipFill>
          <a:blip r:embed="rId3"/>
          <a:stretch>
            <a:fillRect/>
          </a:stretch>
        </p:blipFill>
        <p:spPr>
          <a:xfrm>
            <a:off x="7367588" y="1893995"/>
            <a:ext cx="3329763" cy="4312043"/>
          </a:xfrm>
          <a:prstGeom prst="rect">
            <a:avLst/>
          </a:prstGeom>
        </p:spPr>
      </p:pic>
    </p:spTree>
    <p:extLst>
      <p:ext uri="{BB962C8B-B14F-4D97-AF65-F5344CB8AC3E}">
        <p14:creationId xmlns:p14="http://schemas.microsoft.com/office/powerpoint/2010/main" val="4241901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a:spLocks noGrp="1"/>
          </p:cNvSpPr>
          <p:nvPr>
            <p:ph type="ctrTitle" idx="4294967295"/>
          </p:nvPr>
        </p:nvSpPr>
        <p:spPr>
          <a:xfrm>
            <a:off x="416568" y="174286"/>
            <a:ext cx="5225246" cy="1064579"/>
          </a:xfrm>
          <a:prstGeom prst="rect">
            <a:avLst/>
          </a:prstGeom>
        </p:spPr>
        <p:txBody>
          <a:bodyPr lIns="91425" tIns="91425" rIns="91425" bIns="91425" anchor="b" anchorCtr="0">
            <a:noAutofit/>
          </a:bodyPr>
          <a:lstStyle/>
          <a:p>
            <a:pPr>
              <a:buClr>
                <a:srgbClr val="FFFFFF"/>
              </a:buClr>
              <a:buFont typeface="Calibri"/>
              <a:defRPr>
                <a:solidFill>
                  <a:srgbClr val="FFFFFF"/>
                </a:solidFill>
                <a:uFill>
                  <a:solidFill>
                    <a:srgbClr val="FFFFFF"/>
                  </a:solidFill>
                </a:uFill>
              </a:defRPr>
            </a:pPr>
            <a:r>
              <a:rPr lang="en-US" dirty="0">
                <a:latin typeface="+mn-lt"/>
                <a:sym typeface="Calibri"/>
              </a:rPr>
              <a:t>Remember</a:t>
            </a:r>
          </a:p>
        </p:txBody>
      </p:sp>
      <p:pic>
        <p:nvPicPr>
          <p:cNvPr id="4" name="Picture 3">
            <a:extLst>
              <a:ext uri="{FF2B5EF4-FFF2-40B4-BE49-F238E27FC236}">
                <a16:creationId xmlns:a16="http://schemas.microsoft.com/office/drawing/2014/main" id="{9E182F9F-8769-4D2C-B2D5-0BC2108A0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123" y="-234846"/>
            <a:ext cx="6012877" cy="6980047"/>
          </a:xfrm>
          <a:prstGeom prst="rect">
            <a:avLst/>
          </a:prstGeom>
        </p:spPr>
      </p:pic>
      <p:sp>
        <p:nvSpPr>
          <p:cNvPr id="14" name="Text Placeholder 2">
            <a:extLst>
              <a:ext uri="{FF2B5EF4-FFF2-40B4-BE49-F238E27FC236}">
                <a16:creationId xmlns:a16="http://schemas.microsoft.com/office/drawing/2014/main" id="{DA269782-88E0-4AB2-9946-907BB7A8B963}"/>
              </a:ext>
            </a:extLst>
          </p:cNvPr>
          <p:cNvSpPr txBox="1">
            <a:spLocks/>
          </p:cNvSpPr>
          <p:nvPr/>
        </p:nvSpPr>
        <p:spPr>
          <a:xfrm>
            <a:off x="416567" y="1386348"/>
            <a:ext cx="5762555" cy="5033350"/>
          </a:xfrm>
          <a:prstGeom prst="rect">
            <a:avLst/>
          </a:prstGeom>
          <a:no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buFont typeface="Arial" panose="020B0604020202020204" pitchFamily="34" charset="0"/>
              <a:buAutoNum type="arabicPeriod"/>
            </a:pPr>
            <a:r>
              <a:rPr lang="en-US" sz="3200" dirty="0">
                <a:solidFill>
                  <a:schemeClr val="bg1"/>
                </a:solidFill>
                <a:latin typeface="+mn-lt"/>
              </a:rPr>
              <a:t>The TA identifies a child’s strengths and areas which could benefit from further instruction. </a:t>
            </a:r>
          </a:p>
          <a:p>
            <a:pPr marL="457200" indent="-457200">
              <a:lnSpc>
                <a:spcPct val="110000"/>
              </a:lnSpc>
              <a:buAutoNum type="arabicPeriod"/>
            </a:pPr>
            <a:r>
              <a:rPr lang="en-CA" sz="3200" dirty="0">
                <a:solidFill>
                  <a:schemeClr val="bg1"/>
                </a:solidFill>
                <a:latin typeface="+mn-lt"/>
              </a:rPr>
              <a:t>Integrate observations into what you are already doing.</a:t>
            </a:r>
          </a:p>
          <a:p>
            <a:pPr marL="457200" indent="-457200">
              <a:lnSpc>
                <a:spcPct val="110000"/>
              </a:lnSpc>
              <a:buAutoNum type="arabicPeriod"/>
            </a:pPr>
            <a:r>
              <a:rPr lang="en-CA" sz="3200" dirty="0">
                <a:solidFill>
                  <a:schemeClr val="bg1"/>
                </a:solidFill>
                <a:latin typeface="+mn-lt"/>
              </a:rPr>
              <a:t>There are several resources available to help with this first phase of the TA implementation. </a:t>
            </a:r>
          </a:p>
        </p:txBody>
      </p:sp>
    </p:spTree>
    <p:extLst>
      <p:ext uri="{BB962C8B-B14F-4D97-AF65-F5344CB8AC3E}">
        <p14:creationId xmlns:p14="http://schemas.microsoft.com/office/powerpoint/2010/main" val="4190575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5222-3D66-44F6-B9B1-9D4EE7E99078}"/>
              </a:ext>
            </a:extLst>
          </p:cNvPr>
          <p:cNvSpPr>
            <a:spLocks noGrp="1"/>
          </p:cNvSpPr>
          <p:nvPr>
            <p:ph type="title"/>
          </p:nvPr>
        </p:nvSpPr>
        <p:spPr/>
        <p:txBody>
          <a:bodyPr>
            <a:normAutofit/>
          </a:bodyPr>
          <a:lstStyle/>
          <a:p>
            <a:r>
              <a:rPr lang="fr-CA" dirty="0">
                <a:latin typeface="+mn-lt"/>
              </a:rPr>
              <a:t>W</a:t>
            </a:r>
            <a:r>
              <a:rPr lang="en-CA" dirty="0">
                <a:latin typeface="+mn-lt"/>
              </a:rPr>
              <a:t>hat is the EYE-TA?</a:t>
            </a:r>
          </a:p>
        </p:txBody>
      </p:sp>
      <p:sp>
        <p:nvSpPr>
          <p:cNvPr id="7" name="Rectangle 6">
            <a:extLst>
              <a:ext uri="{FF2B5EF4-FFF2-40B4-BE49-F238E27FC236}">
                <a16:creationId xmlns:a16="http://schemas.microsoft.com/office/drawing/2014/main" id="{EA6FE22F-6465-4331-A0A3-07A097471CF7}"/>
              </a:ext>
            </a:extLst>
          </p:cNvPr>
          <p:cNvSpPr/>
          <p:nvPr/>
        </p:nvSpPr>
        <p:spPr>
          <a:xfrm>
            <a:off x="462996" y="1279169"/>
            <a:ext cx="11051345" cy="5370701"/>
          </a:xfrm>
          <a:prstGeom prst="rect">
            <a:avLst/>
          </a:prstGeom>
        </p:spPr>
        <p:txBody>
          <a:bodyPr wrap="square">
            <a:spAutoFit/>
          </a:bodyPr>
          <a:lstStyle/>
          <a:p>
            <a:pPr lvl="1">
              <a:spcAft>
                <a:spcPts val="1200"/>
              </a:spcAft>
              <a:defRPr/>
            </a:pPr>
            <a:r>
              <a:rPr lang="en-US" sz="3200" dirty="0">
                <a:solidFill>
                  <a:schemeClr val="accent6">
                    <a:lumMod val="75000"/>
                  </a:schemeClr>
                </a:solidFill>
                <a:cs typeface="Arial" charset="0"/>
                <a:sym typeface="Wingdings" panose="05000000000000000000" pitchFamily="2" charset="2"/>
              </a:rPr>
              <a:t>A tool to see where children are </a:t>
            </a:r>
            <a:r>
              <a:rPr lang="en-US" sz="3200" dirty="0">
                <a:solidFill>
                  <a:schemeClr val="accent1"/>
                </a:solidFill>
                <a:cs typeface="Arial" charset="0"/>
                <a:sym typeface="Wingdings" panose="05000000000000000000" pitchFamily="2" charset="2"/>
              </a:rPr>
              <a:t>today</a:t>
            </a:r>
            <a:r>
              <a:rPr lang="en-US" sz="3200" dirty="0">
                <a:cs typeface="Arial" charset="0"/>
                <a:sym typeface="Wingdings" panose="05000000000000000000" pitchFamily="2" charset="2"/>
              </a:rPr>
              <a:t> </a:t>
            </a:r>
            <a:r>
              <a:rPr lang="en-US" sz="3200" dirty="0">
                <a:solidFill>
                  <a:schemeClr val="accent6">
                    <a:lumMod val="75000"/>
                  </a:schemeClr>
                </a:solidFill>
                <a:cs typeface="Arial" charset="0"/>
                <a:sym typeface="Wingdings" panose="05000000000000000000" pitchFamily="2" charset="2"/>
              </a:rPr>
              <a:t>and to help them build their skills for </a:t>
            </a:r>
            <a:r>
              <a:rPr lang="en-US" sz="3200" dirty="0">
                <a:solidFill>
                  <a:schemeClr val="accent1"/>
                </a:solidFill>
                <a:cs typeface="Arial" charset="0"/>
                <a:sym typeface="Wingdings" panose="05000000000000000000" pitchFamily="2" charset="2"/>
              </a:rPr>
              <a:t>tomorrow</a:t>
            </a:r>
            <a:r>
              <a:rPr lang="en-US" sz="3200" dirty="0">
                <a:cs typeface="Arial" charset="0"/>
                <a:sym typeface="Wingdings" panose="05000000000000000000" pitchFamily="2" charset="2"/>
              </a:rPr>
              <a:t>.</a:t>
            </a:r>
          </a:p>
          <a:p>
            <a:pPr lvl="1">
              <a:spcAft>
                <a:spcPts val="1200"/>
              </a:spcAft>
              <a:defRPr/>
            </a:pPr>
            <a:endParaRPr lang="en-US" sz="3200" dirty="0">
              <a:cs typeface="Arial" charset="0"/>
            </a:endParaRPr>
          </a:p>
          <a:p>
            <a:pPr lvl="1">
              <a:spcAft>
                <a:spcPts val="1200"/>
              </a:spcAft>
              <a:defRPr/>
            </a:pPr>
            <a:r>
              <a:rPr lang="en-US" sz="3200" dirty="0">
                <a:solidFill>
                  <a:schemeClr val="accent6">
                    <a:lumMod val="75000"/>
                  </a:schemeClr>
                </a:solidFill>
                <a:cs typeface="Arial" charset="0"/>
              </a:rPr>
              <a:t>It is not:</a:t>
            </a:r>
          </a:p>
          <a:p>
            <a:pPr marL="819150" lvl="1" indent="-361950">
              <a:buBlip>
                <a:blip r:embed="rId3"/>
              </a:buBlip>
              <a:defRPr/>
            </a:pPr>
            <a:r>
              <a:rPr lang="en-US" sz="3200" dirty="0">
                <a:solidFill>
                  <a:schemeClr val="accent6">
                    <a:lumMod val="75000"/>
                  </a:schemeClr>
                </a:solidFill>
                <a:cs typeface="Arial" charset="0"/>
              </a:rPr>
              <a:t>a test to be passed or failed</a:t>
            </a:r>
          </a:p>
          <a:p>
            <a:pPr lvl="1">
              <a:defRPr/>
            </a:pPr>
            <a:endParaRPr lang="en-US" sz="700" dirty="0">
              <a:solidFill>
                <a:schemeClr val="accent6">
                  <a:lumMod val="75000"/>
                </a:schemeClr>
              </a:solidFill>
              <a:cs typeface="Arial" charset="0"/>
            </a:endParaRPr>
          </a:p>
          <a:p>
            <a:pPr marL="819150" lvl="1" indent="-361950">
              <a:buBlip>
                <a:blip r:embed="rId3"/>
              </a:buBlip>
              <a:defRPr/>
            </a:pPr>
            <a:r>
              <a:rPr lang="en-US" sz="3200" dirty="0">
                <a:solidFill>
                  <a:schemeClr val="accent6">
                    <a:lumMod val="75000"/>
                  </a:schemeClr>
                </a:solidFill>
                <a:cs typeface="Arial" charset="0"/>
              </a:rPr>
              <a:t>a means to label children</a:t>
            </a:r>
          </a:p>
          <a:p>
            <a:pPr lvl="1">
              <a:defRPr/>
            </a:pPr>
            <a:endParaRPr lang="en-CA" sz="700" dirty="0">
              <a:solidFill>
                <a:schemeClr val="accent6">
                  <a:lumMod val="75000"/>
                </a:schemeClr>
              </a:solidFill>
              <a:cs typeface="Arial" charset="0"/>
            </a:endParaRPr>
          </a:p>
          <a:p>
            <a:pPr marL="819150" lvl="1" indent="-361950">
              <a:buBlip>
                <a:blip r:embed="rId3"/>
              </a:buBlip>
              <a:defRPr/>
            </a:pPr>
            <a:r>
              <a:rPr lang="en-US" sz="3200" dirty="0">
                <a:solidFill>
                  <a:schemeClr val="accent6">
                    <a:lumMod val="75000"/>
                  </a:schemeClr>
                </a:solidFill>
                <a:cs typeface="Arial" charset="0"/>
              </a:rPr>
              <a:t>a diagnostic tool to identify learning problems</a:t>
            </a:r>
          </a:p>
          <a:p>
            <a:pPr lvl="1">
              <a:defRPr/>
            </a:pPr>
            <a:endParaRPr lang="en-US" sz="700" dirty="0">
              <a:solidFill>
                <a:schemeClr val="accent6">
                  <a:lumMod val="75000"/>
                </a:schemeClr>
              </a:solidFill>
              <a:cs typeface="Arial" charset="0"/>
            </a:endParaRPr>
          </a:p>
          <a:p>
            <a:pPr marL="819150" lvl="1" indent="-361950">
              <a:buBlip>
                <a:blip r:embed="rId3"/>
              </a:buBlip>
              <a:defRPr/>
            </a:pPr>
            <a:r>
              <a:rPr lang="en-US" sz="3200" dirty="0">
                <a:solidFill>
                  <a:schemeClr val="accent6">
                    <a:lumMod val="75000"/>
                  </a:schemeClr>
                </a:solidFill>
                <a:cs typeface="Arial" charset="0"/>
              </a:rPr>
              <a:t>about what you have taught the children</a:t>
            </a:r>
          </a:p>
          <a:p>
            <a:endParaRPr lang="en-CA" dirty="0"/>
          </a:p>
          <a:p>
            <a:r>
              <a:rPr lang="en-CA" dirty="0"/>
              <a:t> </a:t>
            </a:r>
          </a:p>
        </p:txBody>
      </p:sp>
    </p:spTree>
    <p:extLst>
      <p:ext uri="{BB962C8B-B14F-4D97-AF65-F5344CB8AC3E}">
        <p14:creationId xmlns:p14="http://schemas.microsoft.com/office/powerpoint/2010/main" val="234619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2B2B2"/>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2B2B2"/>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subTnLst>
                                    <p:animClr clrSpc="rgb" dir="cw">
                                      <p:cBhvr override="childStyle">
                                        <p:cTn dur="1" fill="hold" display="0" masterRel="nextClick" afterEffect="1"/>
                                        <p:tgtEl>
                                          <p:spTgt spid="7">
                                            <p:txEl>
                                              <p:pRg st="7" end="7"/>
                                            </p:txEl>
                                          </p:spTgt>
                                        </p:tgtEl>
                                        <p:attrNameLst>
                                          <p:attrName>ppt_c</p:attrName>
                                        </p:attrNameLst>
                                      </p:cBhvr>
                                      <p:to>
                                        <a:srgbClr val="B2B2B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500"/>
                                        <p:tgtEl>
                                          <p:spTgt spid="7">
                                            <p:txEl>
                                              <p:pRg st="9" end="9"/>
                                            </p:txEl>
                                          </p:spTgt>
                                        </p:tgtEl>
                                      </p:cBhvr>
                                    </p:animEffect>
                                  </p:childTnLst>
                                  <p:subTnLst>
                                    <p:animClr clrSpc="rgb" dir="cw">
                                      <p:cBhvr override="childStyle">
                                        <p:cTn dur="1" fill="hold" display="0" masterRel="nextClick" afterEffect="1"/>
                                        <p:tgtEl>
                                          <p:spTgt spid="7">
                                            <p:txEl>
                                              <p:pRg st="9" end="9"/>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11" name="Shape 294"/>
          <p:cNvSpPr txBox="1">
            <a:spLocks noGrp="1"/>
          </p:cNvSpPr>
          <p:nvPr>
            <p:ph type="title"/>
          </p:nvPr>
        </p:nvSpPr>
        <p:spPr>
          <a:xfrm>
            <a:off x="719467" y="1599505"/>
            <a:ext cx="8616800" cy="1143000"/>
          </a:xfrm>
          <a:prstGeom prst="rect">
            <a:avLst/>
          </a:prstGeom>
        </p:spPr>
        <p:txBody>
          <a:bodyPr lIns="91425" tIns="91425" rIns="91425" bIns="91425" anchor="b" anchorCtr="0">
            <a:noAutofit/>
          </a:bodyPr>
          <a:lstStyle/>
          <a:p>
            <a:r>
              <a:rPr lang="en" sz="8800" dirty="0">
                <a:latin typeface="+mn-lt"/>
              </a:rPr>
              <a:t>Thank You!</a:t>
            </a:r>
          </a:p>
        </p:txBody>
      </p:sp>
      <p:pic>
        <p:nvPicPr>
          <p:cNvPr id="15" name="Picture Placeholder 4"/>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tretch>
            <a:fillRect/>
          </a:stretch>
        </p:blipFill>
        <p:spPr>
          <a:xfrm>
            <a:off x="9162475" y="5805488"/>
            <a:ext cx="2438400" cy="528637"/>
          </a:xfrm>
        </p:spPr>
      </p:pic>
      <p:sp>
        <p:nvSpPr>
          <p:cNvPr id="12" name="Shape 295"/>
          <p:cNvSpPr txBox="1">
            <a:spLocks/>
          </p:cNvSpPr>
          <p:nvPr/>
        </p:nvSpPr>
        <p:spPr>
          <a:xfrm>
            <a:off x="747175" y="2466326"/>
            <a:ext cx="5561100" cy="1046400"/>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Arial" panose="020B0604020202020204" pitchFamily="34" charset="0"/>
              <a:buNone/>
            </a:pPr>
            <a:r>
              <a:rPr lang="en" sz="4800" dirty="0">
                <a:latin typeface="+mn-lt"/>
              </a:rPr>
              <a:t>Any questions?</a:t>
            </a:r>
          </a:p>
        </p:txBody>
      </p:sp>
      <p:sp>
        <p:nvSpPr>
          <p:cNvPr id="13" name="TextBox 12"/>
          <p:cNvSpPr txBox="1"/>
          <p:nvPr/>
        </p:nvSpPr>
        <p:spPr>
          <a:xfrm>
            <a:off x="5929110" y="3073732"/>
            <a:ext cx="5810250" cy="1569660"/>
          </a:xfrm>
          <a:prstGeom prst="rect">
            <a:avLst/>
          </a:prstGeom>
          <a:noFill/>
        </p:spPr>
        <p:txBody>
          <a:bodyPr wrap="square" rtlCol="0">
            <a:spAutoFit/>
          </a:bodyPr>
          <a:lstStyle/>
          <a:p>
            <a:pPr algn="r"/>
            <a:r>
              <a:rPr lang="en-US" sz="2800" dirty="0">
                <a:solidFill>
                  <a:schemeClr val="accent6"/>
                </a:solidFill>
              </a:rPr>
              <a:t>eye-support@thelearningbar.com</a:t>
            </a:r>
          </a:p>
          <a:p>
            <a:pPr algn="r"/>
            <a:r>
              <a:rPr lang="en-US" sz="2800" dirty="0">
                <a:solidFill>
                  <a:schemeClr val="accent6"/>
                </a:solidFill>
              </a:rPr>
              <a:t>506 458 9311</a:t>
            </a:r>
            <a:endParaRPr lang="en-US" sz="2800" strike="sngStrike" dirty="0">
              <a:solidFill>
                <a:schemeClr val="accent6"/>
              </a:solidFill>
            </a:endParaRPr>
          </a:p>
          <a:p>
            <a:pPr algn="r"/>
            <a:r>
              <a:rPr lang="en-US" sz="4000" dirty="0">
                <a:solidFill>
                  <a:schemeClr val="accent1"/>
                </a:solidFill>
              </a:rPr>
              <a:t>1 877 840 2424</a:t>
            </a: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2980" y="1771649"/>
            <a:ext cx="3177895" cy="798711"/>
          </a:xfrm>
          <a:prstGeom prst="rect">
            <a:avLst/>
          </a:prstGeom>
        </p:spPr>
      </p:pic>
    </p:spTree>
    <p:extLst>
      <p:ext uri="{BB962C8B-B14F-4D97-AF65-F5344CB8AC3E}">
        <p14:creationId xmlns:p14="http://schemas.microsoft.com/office/powerpoint/2010/main" val="369131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laceholder 1"/>
          <p:cNvSpPr txBox="1">
            <a:spLocks/>
          </p:cNvSpPr>
          <p:nvPr/>
        </p:nvSpPr>
        <p:spPr>
          <a:xfrm>
            <a:off x="838201" y="401587"/>
            <a:ext cx="6081583" cy="1635195"/>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20000"/>
              </a:lnSpc>
            </a:pPr>
            <a:r>
              <a:rPr lang="en-CA" sz="5200" dirty="0">
                <a:solidFill>
                  <a:schemeClr val="accent1"/>
                </a:solidFill>
                <a:latin typeface="+mn-lt"/>
              </a:rPr>
              <a:t>How does the EYE-TA </a:t>
            </a:r>
          </a:p>
          <a:p>
            <a:pPr>
              <a:lnSpc>
                <a:spcPct val="120000"/>
              </a:lnSpc>
            </a:pPr>
            <a:r>
              <a:rPr lang="en-CA" sz="5200" dirty="0">
                <a:solidFill>
                  <a:schemeClr val="accent1"/>
                </a:solidFill>
                <a:latin typeface="+mn-lt"/>
              </a:rPr>
              <a:t>benefit you?</a:t>
            </a:r>
          </a:p>
          <a:p>
            <a:endParaRPr lang="en-CA" dirty="0">
              <a:solidFill>
                <a:schemeClr val="accent1"/>
              </a:solidFill>
            </a:endParaRPr>
          </a:p>
        </p:txBody>
      </p:sp>
      <p:sp>
        <p:nvSpPr>
          <p:cNvPr id="13" name="Text Placeholder 2"/>
          <p:cNvSpPr txBox="1">
            <a:spLocks/>
          </p:cNvSpPr>
          <p:nvPr/>
        </p:nvSpPr>
        <p:spPr>
          <a:xfrm>
            <a:off x="838201" y="2546650"/>
            <a:ext cx="6404428" cy="3909763"/>
          </a:xfrm>
          <a:prstGeom prst="rect">
            <a:avLst/>
          </a:prstGeom>
          <a:noFill/>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70000"/>
              </a:lnSpc>
              <a:buNone/>
            </a:pPr>
            <a:endParaRPr lang="en-CA" sz="2600" b="1" dirty="0">
              <a:solidFill>
                <a:schemeClr val="tx1">
                  <a:lumMod val="60000"/>
                  <a:lumOff val="40000"/>
                </a:schemeClr>
              </a:solidFill>
            </a:endParaRPr>
          </a:p>
          <a:p>
            <a:pPr marL="465138" indent="-465138">
              <a:lnSpc>
                <a:spcPct val="120000"/>
              </a:lnSpc>
              <a:buAutoNum type="arabicPeriod"/>
            </a:pPr>
            <a:r>
              <a:rPr lang="en-CA" sz="12800" dirty="0">
                <a:solidFill>
                  <a:schemeClr val="accent6">
                    <a:lumMod val="75000"/>
                  </a:schemeClr>
                </a:solidFill>
                <a:latin typeface="+mn-lt"/>
              </a:rPr>
              <a:t>It identifies a child’s strengths and areas which could benefit from further instruction. </a:t>
            </a:r>
          </a:p>
          <a:p>
            <a:pPr marL="465138" indent="-465138">
              <a:lnSpc>
                <a:spcPct val="120000"/>
              </a:lnSpc>
              <a:buAutoNum type="arabicPeriod"/>
            </a:pPr>
            <a:r>
              <a:rPr lang="en-CA" sz="12800" dirty="0">
                <a:solidFill>
                  <a:schemeClr val="accent6">
                    <a:lumMod val="75000"/>
                  </a:schemeClr>
                </a:solidFill>
                <a:latin typeface="+mn-lt"/>
              </a:rPr>
              <a:t>It informs individual planning and can be used to guide practice.</a:t>
            </a:r>
          </a:p>
          <a:p>
            <a:pPr marL="465138" indent="-465138">
              <a:lnSpc>
                <a:spcPct val="120000"/>
              </a:lnSpc>
              <a:buAutoNum type="arabicPeriod"/>
            </a:pPr>
            <a:r>
              <a:rPr lang="en-CA" sz="12800" dirty="0">
                <a:solidFill>
                  <a:schemeClr val="accent6">
                    <a:lumMod val="75000"/>
                  </a:schemeClr>
                </a:solidFill>
                <a:latin typeface="+mn-lt"/>
              </a:rPr>
              <a:t>It provides results that can be easily shared with parents and multidisciplinary teams.</a:t>
            </a:r>
          </a:p>
          <a:p>
            <a:pPr marL="514350" indent="-514350">
              <a:buAutoNum type="arabicPeriod"/>
            </a:pPr>
            <a:endParaRPr lang="en-CA" sz="2600" b="1" dirty="0">
              <a:solidFill>
                <a:schemeClr val="tx1">
                  <a:lumMod val="60000"/>
                  <a:lumOff val="40000"/>
                </a:schemeClr>
              </a:solidFill>
            </a:endParaRPr>
          </a:p>
          <a:p>
            <a:pPr marL="514350" indent="-514350">
              <a:buAutoNum type="arabicPeriod"/>
            </a:pPr>
            <a:endParaRPr lang="en-CA" sz="2600" b="1" dirty="0">
              <a:solidFill>
                <a:schemeClr val="tx1">
                  <a:lumMod val="60000"/>
                  <a:lumOff val="40000"/>
                </a:schemeClr>
              </a:solidFill>
            </a:endParaRPr>
          </a:p>
          <a:p>
            <a:pPr marL="514350" indent="-514350">
              <a:buAutoNum type="arabicPeriod"/>
            </a:pPr>
            <a:endParaRPr lang="en-CA" sz="2600" b="1" dirty="0">
              <a:solidFill>
                <a:schemeClr val="tx1">
                  <a:lumMod val="60000"/>
                  <a:lumOff val="40000"/>
                </a:schemeClr>
              </a:solidFill>
            </a:endParaRPr>
          </a:p>
          <a:p>
            <a:pPr marL="514350" indent="-514350">
              <a:buAutoNum type="arabicPeriod"/>
            </a:pPr>
            <a:endParaRPr lang="en-CA" sz="2600" b="1" dirty="0">
              <a:solidFill>
                <a:schemeClr val="tx1">
                  <a:lumMod val="60000"/>
                  <a:lumOff val="40000"/>
                </a:schemeClr>
              </a:solidFill>
            </a:endParaRPr>
          </a:p>
        </p:txBody>
      </p:sp>
      <p:pic>
        <p:nvPicPr>
          <p:cNvPr id="7" name="Picture 6">
            <a:extLst>
              <a:ext uri="{FF2B5EF4-FFF2-40B4-BE49-F238E27FC236}">
                <a16:creationId xmlns:a16="http://schemas.microsoft.com/office/drawing/2014/main" id="{A9F9F9F5-A33E-4358-9D48-50B6F883F28E}"/>
              </a:ext>
            </a:extLst>
          </p:cNvPr>
          <p:cNvPicPr>
            <a:picLocks noChangeAspect="1"/>
          </p:cNvPicPr>
          <p:nvPr/>
        </p:nvPicPr>
        <p:blipFill>
          <a:blip r:embed="rId3"/>
          <a:stretch>
            <a:fillRect/>
          </a:stretch>
        </p:blipFill>
        <p:spPr>
          <a:xfrm>
            <a:off x="7678057" y="-2792"/>
            <a:ext cx="4513944" cy="6746585"/>
          </a:xfrm>
          <a:prstGeom prst="rect">
            <a:avLst/>
          </a:prstGeom>
        </p:spPr>
      </p:pic>
    </p:spTree>
    <p:extLst>
      <p:ext uri="{BB962C8B-B14F-4D97-AF65-F5344CB8AC3E}">
        <p14:creationId xmlns:p14="http://schemas.microsoft.com/office/powerpoint/2010/main" val="378788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6837" y="2304789"/>
            <a:ext cx="9476363" cy="1796890"/>
          </a:xfrm>
        </p:spPr>
        <p:txBody>
          <a:bodyPr>
            <a:normAutofit/>
          </a:bodyPr>
          <a:lstStyle/>
          <a:p>
            <a:r>
              <a:rPr lang="en-CA" dirty="0">
                <a:latin typeface="+mn-lt"/>
              </a:rPr>
              <a:t>Simple observational strategies</a:t>
            </a:r>
          </a:p>
        </p:txBody>
      </p:sp>
    </p:spTree>
    <p:extLst>
      <p:ext uri="{BB962C8B-B14F-4D97-AF65-F5344CB8AC3E}">
        <p14:creationId xmlns:p14="http://schemas.microsoft.com/office/powerpoint/2010/main" val="3299165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laceholder 1"/>
          <p:cNvSpPr txBox="1">
            <a:spLocks/>
          </p:cNvSpPr>
          <p:nvPr/>
        </p:nvSpPr>
        <p:spPr>
          <a:xfrm>
            <a:off x="838201" y="401587"/>
            <a:ext cx="4762499" cy="16351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20000"/>
              </a:lnSpc>
            </a:pPr>
            <a:r>
              <a:rPr lang="en-CA" dirty="0">
                <a:solidFill>
                  <a:schemeClr val="accent1"/>
                </a:solidFill>
                <a:latin typeface="+mn-lt"/>
              </a:rPr>
              <a:t>The power of observation</a:t>
            </a:r>
          </a:p>
        </p:txBody>
      </p:sp>
      <p:sp>
        <p:nvSpPr>
          <p:cNvPr id="13" name="Text Placeholder 2"/>
          <p:cNvSpPr txBox="1">
            <a:spLocks/>
          </p:cNvSpPr>
          <p:nvPr/>
        </p:nvSpPr>
        <p:spPr>
          <a:xfrm>
            <a:off x="838201" y="2648099"/>
            <a:ext cx="4299857" cy="24332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200" dirty="0">
                <a:solidFill>
                  <a:schemeClr val="accent6">
                    <a:lumMod val="75000"/>
                  </a:schemeClr>
                </a:solidFill>
                <a:latin typeface="+mn-lt"/>
                <a:cs typeface="Calibri Light" panose="020F0302020204030204" pitchFamily="34" charset="0"/>
              </a:rPr>
              <a:t>Observation is an effective strategy for recording and documenting evidence of children's skills.</a:t>
            </a:r>
          </a:p>
        </p:txBody>
      </p:sp>
      <p:pic>
        <p:nvPicPr>
          <p:cNvPr id="8" name="Picture 7">
            <a:extLst>
              <a:ext uri="{FF2B5EF4-FFF2-40B4-BE49-F238E27FC236}">
                <a16:creationId xmlns:a16="http://schemas.microsoft.com/office/drawing/2014/main" id="{0F6FE7FE-42B5-4795-882A-501999735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700" y="2036782"/>
            <a:ext cx="5996216" cy="3747407"/>
          </a:xfrm>
          <a:prstGeom prst="rect">
            <a:avLst/>
          </a:prstGeom>
        </p:spPr>
      </p:pic>
    </p:spTree>
    <p:extLst>
      <p:ext uri="{BB962C8B-B14F-4D97-AF65-F5344CB8AC3E}">
        <p14:creationId xmlns:p14="http://schemas.microsoft.com/office/powerpoint/2010/main" val="3400245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laceholder 1"/>
          <p:cNvSpPr txBox="1">
            <a:spLocks/>
          </p:cNvSpPr>
          <p:nvPr/>
        </p:nvSpPr>
        <p:spPr>
          <a:xfrm>
            <a:off x="1217386" y="220525"/>
            <a:ext cx="9757228" cy="16351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20000"/>
              </a:lnSpc>
            </a:pPr>
            <a:r>
              <a:rPr lang="en-CA" dirty="0">
                <a:solidFill>
                  <a:schemeClr val="accent1"/>
                </a:solidFill>
                <a:latin typeface="+mn-lt"/>
              </a:rPr>
              <a:t>Does this look familiar?</a:t>
            </a:r>
          </a:p>
        </p:txBody>
      </p:sp>
      <p:pic>
        <p:nvPicPr>
          <p:cNvPr id="5" name="Picture 4">
            <a:extLst>
              <a:ext uri="{FF2B5EF4-FFF2-40B4-BE49-F238E27FC236}">
                <a16:creationId xmlns:a16="http://schemas.microsoft.com/office/drawing/2014/main" id="{38243FB0-18C6-4B4E-A965-37A4EC7D3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634" y="1489704"/>
            <a:ext cx="4205918" cy="2365829"/>
          </a:xfrm>
          <a:prstGeom prst="rect">
            <a:avLst/>
          </a:prstGeom>
        </p:spPr>
      </p:pic>
      <p:pic>
        <p:nvPicPr>
          <p:cNvPr id="6" name="Picture 5">
            <a:extLst>
              <a:ext uri="{FF2B5EF4-FFF2-40B4-BE49-F238E27FC236}">
                <a16:creationId xmlns:a16="http://schemas.microsoft.com/office/drawing/2014/main" id="{E793DF77-78F6-4EB0-BAEA-F019696AE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984" y="4078514"/>
            <a:ext cx="4207702" cy="2366833"/>
          </a:xfrm>
          <a:prstGeom prst="rect">
            <a:avLst/>
          </a:prstGeom>
        </p:spPr>
      </p:pic>
      <p:pic>
        <p:nvPicPr>
          <p:cNvPr id="7" name="Picture 6">
            <a:extLst>
              <a:ext uri="{FF2B5EF4-FFF2-40B4-BE49-F238E27FC236}">
                <a16:creationId xmlns:a16="http://schemas.microsoft.com/office/drawing/2014/main" id="{3C72B66F-09B3-4A92-9B83-B5304E30A0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6633" y="4078514"/>
            <a:ext cx="4205919" cy="2365829"/>
          </a:xfrm>
          <a:prstGeom prst="rect">
            <a:avLst/>
          </a:prstGeom>
        </p:spPr>
      </p:pic>
      <p:pic>
        <p:nvPicPr>
          <p:cNvPr id="9" name="Picture 8">
            <a:extLst>
              <a:ext uri="{FF2B5EF4-FFF2-40B4-BE49-F238E27FC236}">
                <a16:creationId xmlns:a16="http://schemas.microsoft.com/office/drawing/2014/main" id="{D8D6CD6B-DA75-485D-924D-D6C7CFD442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0985" y="1489704"/>
            <a:ext cx="4207702" cy="2366832"/>
          </a:xfrm>
          <a:prstGeom prst="rect">
            <a:avLst/>
          </a:prstGeom>
        </p:spPr>
      </p:pic>
    </p:spTree>
    <p:extLst>
      <p:ext uri="{BB962C8B-B14F-4D97-AF65-F5344CB8AC3E}">
        <p14:creationId xmlns:p14="http://schemas.microsoft.com/office/powerpoint/2010/main" val="195305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laceholder 1"/>
          <p:cNvSpPr txBox="1">
            <a:spLocks/>
          </p:cNvSpPr>
          <p:nvPr/>
        </p:nvSpPr>
        <p:spPr>
          <a:xfrm>
            <a:off x="665206" y="464035"/>
            <a:ext cx="10468428" cy="16351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00000"/>
              </a:lnSpc>
            </a:pPr>
            <a:r>
              <a:rPr lang="en-CA" dirty="0">
                <a:solidFill>
                  <a:schemeClr val="accent1"/>
                </a:solidFill>
                <a:latin typeface="+mn-lt"/>
              </a:rPr>
              <a:t>Integrate the EYE-TA into your existing classroom activities </a:t>
            </a:r>
          </a:p>
        </p:txBody>
      </p:sp>
      <p:pic>
        <p:nvPicPr>
          <p:cNvPr id="5" name="Content Placeholder 3">
            <a:extLst>
              <a:ext uri="{FF2B5EF4-FFF2-40B4-BE49-F238E27FC236}">
                <a16:creationId xmlns:a16="http://schemas.microsoft.com/office/drawing/2014/main" id="{6B952154-C580-4D99-841A-2FBA31BA0E0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6407"/>
          <a:stretch/>
        </p:blipFill>
        <p:spPr>
          <a:xfrm>
            <a:off x="8474772" y="2256775"/>
            <a:ext cx="3545277" cy="1867392"/>
          </a:xfrm>
        </p:spPr>
      </p:pic>
      <p:sp>
        <p:nvSpPr>
          <p:cNvPr id="7" name="TextBox 6">
            <a:extLst>
              <a:ext uri="{FF2B5EF4-FFF2-40B4-BE49-F238E27FC236}">
                <a16:creationId xmlns:a16="http://schemas.microsoft.com/office/drawing/2014/main" id="{950254ED-907D-489D-AF9C-9C98C0633512}"/>
              </a:ext>
            </a:extLst>
          </p:cNvPr>
          <p:cNvSpPr txBox="1"/>
          <p:nvPr/>
        </p:nvSpPr>
        <p:spPr>
          <a:xfrm>
            <a:off x="8382142" y="1682513"/>
            <a:ext cx="3782173" cy="646331"/>
          </a:xfrm>
          <a:prstGeom prst="rect">
            <a:avLst/>
          </a:prstGeom>
          <a:noFill/>
        </p:spPr>
        <p:txBody>
          <a:bodyPr wrap="square" rtlCol="0">
            <a:spAutoFit/>
          </a:bodyPr>
          <a:lstStyle/>
          <a:p>
            <a:r>
              <a:rPr lang="en-CA" dirty="0"/>
              <a:t>Item C5: Sorts articles by size, shape, colour  </a:t>
            </a:r>
          </a:p>
        </p:txBody>
      </p:sp>
      <p:pic>
        <p:nvPicPr>
          <p:cNvPr id="10" name="Content Placeholder 3">
            <a:extLst>
              <a:ext uri="{FF2B5EF4-FFF2-40B4-BE49-F238E27FC236}">
                <a16:creationId xmlns:a16="http://schemas.microsoft.com/office/drawing/2014/main" id="{7A8E251D-7491-4068-BB14-087588258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474772" y="4866487"/>
            <a:ext cx="3545277" cy="1802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AFA6DD0-23EF-4EA2-A6DA-F1DFC56BA250}"/>
              </a:ext>
            </a:extLst>
          </p:cNvPr>
          <p:cNvSpPr/>
          <p:nvPr/>
        </p:nvSpPr>
        <p:spPr>
          <a:xfrm>
            <a:off x="845433" y="1838154"/>
            <a:ext cx="7148742" cy="3785652"/>
          </a:xfrm>
          <a:prstGeom prst="rect">
            <a:avLst/>
          </a:prstGeom>
        </p:spPr>
        <p:txBody>
          <a:bodyPr wrap="square">
            <a:spAutoFit/>
          </a:bodyPr>
          <a:lstStyle/>
          <a:p>
            <a:pPr>
              <a:defRPr/>
            </a:pPr>
            <a:endParaRPr lang="en-GB" sz="2400" dirty="0">
              <a:solidFill>
                <a:srgbClr val="57A445"/>
              </a:solidFill>
              <a:latin typeface="+mj-lt"/>
              <a:cs typeface="Helvetica" charset="0"/>
            </a:endParaRPr>
          </a:p>
          <a:p>
            <a:pPr>
              <a:defRPr/>
            </a:pPr>
            <a:r>
              <a:rPr lang="en-GB" sz="2800" dirty="0">
                <a:solidFill>
                  <a:srgbClr val="57A445"/>
                </a:solidFill>
                <a:cs typeface="Helvetica" charset="0"/>
              </a:rPr>
              <a:t>Do not directly</a:t>
            </a:r>
            <a:r>
              <a:rPr lang="en-GB" sz="2800" i="1" dirty="0">
                <a:solidFill>
                  <a:srgbClr val="57A445"/>
                </a:solidFill>
                <a:cs typeface="Helvetica" charset="0"/>
              </a:rPr>
              <a:t> </a:t>
            </a:r>
            <a:r>
              <a:rPr lang="en-GB" sz="2800" dirty="0">
                <a:solidFill>
                  <a:srgbClr val="57A445"/>
                </a:solidFill>
                <a:cs typeface="Helvetica" charset="0"/>
              </a:rPr>
              <a:t>assess every item </a:t>
            </a:r>
            <a:r>
              <a:rPr lang="en-GB" sz="2800" dirty="0">
                <a:solidFill>
                  <a:schemeClr val="accent6">
                    <a:lumMod val="75000"/>
                  </a:schemeClr>
                </a:solidFill>
                <a:cs typeface="Helvetica" charset="0"/>
              </a:rPr>
              <a:t>- integrate them into daily activities:</a:t>
            </a:r>
          </a:p>
          <a:p>
            <a:pPr marL="800100" lvl="1" indent="-342900">
              <a:buFont typeface="Arial" panose="020B0604020202020204" pitchFamily="34" charset="0"/>
              <a:buChar char="•"/>
              <a:defRPr/>
            </a:pPr>
            <a:r>
              <a:rPr lang="en-GB" sz="2800" dirty="0">
                <a:solidFill>
                  <a:schemeClr val="accent6">
                    <a:lumMod val="75000"/>
                  </a:schemeClr>
                </a:solidFill>
                <a:cs typeface="Helvetica" charset="0"/>
              </a:rPr>
              <a:t>Routines and transitions </a:t>
            </a:r>
          </a:p>
          <a:p>
            <a:pPr marL="800100" lvl="1" indent="-342900">
              <a:buFont typeface="Arial" panose="020B0604020202020204" pitchFamily="34" charset="0"/>
              <a:buChar char="•"/>
              <a:defRPr/>
            </a:pPr>
            <a:r>
              <a:rPr lang="en-GB" sz="2800" dirty="0">
                <a:solidFill>
                  <a:schemeClr val="accent6">
                    <a:lumMod val="75000"/>
                  </a:schemeClr>
                </a:solidFill>
                <a:cs typeface="Helvetica" charset="0"/>
              </a:rPr>
              <a:t>Classroom activities and centre time</a:t>
            </a:r>
          </a:p>
          <a:p>
            <a:pPr marL="800100" lvl="1" indent="-342900">
              <a:buFont typeface="Arial" panose="020B0604020202020204" pitchFamily="34" charset="0"/>
              <a:buChar char="•"/>
              <a:defRPr/>
            </a:pPr>
            <a:r>
              <a:rPr lang="en-GB" sz="2800" dirty="0">
                <a:solidFill>
                  <a:schemeClr val="accent6">
                    <a:lumMod val="75000"/>
                  </a:schemeClr>
                </a:solidFill>
                <a:cs typeface="Helvetica" charset="0"/>
              </a:rPr>
              <a:t>Story time</a:t>
            </a:r>
          </a:p>
          <a:p>
            <a:pPr marL="800100" lvl="1" indent="-342900">
              <a:buFont typeface="Arial" panose="020B0604020202020204" pitchFamily="34" charset="0"/>
              <a:buChar char="•"/>
              <a:defRPr/>
            </a:pPr>
            <a:r>
              <a:rPr lang="en-GB" sz="2800" dirty="0">
                <a:solidFill>
                  <a:schemeClr val="accent6">
                    <a:lumMod val="75000"/>
                  </a:schemeClr>
                </a:solidFill>
                <a:cs typeface="Helvetica" charset="0"/>
              </a:rPr>
              <a:t>Physical education class</a:t>
            </a:r>
          </a:p>
          <a:p>
            <a:pPr marL="800100" lvl="1" indent="-342900">
              <a:buFont typeface="Arial" panose="020B0604020202020204" pitchFamily="34" charset="0"/>
              <a:buChar char="•"/>
              <a:defRPr/>
            </a:pPr>
            <a:r>
              <a:rPr lang="en-GB" sz="2800" dirty="0">
                <a:solidFill>
                  <a:schemeClr val="accent6">
                    <a:lumMod val="75000"/>
                  </a:schemeClr>
                </a:solidFill>
                <a:cs typeface="Helvetica" charset="0"/>
              </a:rPr>
              <a:t>Recess and other unstructured playtimes</a:t>
            </a:r>
          </a:p>
          <a:p>
            <a:pPr lvl="1">
              <a:defRPr/>
            </a:pPr>
            <a:endParaRPr lang="en-GB" sz="2000" dirty="0">
              <a:solidFill>
                <a:schemeClr val="accent6">
                  <a:lumMod val="75000"/>
                </a:schemeClr>
              </a:solidFill>
              <a:latin typeface="+mj-lt"/>
              <a:cs typeface="Helvetica" charset="0"/>
            </a:endParaRPr>
          </a:p>
        </p:txBody>
      </p:sp>
      <p:sp>
        <p:nvSpPr>
          <p:cNvPr id="14" name="TextBox 13">
            <a:extLst>
              <a:ext uri="{FF2B5EF4-FFF2-40B4-BE49-F238E27FC236}">
                <a16:creationId xmlns:a16="http://schemas.microsoft.com/office/drawing/2014/main" id="{E50BDBB1-4A4A-4B72-9AC5-1D052AB4A0A8}"/>
              </a:ext>
            </a:extLst>
          </p:cNvPr>
          <p:cNvSpPr txBox="1"/>
          <p:nvPr/>
        </p:nvSpPr>
        <p:spPr>
          <a:xfrm>
            <a:off x="8474772" y="4220156"/>
            <a:ext cx="3545277" cy="646331"/>
          </a:xfrm>
          <a:prstGeom prst="rect">
            <a:avLst/>
          </a:prstGeom>
          <a:noFill/>
        </p:spPr>
        <p:txBody>
          <a:bodyPr wrap="square" rtlCol="0">
            <a:spAutoFit/>
          </a:bodyPr>
          <a:lstStyle/>
          <a:p>
            <a:r>
              <a:rPr lang="en-CA" dirty="0"/>
              <a:t>Item E8: Skip forward with alternating feet </a:t>
            </a:r>
          </a:p>
        </p:txBody>
      </p:sp>
      <p:sp>
        <p:nvSpPr>
          <p:cNvPr id="9" name="TextBox 8">
            <a:extLst>
              <a:ext uri="{FF2B5EF4-FFF2-40B4-BE49-F238E27FC236}">
                <a16:creationId xmlns:a16="http://schemas.microsoft.com/office/drawing/2014/main" id="{FD15FD9A-0160-4D1E-A580-295669BC0A76}"/>
              </a:ext>
            </a:extLst>
          </p:cNvPr>
          <p:cNvSpPr txBox="1"/>
          <p:nvPr/>
        </p:nvSpPr>
        <p:spPr>
          <a:xfrm>
            <a:off x="845432" y="5539986"/>
            <a:ext cx="7536709" cy="1384995"/>
          </a:xfrm>
          <a:prstGeom prst="rect">
            <a:avLst/>
          </a:prstGeom>
          <a:noFill/>
        </p:spPr>
        <p:txBody>
          <a:bodyPr wrap="square" rtlCol="0">
            <a:spAutoFit/>
          </a:bodyPr>
          <a:lstStyle/>
          <a:p>
            <a:r>
              <a:rPr lang="en-AU" sz="3200" dirty="0">
                <a:solidFill>
                  <a:srgbClr val="57A445"/>
                </a:solidFill>
              </a:rPr>
              <a:t>Trust your knowledge of your children and your professional judgement.</a:t>
            </a:r>
          </a:p>
          <a:p>
            <a:endParaRPr lang="en-CA" sz="2000" dirty="0"/>
          </a:p>
        </p:txBody>
      </p:sp>
    </p:spTree>
    <p:extLst>
      <p:ext uri="{BB962C8B-B14F-4D97-AF65-F5344CB8AC3E}">
        <p14:creationId xmlns:p14="http://schemas.microsoft.com/office/powerpoint/2010/main" val="45264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laceholder 1"/>
          <p:cNvSpPr txBox="1">
            <a:spLocks/>
          </p:cNvSpPr>
          <p:nvPr/>
        </p:nvSpPr>
        <p:spPr>
          <a:xfrm>
            <a:off x="496622" y="510080"/>
            <a:ext cx="11459157" cy="16351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00000"/>
              </a:lnSpc>
            </a:pPr>
            <a:r>
              <a:rPr lang="en-CA" dirty="0">
                <a:solidFill>
                  <a:schemeClr val="accent1"/>
                </a:solidFill>
                <a:latin typeface="+mn-lt"/>
              </a:rPr>
              <a:t>Use time-saving documentation strategies</a:t>
            </a:r>
          </a:p>
        </p:txBody>
      </p:sp>
      <p:sp>
        <p:nvSpPr>
          <p:cNvPr id="13" name="Content Placeholder 3">
            <a:extLst>
              <a:ext uri="{FF2B5EF4-FFF2-40B4-BE49-F238E27FC236}">
                <a16:creationId xmlns:a16="http://schemas.microsoft.com/office/drawing/2014/main" id="{50BC52E9-B43C-4FDC-A575-98B2A946D090}"/>
              </a:ext>
            </a:extLst>
          </p:cNvPr>
          <p:cNvSpPr txBox="1">
            <a:spLocks/>
          </p:cNvSpPr>
          <p:nvPr/>
        </p:nvSpPr>
        <p:spPr>
          <a:xfrm>
            <a:off x="3677150" y="1803337"/>
            <a:ext cx="2233758" cy="1432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solidFill>
                  <a:srgbClr val="57A445"/>
                </a:solidFill>
                <a:latin typeface="+mn-lt"/>
              </a:rPr>
              <a:t>Accessibility:  </a:t>
            </a:r>
            <a:br>
              <a:rPr lang="en-CA" b="1" dirty="0">
                <a:solidFill>
                  <a:schemeClr val="accent2">
                    <a:lumMod val="60000"/>
                    <a:lumOff val="40000"/>
                  </a:schemeClr>
                </a:solidFill>
                <a:latin typeface="+mn-lt"/>
              </a:rPr>
            </a:br>
            <a:r>
              <a:rPr lang="en-CA" dirty="0">
                <a:solidFill>
                  <a:schemeClr val="accent6">
                    <a:lumMod val="75000"/>
                  </a:schemeClr>
                </a:solidFill>
                <a:latin typeface="+mn-lt"/>
              </a:rPr>
              <a:t>Print out and place checklists around the classroom.</a:t>
            </a:r>
          </a:p>
        </p:txBody>
      </p:sp>
      <p:sp>
        <p:nvSpPr>
          <p:cNvPr id="15" name="Content Placeholder 3">
            <a:extLst>
              <a:ext uri="{FF2B5EF4-FFF2-40B4-BE49-F238E27FC236}">
                <a16:creationId xmlns:a16="http://schemas.microsoft.com/office/drawing/2014/main" id="{32760867-FC8A-47CE-9B1B-5EEF7A97B9EE}"/>
              </a:ext>
            </a:extLst>
          </p:cNvPr>
          <p:cNvSpPr txBox="1">
            <a:spLocks/>
          </p:cNvSpPr>
          <p:nvPr/>
        </p:nvSpPr>
        <p:spPr bwMode="auto">
          <a:xfrm>
            <a:off x="9255712" y="1822055"/>
            <a:ext cx="2404360" cy="1644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indent="0">
              <a:buNone/>
            </a:pPr>
            <a:r>
              <a:rPr lang="en-CA" sz="2400" dirty="0">
                <a:solidFill>
                  <a:srgbClr val="57A445"/>
                </a:solidFill>
              </a:rPr>
              <a:t>Video: </a:t>
            </a:r>
            <a:br>
              <a:rPr lang="en-CA" sz="2400" b="1" dirty="0">
                <a:solidFill>
                  <a:schemeClr val="accent2">
                    <a:lumMod val="60000"/>
                    <a:lumOff val="40000"/>
                  </a:schemeClr>
                </a:solidFill>
              </a:rPr>
            </a:br>
            <a:r>
              <a:rPr lang="en-CA" sz="2400" dirty="0">
                <a:solidFill>
                  <a:schemeClr val="accent6">
                    <a:lumMod val="75000"/>
                  </a:schemeClr>
                </a:solidFill>
              </a:rPr>
              <a:t>Document children’s gross motor skills. </a:t>
            </a:r>
          </a:p>
        </p:txBody>
      </p:sp>
      <p:pic>
        <p:nvPicPr>
          <p:cNvPr id="16" name="Content Placeholder 3">
            <a:extLst>
              <a:ext uri="{FF2B5EF4-FFF2-40B4-BE49-F238E27FC236}">
                <a16:creationId xmlns:a16="http://schemas.microsoft.com/office/drawing/2014/main" id="{C3B53D5F-3EEB-4E66-9408-8A98FDA9E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1" r="-93" b="12169"/>
          <a:stretch/>
        </p:blipFill>
        <p:spPr bwMode="auto">
          <a:xfrm>
            <a:off x="5910908" y="1845474"/>
            <a:ext cx="2999945" cy="164255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Content Placeholder 3">
            <a:extLst>
              <a:ext uri="{FF2B5EF4-FFF2-40B4-BE49-F238E27FC236}">
                <a16:creationId xmlns:a16="http://schemas.microsoft.com/office/drawing/2014/main" id="{C6CB4A5A-3ABA-4E73-80EB-D26AC47E42A4}"/>
              </a:ext>
            </a:extLst>
          </p:cNvPr>
          <p:cNvSpPr txBox="1">
            <a:spLocks/>
          </p:cNvSpPr>
          <p:nvPr/>
        </p:nvSpPr>
        <p:spPr bwMode="auto">
          <a:xfrm>
            <a:off x="9255712" y="3701123"/>
            <a:ext cx="2700068" cy="2266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sz="2400" dirty="0">
                <a:solidFill>
                  <a:srgbClr val="57A445"/>
                </a:solidFill>
              </a:rPr>
              <a:t>Drawings: </a:t>
            </a:r>
            <a:br>
              <a:rPr lang="en-CA" sz="2400" b="1" dirty="0">
                <a:solidFill>
                  <a:schemeClr val="accent2">
                    <a:lumMod val="60000"/>
                    <a:lumOff val="40000"/>
                  </a:schemeClr>
                </a:solidFill>
              </a:rPr>
            </a:br>
            <a:r>
              <a:rPr lang="en-CA" sz="2400" dirty="0">
                <a:solidFill>
                  <a:schemeClr val="accent6">
                    <a:lumMod val="75000"/>
                  </a:schemeClr>
                </a:solidFill>
              </a:rPr>
              <a:t>Assess tangible evidence of a child’s fine motor skills.</a:t>
            </a:r>
          </a:p>
        </p:txBody>
      </p:sp>
      <p:pic>
        <p:nvPicPr>
          <p:cNvPr id="18" name="Picture 17">
            <a:extLst>
              <a:ext uri="{FF2B5EF4-FFF2-40B4-BE49-F238E27FC236}">
                <a16:creationId xmlns:a16="http://schemas.microsoft.com/office/drawing/2014/main" id="{2FAA1C97-43B6-420A-998C-5C615A313C61}"/>
              </a:ext>
            </a:extLst>
          </p:cNvPr>
          <p:cNvPicPr>
            <a:picLocks noChangeAspect="1"/>
          </p:cNvPicPr>
          <p:nvPr/>
        </p:nvPicPr>
        <p:blipFill rotWithShape="1">
          <a:blip r:embed="rId4"/>
          <a:srcRect l="4101" r="2828"/>
          <a:stretch/>
        </p:blipFill>
        <p:spPr>
          <a:xfrm>
            <a:off x="5910908" y="3805633"/>
            <a:ext cx="2991364" cy="2057302"/>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5C1D632A-8D1E-482E-B3F3-7A3E068276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928" y="1800554"/>
            <a:ext cx="2999945" cy="1687470"/>
          </a:xfrm>
          <a:prstGeom prst="rect">
            <a:avLst/>
          </a:prstGeom>
          <a:ln>
            <a:noFill/>
          </a:ln>
          <a:effectLst>
            <a:outerShdw blurRad="50800" dist="38100" dir="2700000" algn="tl" rotWithShape="0">
              <a:prstClr val="black">
                <a:alpha val="40000"/>
              </a:prstClr>
            </a:outerShdw>
          </a:effectLst>
        </p:spPr>
      </p:pic>
      <p:sp>
        <p:nvSpPr>
          <p:cNvPr id="23" name="Content Placeholder 3">
            <a:extLst>
              <a:ext uri="{FF2B5EF4-FFF2-40B4-BE49-F238E27FC236}">
                <a16:creationId xmlns:a16="http://schemas.microsoft.com/office/drawing/2014/main" id="{43DF8AF2-E2C4-4743-AA65-DB32E64D1745}"/>
              </a:ext>
            </a:extLst>
          </p:cNvPr>
          <p:cNvSpPr txBox="1">
            <a:spLocks/>
          </p:cNvSpPr>
          <p:nvPr/>
        </p:nvSpPr>
        <p:spPr bwMode="auto">
          <a:xfrm>
            <a:off x="3677149" y="3823937"/>
            <a:ext cx="2233758" cy="2088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indent="0">
              <a:buNone/>
            </a:pPr>
            <a:r>
              <a:rPr lang="en-CA" sz="2400" dirty="0">
                <a:solidFill>
                  <a:srgbClr val="57A445"/>
                </a:solidFill>
              </a:rPr>
              <a:t>Sticky notes: </a:t>
            </a:r>
            <a:r>
              <a:rPr lang="en-CA" sz="2400" dirty="0">
                <a:solidFill>
                  <a:schemeClr val="accent6">
                    <a:lumMod val="75000"/>
                  </a:schemeClr>
                </a:solidFill>
              </a:rPr>
              <a:t>Capture spontaneous learning anywhere, anytime!</a:t>
            </a:r>
          </a:p>
        </p:txBody>
      </p:sp>
      <p:pic>
        <p:nvPicPr>
          <p:cNvPr id="11" name="Picture 10">
            <a:extLst>
              <a:ext uri="{FF2B5EF4-FFF2-40B4-BE49-F238E27FC236}">
                <a16:creationId xmlns:a16="http://schemas.microsoft.com/office/drawing/2014/main" id="{7F8761A8-F946-4803-B018-214BFAEEAE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927" y="3943190"/>
            <a:ext cx="2965152" cy="1969116"/>
          </a:xfrm>
          <a:prstGeom prst="rect">
            <a:avLst/>
          </a:prstGeom>
        </p:spPr>
      </p:pic>
    </p:spTree>
    <p:extLst>
      <p:ext uri="{BB962C8B-B14F-4D97-AF65-F5344CB8AC3E}">
        <p14:creationId xmlns:p14="http://schemas.microsoft.com/office/powerpoint/2010/main" val="3425055791"/>
      </p:ext>
    </p:extLst>
  </p:cSld>
  <p:clrMapOvr>
    <a:masterClrMapping/>
  </p:clrMapOvr>
</p:sld>
</file>

<file path=ppt/theme/theme1.xml><?xml version="1.0" encoding="utf-8"?>
<a:theme xmlns:a="http://schemas.openxmlformats.org/drawingml/2006/main" name="Office Theme">
  <a:themeElements>
    <a:clrScheme name="TLB 2017">
      <a:dk1>
        <a:srgbClr val="333333"/>
      </a:dk1>
      <a:lt1>
        <a:sysClr val="window" lastClr="FFFFFF"/>
      </a:lt1>
      <a:dk2>
        <a:srgbClr val="333333"/>
      </a:dk2>
      <a:lt2>
        <a:srgbClr val="FFFFFF"/>
      </a:lt2>
      <a:accent1>
        <a:srgbClr val="57A445"/>
      </a:accent1>
      <a:accent2>
        <a:srgbClr val="243670"/>
      </a:accent2>
      <a:accent3>
        <a:srgbClr val="F58620"/>
      </a:accent3>
      <a:accent4>
        <a:srgbClr val="008FBE"/>
      </a:accent4>
      <a:accent5>
        <a:srgbClr val="EA2127"/>
      </a:accent5>
      <a:accent6>
        <a:srgbClr val="5F5F5F"/>
      </a:accent6>
      <a:hlink>
        <a:srgbClr val="008FBE"/>
      </a:hlink>
      <a:folHlink>
        <a:srgbClr val="5F5F5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6986188C-F28B-47F1-A05A-994D3EA8593A}" vid="{C4FCD4B9-EDA5-4304-8E6C-4598BB9331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94E06E6F0A9743BAA710C813E316C9" ma:contentTypeVersion="10" ma:contentTypeDescription="Create a new document." ma:contentTypeScope="" ma:versionID="67a88b7c6a8e2878b39d698953d78345">
  <xsd:schema xmlns:xsd="http://www.w3.org/2001/XMLSchema" xmlns:xs="http://www.w3.org/2001/XMLSchema" xmlns:p="http://schemas.microsoft.com/office/2006/metadata/properties" xmlns:ns3="6fddf8f5-e461-41a3-afbb-0f1e2495893d" targetNamespace="http://schemas.microsoft.com/office/2006/metadata/properties" ma:root="true" ma:fieldsID="a506c98bc9703d2bf5908a7d599c9524" ns3:_="">
    <xsd:import namespace="6fddf8f5-e461-41a3-afbb-0f1e249589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ddf8f5-e461-41a3-afbb-0f1e24958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4538C2-6AD0-4803-AE4A-16AC64F02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ddf8f5-e461-41a3-afbb-0f1e249589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279038-36F1-4135-8B8E-4DADDAFF086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C2EB4F2-97FA-49C8-B00A-4897380265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EYE CA PPT Template 2022 Logos</Template>
  <TotalTime>3026</TotalTime>
  <Words>3512</Words>
  <Application>Microsoft Office PowerPoint</Application>
  <PresentationFormat>Widescreen</PresentationFormat>
  <Paragraphs>312</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Helvetica</vt:lpstr>
      <vt:lpstr>Wingdings</vt:lpstr>
      <vt:lpstr>Office Theme</vt:lpstr>
      <vt:lpstr>Observing and recording Early Years Evaluation – Teacher Assessment (EYE-TA) skills  </vt:lpstr>
      <vt:lpstr>PowerPoint Presentation</vt:lpstr>
      <vt:lpstr>What is the EYE-TA?</vt:lpstr>
      <vt:lpstr>PowerPoint Presentation</vt:lpstr>
      <vt:lpstr>Simple observational strategies</vt:lpstr>
      <vt:lpstr>PowerPoint Presentation</vt:lpstr>
      <vt:lpstr>PowerPoint Presentation</vt:lpstr>
      <vt:lpstr>PowerPoint Presentation</vt:lpstr>
      <vt:lpstr>PowerPoint Presentation</vt:lpstr>
      <vt:lpstr>Scoring</vt:lpstr>
      <vt:lpstr>Scoring </vt:lpstr>
      <vt:lpstr>Supporting a successful implementation</vt:lpstr>
      <vt:lpstr>Core assessment materials</vt:lpstr>
      <vt:lpstr>PowerPoint Presentation</vt:lpstr>
      <vt:lpstr>Increase consistency in scoring </vt:lpstr>
      <vt:lpstr>Activity ideas</vt:lpstr>
      <vt:lpstr>Planning calendar</vt:lpstr>
      <vt:lpstr>Resources to track observations</vt:lpstr>
      <vt:lpstr>PowerPoint Presentation</vt:lpstr>
      <vt:lpstr>Resources on website</vt:lpstr>
      <vt:lpstr>Resources on website</vt:lpstr>
      <vt:lpstr>Resources on website</vt:lpstr>
      <vt:lpstr>Resources on website</vt:lpstr>
      <vt:lpstr>Frequently asked questions</vt:lpstr>
      <vt:lpstr>How do I administer EYE-TA to children with exceptional needs?</vt:lpstr>
      <vt:lpstr>What about assessing children with English as an additional language?</vt:lpstr>
      <vt:lpstr>How should I assess a child who has a high absentee rate?</vt:lpstr>
      <vt:lpstr>When will I have access to the online data entry site to enter my results?</vt:lpstr>
      <vt:lpstr>Remember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Presentation Title Break up a Long Title on Two Lines</dc:title>
  <dc:creator>Stephanie Guignion</dc:creator>
  <cp:keywords>The Learning Bar;2020;Confident Learners;CL</cp:keywords>
  <cp:lastModifiedBy>Stephanie Guignion</cp:lastModifiedBy>
  <cp:revision>15</cp:revision>
  <dcterms:created xsi:type="dcterms:W3CDTF">2022-04-27T16:55:42Z</dcterms:created>
  <dcterms:modified xsi:type="dcterms:W3CDTF">2022-07-21T18:10:14Z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0x0101003394E06E6F0A9743BAA710C813E316C9</vt:lpwstr>
  </property>
</Properties>
</file>