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9" r:id="rId2"/>
  </p:sldMasterIdLst>
  <p:notesMasterIdLst>
    <p:notesMasterId r:id="rId20"/>
  </p:notesMasterIdLst>
  <p:handoutMasterIdLst>
    <p:handoutMasterId r:id="rId21"/>
  </p:handoutMasterIdLst>
  <p:sldIdLst>
    <p:sldId id="1613" r:id="rId3"/>
    <p:sldId id="331" r:id="rId4"/>
    <p:sldId id="344" r:id="rId5"/>
    <p:sldId id="386" r:id="rId6"/>
    <p:sldId id="1610" r:id="rId7"/>
    <p:sldId id="1605" r:id="rId8"/>
    <p:sldId id="387" r:id="rId9"/>
    <p:sldId id="399" r:id="rId10"/>
    <p:sldId id="400" r:id="rId11"/>
    <p:sldId id="796" r:id="rId12"/>
    <p:sldId id="401" r:id="rId13"/>
    <p:sldId id="402" r:id="rId14"/>
    <p:sldId id="403" r:id="rId15"/>
    <p:sldId id="404" r:id="rId16"/>
    <p:sldId id="405" r:id="rId17"/>
    <p:sldId id="1612" r:id="rId18"/>
    <p:sldId id="393"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tte Desharnais" initials="JD" lastIdx="4" clrIdx="0">
    <p:extLst>
      <p:ext uri="{19B8F6BF-5375-455C-9EA6-DF929625EA0E}">
        <p15:presenceInfo xmlns:p15="http://schemas.microsoft.com/office/powerpoint/2012/main" userId="S::janettedesharnais@thelearningbarinc.onmicrosoft.com::0f217303-bfe7-417b-b636-919d3c4265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A445"/>
    <a:srgbClr val="008FBE"/>
    <a:srgbClr val="EA2127"/>
    <a:srgbClr val="FBFBFB"/>
    <a:srgbClr val="F7F7F7"/>
    <a:srgbClr val="FFFFFF"/>
    <a:srgbClr val="9D9F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48" autoAdjust="0"/>
    <p:restoredTop sz="73090" autoAdjust="0"/>
  </p:normalViewPr>
  <p:slideViewPr>
    <p:cSldViewPr snapToGrid="0">
      <p:cViewPr varScale="1">
        <p:scale>
          <a:sx n="81" d="100"/>
          <a:sy n="81" d="100"/>
        </p:scale>
        <p:origin x="1188"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5" d="100"/>
          <a:sy n="125" d="100"/>
        </p:scale>
        <p:origin x="4932" y="-30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44FFD613-065A-48E3-BD65-66E15E0DD71C}" type="datetimeFigureOut">
              <a:rPr lang="en-US" smtClean="0"/>
              <a:t>7/27/2022</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29A5AF6-394E-471C-A5E4-1695720C3BD9}" type="slidenum">
              <a:rPr lang="en-US" smtClean="0"/>
              <a:t>‹#›</a:t>
            </a:fld>
            <a:endParaRPr lang="en-US"/>
          </a:p>
        </p:txBody>
      </p:sp>
    </p:spTree>
    <p:extLst>
      <p:ext uri="{BB962C8B-B14F-4D97-AF65-F5344CB8AC3E}">
        <p14:creationId xmlns:p14="http://schemas.microsoft.com/office/powerpoint/2010/main" val="617202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BBA6A5A-EBDC-4CF0-B3F8-C524D1005B17}" type="datetimeFigureOut">
              <a:rPr lang="en-US" smtClean="0"/>
              <a:t>7/27/2022</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C1C2D77-D93C-4EA2-A6A6-B7B0F67235B9}" type="slidenum">
              <a:rPr lang="en-US" smtClean="0"/>
              <a:t>‹#›</a:t>
            </a:fld>
            <a:endParaRPr lang="en-US"/>
          </a:p>
        </p:txBody>
      </p:sp>
    </p:spTree>
    <p:extLst>
      <p:ext uri="{BB962C8B-B14F-4D97-AF65-F5344CB8AC3E}">
        <p14:creationId xmlns:p14="http://schemas.microsoft.com/office/powerpoint/2010/main" val="736100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AU" dirty="0">
                <a:latin typeface="Calibri" charset="0"/>
              </a:rPr>
              <a:t>Welcome to this Early Years Evaluation- Direct Assessment Learning Series. </a:t>
            </a:r>
          </a:p>
          <a:p>
            <a:pPr defTabSz="931774">
              <a:defRPr/>
            </a:pPr>
            <a:endParaRPr lang="en-AU" dirty="0">
              <a:latin typeface="Calibri" charset="0"/>
            </a:endParaRPr>
          </a:p>
          <a:p>
            <a:pPr defTabSz="931774">
              <a:defRPr/>
            </a:pPr>
            <a:r>
              <a:rPr lang="en-AU" dirty="0">
                <a:latin typeface="Calibri" charset="0"/>
              </a:rPr>
              <a:t>This session will focus on sharing your EYE-DA results with </a:t>
            </a:r>
            <a:r>
              <a:rPr lang="en-CA" noProof="0" dirty="0">
                <a:latin typeface="Calibri" charset="0"/>
              </a:rPr>
              <a:t>families</a:t>
            </a:r>
            <a:r>
              <a:rPr lang="en-AU" dirty="0">
                <a:latin typeface="Calibri" charset="0"/>
              </a:rPr>
              <a:t>. </a:t>
            </a:r>
            <a:endParaRPr lang="en-CA" dirty="0"/>
          </a:p>
        </p:txBody>
      </p:sp>
      <p:sp>
        <p:nvSpPr>
          <p:cNvPr id="4" name="Slide Number Placeholder 3"/>
          <p:cNvSpPr>
            <a:spLocks noGrp="1"/>
          </p:cNvSpPr>
          <p:nvPr>
            <p:ph type="sldNum" sz="quarter" idx="10"/>
          </p:nvPr>
        </p:nvSpPr>
        <p:spPr/>
        <p:txBody>
          <a:bodyPr/>
          <a:lstStyle/>
          <a:p>
            <a:fld id="{AFF764DB-2342-4846-8B68-51C5FCCA0EDA}" type="slidenum">
              <a:rPr lang="en-CA" smtClean="0"/>
              <a:t>1</a:t>
            </a:fld>
            <a:endParaRPr lang="en-CA"/>
          </a:p>
        </p:txBody>
      </p:sp>
    </p:spTree>
    <p:extLst>
      <p:ext uri="{BB962C8B-B14F-4D97-AF65-F5344CB8AC3E}">
        <p14:creationId xmlns:p14="http://schemas.microsoft.com/office/powerpoint/2010/main" val="3176876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Start by offering the families a warm welcome! </a:t>
            </a:r>
          </a:p>
          <a:p>
            <a:endParaRPr lang="en-US" dirty="0"/>
          </a:p>
          <a:p>
            <a:r>
              <a:rPr lang="en-US" dirty="0"/>
              <a:t>State the purpose of the meeting. Explain in broad terms what the EYE-DA is and does. Tell them when it was administered and that all the children were assessed.</a:t>
            </a:r>
          </a:p>
          <a:p>
            <a:endParaRPr lang="en-US" dirty="0"/>
          </a:p>
          <a:p>
            <a:r>
              <a:rPr lang="en-US" dirty="0"/>
              <a:t>Discuss the child’s feelings about school and learning. Ask if the family has noticed any emerging skills or changes at home.</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10</a:t>
            </a:fld>
            <a:endParaRPr lang="en-US"/>
          </a:p>
        </p:txBody>
      </p:sp>
    </p:spTree>
    <p:extLst>
      <p:ext uri="{BB962C8B-B14F-4D97-AF65-F5344CB8AC3E}">
        <p14:creationId xmlns:p14="http://schemas.microsoft.com/office/powerpoint/2010/main" val="480637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each domain – read out the information – point to the picture. </a:t>
            </a:r>
          </a:p>
          <a:p>
            <a:endParaRPr lang="en-US" dirty="0"/>
          </a:p>
          <a:p>
            <a:r>
              <a:rPr lang="en-US" dirty="0"/>
              <a:t>Discuss what each symbol (green, yellow, red) means. </a:t>
            </a:r>
          </a:p>
          <a:p>
            <a:endParaRPr lang="en-US" dirty="0"/>
          </a:p>
          <a:p>
            <a:r>
              <a:rPr lang="en-US" dirty="0"/>
              <a:t>Stay at the domain level results – do not delve into the actual items and raw data. </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11</a:t>
            </a:fld>
            <a:endParaRPr lang="en-US"/>
          </a:p>
        </p:txBody>
      </p:sp>
    </p:spTree>
    <p:extLst>
      <p:ext uri="{BB962C8B-B14F-4D97-AF65-F5344CB8AC3E}">
        <p14:creationId xmlns:p14="http://schemas.microsoft.com/office/powerpoint/2010/main" val="1794814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Highlight observed strengths and discuss these.</a:t>
            </a:r>
          </a:p>
          <a:p>
            <a:endParaRPr lang="en-US" dirty="0"/>
          </a:p>
          <a:p>
            <a:r>
              <a:rPr lang="en-US" dirty="0"/>
              <a:t>Are families doing certain things at home to help develop these skills?</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12</a:t>
            </a:fld>
            <a:endParaRPr lang="en-US"/>
          </a:p>
        </p:txBody>
      </p:sp>
    </p:spTree>
    <p:extLst>
      <p:ext uri="{BB962C8B-B14F-4D97-AF65-F5344CB8AC3E}">
        <p14:creationId xmlns:p14="http://schemas.microsoft.com/office/powerpoint/2010/main" val="2377393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domains with yellow and red results as an opportunity to involve the family in strengthening the child’s skills.</a:t>
            </a:r>
          </a:p>
          <a:p>
            <a:r>
              <a:rPr lang="en-US" dirty="0"/>
              <a:t>It’s important to point out that you have a plan when discussing the yellow and red domains. Let them know you have some suggestions for things they can do at home too. </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13</a:t>
            </a:fld>
            <a:endParaRPr lang="en-US"/>
          </a:p>
        </p:txBody>
      </p:sp>
    </p:spTree>
    <p:extLst>
      <p:ext uri="{BB962C8B-B14F-4D97-AF65-F5344CB8AC3E}">
        <p14:creationId xmlns:p14="http://schemas.microsoft.com/office/powerpoint/2010/main" val="3191716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the plan you are developing with the multidisciplinary team: how programming will be adjusted to respond to the child’s observed strengths, interests, and preferences. Ask the family how they feel about the plan if they have input. </a:t>
            </a:r>
          </a:p>
          <a:p>
            <a:endParaRPr lang="en-US" dirty="0"/>
          </a:p>
          <a:p>
            <a:r>
              <a:rPr lang="en-US" dirty="0"/>
              <a:t>Brainstorm ways they can support learning and development at home:</a:t>
            </a:r>
          </a:p>
          <a:p>
            <a:r>
              <a:rPr lang="en-US" dirty="0"/>
              <a:t>Have hand-outs ready to give out. Go through the strategies and activities with them so they are understood. Discussing them will help families with low literacy skills or whose first language isn’t English have the information needed to support their child at home. </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14</a:t>
            </a:fld>
            <a:endParaRPr lang="en-US"/>
          </a:p>
        </p:txBody>
      </p:sp>
    </p:spTree>
    <p:extLst>
      <p:ext uri="{BB962C8B-B14F-4D97-AF65-F5344CB8AC3E}">
        <p14:creationId xmlns:p14="http://schemas.microsoft.com/office/powerpoint/2010/main" val="3032015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important element of sharing the results is ensuring you’re having an open dialogue with the families throughout the meeting. Make sure families understand the information, that they are comfortable with it, and that they have the opportunity to share with you and ask questions. </a:t>
            </a:r>
          </a:p>
          <a:p>
            <a:endParaRPr lang="en-US" dirty="0"/>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15</a:t>
            </a:fld>
            <a:endParaRPr lang="en-US"/>
          </a:p>
        </p:txBody>
      </p:sp>
    </p:spTree>
    <p:extLst>
      <p:ext uri="{BB962C8B-B14F-4D97-AF65-F5344CB8AC3E}">
        <p14:creationId xmlns:p14="http://schemas.microsoft.com/office/powerpoint/2010/main" val="3458165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great resources from the Resources and Help section of our website you may wish to share with families are the Family Activity Cards and Experience That Can Strengthen your Child’s </a:t>
            </a:r>
          </a:p>
          <a:p>
            <a:r>
              <a:rPr lang="en-US" dirty="0"/>
              <a:t>Development.</a:t>
            </a:r>
          </a:p>
          <a:p>
            <a:endParaRPr lang="en-US" dirty="0"/>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16</a:t>
            </a:fld>
            <a:endParaRPr lang="en-US"/>
          </a:p>
        </p:txBody>
      </p:sp>
    </p:spTree>
    <p:extLst>
      <p:ext uri="{BB962C8B-B14F-4D97-AF65-F5344CB8AC3E}">
        <p14:creationId xmlns:p14="http://schemas.microsoft.com/office/powerpoint/2010/main" val="337954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a:spLocks noGrp="1" noRot="1" noChangeAspect="1"/>
          </p:cNvSpPr>
          <p:nvPr>
            <p:ph type="sldImg" idx="2"/>
          </p:nvPr>
        </p:nvSpPr>
        <p:spPr>
          <a:xfrm>
            <a:off x="90488" y="744538"/>
            <a:ext cx="6616700" cy="3722687"/>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2" name="Shape 292"/>
          <p:cNvSpPr txBox="1">
            <a:spLocks noGrp="1"/>
          </p:cNvSpPr>
          <p:nvPr>
            <p:ph type="body" idx="1"/>
          </p:nvPr>
        </p:nvSpPr>
        <p:spPr>
          <a:xfrm>
            <a:off x="679768" y="4715153"/>
            <a:ext cx="5438139" cy="4466987"/>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141484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session will focus on:</a:t>
            </a:r>
          </a:p>
          <a:p>
            <a:endParaRPr lang="en-CA" dirty="0"/>
          </a:p>
          <a:p>
            <a:pPr marL="171450" indent="-171450">
              <a:buFont typeface="Arial" panose="020B0604020202020204" pitchFamily="34" charset="0"/>
              <a:buChar char="•"/>
            </a:pPr>
            <a:r>
              <a:rPr lang="en-US" dirty="0"/>
              <a:t>reviewing the EYE-DA Child Reports</a:t>
            </a:r>
          </a:p>
          <a:p>
            <a:pPr marL="171450" indent="-171450">
              <a:buFont typeface="Arial" panose="020B0604020202020204" pitchFamily="34" charset="0"/>
              <a:buChar char="•"/>
            </a:pPr>
            <a:r>
              <a:rPr lang="en-US" dirty="0"/>
              <a:t>sharing the reports with families and multidisciplinary  teams</a:t>
            </a:r>
          </a:p>
          <a:p>
            <a:pPr marL="171450" indent="-171450">
              <a:buFont typeface="Arial" panose="020B0604020202020204" pitchFamily="34" charset="0"/>
              <a:buChar char="•"/>
            </a:pPr>
            <a:r>
              <a:rPr lang="en-US" dirty="0"/>
              <a:t>And providing suggestions for best practice</a:t>
            </a:r>
          </a:p>
          <a:p>
            <a:endParaRPr lang="en-CA" dirty="0"/>
          </a:p>
        </p:txBody>
      </p:sp>
      <p:sp>
        <p:nvSpPr>
          <p:cNvPr id="4" name="Slide Number Placeholder 3"/>
          <p:cNvSpPr>
            <a:spLocks noGrp="1"/>
          </p:cNvSpPr>
          <p:nvPr>
            <p:ph type="sldNum" sz="quarter" idx="10"/>
          </p:nvPr>
        </p:nvSpPr>
        <p:spPr/>
        <p:txBody>
          <a:bodyPr/>
          <a:lstStyle/>
          <a:p>
            <a:fld id="{5C1C2D77-D93C-4EA2-A6A6-B7B0F67235B9}" type="slidenum">
              <a:rPr lang="en-US" smtClean="0"/>
              <a:t>2</a:t>
            </a:fld>
            <a:endParaRPr lang="en-US"/>
          </a:p>
        </p:txBody>
      </p:sp>
    </p:spTree>
    <p:extLst>
      <p:ext uri="{BB962C8B-B14F-4D97-AF65-F5344CB8AC3E}">
        <p14:creationId xmlns:p14="http://schemas.microsoft.com/office/powerpoint/2010/main" val="1051549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report is provided for every single child who is assessed – immediately.  </a:t>
            </a:r>
          </a:p>
          <a:p>
            <a:endParaRPr lang="en-US" dirty="0"/>
          </a:p>
          <a:p>
            <a:r>
              <a:rPr lang="en-US" dirty="0"/>
              <a:t>The child report is presented in such a way that every family member - across multiple literacy levels - will understand their child’s strengths and areas where their child would benefit from additional experiences.</a:t>
            </a:r>
          </a:p>
          <a:p>
            <a:endParaRPr lang="en-CA" dirty="0"/>
          </a:p>
        </p:txBody>
      </p:sp>
      <p:sp>
        <p:nvSpPr>
          <p:cNvPr id="4" name="Slide Number Placeholder 3"/>
          <p:cNvSpPr>
            <a:spLocks noGrp="1"/>
          </p:cNvSpPr>
          <p:nvPr>
            <p:ph type="sldNum" sz="quarter" idx="10"/>
          </p:nvPr>
        </p:nvSpPr>
        <p:spPr/>
        <p:txBody>
          <a:bodyPr/>
          <a:lstStyle/>
          <a:p>
            <a:pPr defTabSz="931774">
              <a:defRPr/>
            </a:pPr>
            <a:fld id="{AFF764DB-2342-4846-8B68-51C5FCCA0EDA}" type="slidenum">
              <a:rPr lang="en-CA">
                <a:solidFill>
                  <a:prstClr val="black"/>
                </a:solidFill>
                <a:latin typeface="Calibri"/>
              </a:rPr>
              <a:pPr defTabSz="931774">
                <a:defRPr/>
              </a:pPr>
              <a:t>3</a:t>
            </a:fld>
            <a:endParaRPr lang="en-CA">
              <a:solidFill>
                <a:prstClr val="black"/>
              </a:solidFill>
              <a:latin typeface="Calibri"/>
            </a:endParaRPr>
          </a:p>
        </p:txBody>
      </p:sp>
    </p:spTree>
    <p:extLst>
      <p:ext uri="{BB962C8B-B14F-4D97-AF65-F5344CB8AC3E}">
        <p14:creationId xmlns:p14="http://schemas.microsoft.com/office/powerpoint/2010/main" val="4120000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57066" indent="-291179">
              <a:defRPr sz="2400">
                <a:solidFill>
                  <a:schemeClr val="tx1"/>
                </a:solidFill>
                <a:latin typeface="Arial" charset="0"/>
                <a:ea typeface="ＭＳ Ｐゴシック" charset="0"/>
              </a:defRPr>
            </a:lvl2pPr>
            <a:lvl3pPr marL="1164717" indent="-232943">
              <a:defRPr sz="2400">
                <a:solidFill>
                  <a:schemeClr val="tx1"/>
                </a:solidFill>
                <a:latin typeface="Arial" charset="0"/>
                <a:ea typeface="ＭＳ Ｐゴシック" charset="0"/>
              </a:defRPr>
            </a:lvl3pPr>
            <a:lvl4pPr marL="1630604" indent="-232943">
              <a:defRPr sz="2400">
                <a:solidFill>
                  <a:schemeClr val="tx1"/>
                </a:solidFill>
                <a:latin typeface="Arial" charset="0"/>
                <a:ea typeface="ＭＳ Ｐゴシック" charset="0"/>
              </a:defRPr>
            </a:lvl4pPr>
            <a:lvl5pPr marL="2096491" indent="-232943">
              <a:defRPr sz="2400">
                <a:solidFill>
                  <a:schemeClr val="tx1"/>
                </a:solidFill>
                <a:latin typeface="Arial" charset="0"/>
                <a:ea typeface="ＭＳ Ｐゴシック" charset="0"/>
              </a:defRPr>
            </a:lvl5pPr>
            <a:lvl6pPr marL="2562377" indent="-232943" eaLnBrk="0" fontAlgn="base" hangingPunct="0">
              <a:spcBef>
                <a:spcPct val="0"/>
              </a:spcBef>
              <a:spcAft>
                <a:spcPct val="0"/>
              </a:spcAft>
              <a:defRPr sz="2400">
                <a:solidFill>
                  <a:schemeClr val="tx1"/>
                </a:solidFill>
                <a:latin typeface="Arial" charset="0"/>
                <a:ea typeface="ＭＳ Ｐゴシック" charset="0"/>
              </a:defRPr>
            </a:lvl6pPr>
            <a:lvl7pPr marL="3028264" indent="-232943" eaLnBrk="0" fontAlgn="base" hangingPunct="0">
              <a:spcBef>
                <a:spcPct val="0"/>
              </a:spcBef>
              <a:spcAft>
                <a:spcPct val="0"/>
              </a:spcAft>
              <a:defRPr sz="2400">
                <a:solidFill>
                  <a:schemeClr val="tx1"/>
                </a:solidFill>
                <a:latin typeface="Arial" charset="0"/>
                <a:ea typeface="ＭＳ Ｐゴシック" charset="0"/>
              </a:defRPr>
            </a:lvl7pPr>
            <a:lvl8pPr marL="3494151" indent="-232943" eaLnBrk="0" fontAlgn="base" hangingPunct="0">
              <a:spcBef>
                <a:spcPct val="0"/>
              </a:spcBef>
              <a:spcAft>
                <a:spcPct val="0"/>
              </a:spcAft>
              <a:defRPr sz="2400">
                <a:solidFill>
                  <a:schemeClr val="tx1"/>
                </a:solidFill>
                <a:latin typeface="Arial" charset="0"/>
                <a:ea typeface="ＭＳ Ｐゴシック" charset="0"/>
              </a:defRPr>
            </a:lvl8pPr>
            <a:lvl9pPr marL="3960038" indent="-232943" eaLnBrk="0" fontAlgn="base" hangingPunct="0">
              <a:spcBef>
                <a:spcPct val="0"/>
              </a:spcBef>
              <a:spcAft>
                <a:spcPct val="0"/>
              </a:spcAft>
              <a:defRPr sz="2400">
                <a:solidFill>
                  <a:schemeClr val="tx1"/>
                </a:solidFill>
                <a:latin typeface="Arial" charset="0"/>
                <a:ea typeface="ＭＳ Ｐゴシック" charset="0"/>
              </a:defRPr>
            </a:lvl9pPr>
          </a:lstStyle>
          <a:p>
            <a:fld id="{90E29E65-18BB-9642-9D29-D9A8F20514FB}" type="slidenum">
              <a:rPr lang="en-US" sz="1200">
                <a:latin typeface="Calibri" charset="0"/>
              </a:rPr>
              <a:pPr/>
              <a:t>4</a:t>
            </a:fld>
            <a:endParaRPr lang="en-US" sz="1200">
              <a:latin typeface="Calibri" charset="0"/>
            </a:endParaRPr>
          </a:p>
        </p:txBody>
      </p:sp>
      <p:sp>
        <p:nvSpPr>
          <p:cNvPr id="34818" name="Rectangle 2"/>
          <p:cNvSpPr>
            <a:spLocks noGrp="1" noRot="1" noChangeAspect="1" noChangeArrowheads="1" noTextEdit="1"/>
          </p:cNvSpPr>
          <p:nvPr>
            <p:ph type="sldImg"/>
          </p:nvPr>
        </p:nvSpPr>
        <p:spPr bwMode="auto">
          <a:xfrm>
            <a:off x="115888" y="762000"/>
            <a:ext cx="6794500" cy="38227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481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marL="0" indent="0">
              <a:spcBef>
                <a:spcPct val="0"/>
              </a:spcBef>
              <a:spcAft>
                <a:spcPts val="1200"/>
              </a:spcAft>
              <a:buNone/>
            </a:pPr>
            <a:r>
              <a:rPr lang="en-US" sz="2800" b="1" dirty="0">
                <a:solidFill>
                  <a:schemeClr val="accent6">
                    <a:lumMod val="75000"/>
                  </a:schemeClr>
                </a:solidFill>
                <a:latin typeface="+mn-lt"/>
                <a:cs typeface="Helvetica" charset="0"/>
              </a:rPr>
              <a:t>Engagement </a:t>
            </a:r>
            <a:endParaRPr lang="en-US" sz="2800" dirty="0">
              <a:solidFill>
                <a:schemeClr val="accent6">
                  <a:lumMod val="75000"/>
                </a:schemeClr>
              </a:solidFill>
              <a:latin typeface="+mn-lt"/>
              <a:cs typeface="Helvetica" charset="0"/>
            </a:endParaRPr>
          </a:p>
          <a:p>
            <a:pPr marL="228600" lvl="1">
              <a:spcBef>
                <a:spcPct val="0"/>
              </a:spcBef>
              <a:spcAft>
                <a:spcPts val="1200"/>
              </a:spcAft>
            </a:pPr>
            <a:r>
              <a:rPr lang="en-US" sz="2800" dirty="0">
                <a:solidFill>
                  <a:schemeClr val="accent6">
                    <a:lumMod val="75000"/>
                  </a:schemeClr>
                </a:solidFill>
                <a:latin typeface="+mn-lt"/>
                <a:cs typeface="Helvetica" charset="0"/>
              </a:rPr>
              <a:t>Meeting with families gives you the opportunity to learn about a child’s home life, experiences, learning styles, and interests. Listen and encourage families to share this with you.</a:t>
            </a:r>
          </a:p>
          <a:p>
            <a:pPr marL="0" indent="0">
              <a:spcBef>
                <a:spcPct val="0"/>
              </a:spcBef>
              <a:spcAft>
                <a:spcPts val="1200"/>
              </a:spcAft>
              <a:buNone/>
            </a:pPr>
            <a:r>
              <a:rPr lang="en-US" sz="2800" b="1" dirty="0">
                <a:solidFill>
                  <a:schemeClr val="accent6">
                    <a:lumMod val="75000"/>
                  </a:schemeClr>
                </a:solidFill>
                <a:latin typeface="+mn-lt"/>
                <a:cs typeface="Helvetica" charset="0"/>
              </a:rPr>
              <a:t>Collaboration</a:t>
            </a:r>
          </a:p>
          <a:p>
            <a:pPr marL="228600" lvl="1">
              <a:spcBef>
                <a:spcPct val="0"/>
              </a:spcBef>
              <a:spcAft>
                <a:spcPts val="1200"/>
              </a:spcAft>
            </a:pPr>
            <a:r>
              <a:rPr lang="en-US" sz="2800" dirty="0">
                <a:solidFill>
                  <a:schemeClr val="accent6">
                    <a:lumMod val="75000"/>
                  </a:schemeClr>
                </a:solidFill>
                <a:latin typeface="+mn-lt"/>
                <a:cs typeface="Helvetica" charset="0"/>
              </a:rPr>
              <a:t>Sharing results fosters that important home/school partnership and encourages families to contribute to their child’s learning and development.</a:t>
            </a:r>
          </a:p>
          <a:p>
            <a:pPr marL="228600" lvl="1">
              <a:spcBef>
                <a:spcPct val="0"/>
              </a:spcBef>
              <a:spcAft>
                <a:spcPts val="1200"/>
              </a:spcAft>
            </a:pPr>
            <a:r>
              <a:rPr lang="en-US" sz="2800" dirty="0">
                <a:solidFill>
                  <a:schemeClr val="accent6">
                    <a:lumMod val="75000"/>
                  </a:schemeClr>
                </a:solidFill>
                <a:latin typeface="+mn-lt"/>
                <a:cs typeface="Helvetica" charset="0"/>
              </a:rPr>
              <a:t>It's an opportunity to provide families with simple strategies to support their child’s development in each domain at home.</a:t>
            </a:r>
          </a:p>
          <a:p>
            <a:pPr marL="0" marR="0" lvl="0" indent="0" algn="l" defTabSz="914400" rtl="0" eaLnBrk="1" fontAlgn="auto" latinLnBrk="0" hangingPunct="1">
              <a:lnSpc>
                <a:spcPct val="100000"/>
              </a:lnSpc>
              <a:spcBef>
                <a:spcPts val="611"/>
              </a:spcBef>
              <a:spcAft>
                <a:spcPts val="0"/>
              </a:spcAft>
              <a:buClrTx/>
              <a:buSzTx/>
              <a:buFontTx/>
              <a:buNone/>
              <a:tabLst/>
              <a:defRPr/>
            </a:pPr>
            <a:endParaRPr lang="en-US" dirty="0">
              <a:solidFill>
                <a:srgbClr val="002060"/>
              </a:solidFill>
              <a:latin typeface="Calibri" charset="0"/>
              <a:cs typeface="Helvetica" charset="0"/>
            </a:endParaRPr>
          </a:p>
        </p:txBody>
      </p:sp>
    </p:spTree>
    <p:extLst>
      <p:ext uri="{BB962C8B-B14F-4D97-AF65-F5344CB8AC3E}">
        <p14:creationId xmlns:p14="http://schemas.microsoft.com/office/powerpoint/2010/main" val="3137193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aseline="0" dirty="0"/>
          </a:p>
          <a:p>
            <a:r>
              <a:rPr lang="en-US" baseline="0" dirty="0"/>
              <a:t>Educators have the option of printing the report in various languages. This may be useful for families who speak a language other than the assessment language at home. </a:t>
            </a:r>
          </a:p>
          <a:p>
            <a:endParaRPr lang="en-CA" baseline="0" dirty="0"/>
          </a:p>
          <a:p>
            <a:endParaRPr lang="en-CA" baseline="0" dirty="0"/>
          </a:p>
          <a:p>
            <a:endParaRPr lang="en-CA" dirty="0"/>
          </a:p>
        </p:txBody>
      </p:sp>
      <p:sp>
        <p:nvSpPr>
          <p:cNvPr id="4" name="Slide Number Placeholder 3"/>
          <p:cNvSpPr>
            <a:spLocks noGrp="1"/>
          </p:cNvSpPr>
          <p:nvPr>
            <p:ph type="sldNum" sz="quarter" idx="10"/>
          </p:nvPr>
        </p:nvSpPr>
        <p:spPr/>
        <p:txBody>
          <a:bodyPr/>
          <a:lstStyle/>
          <a:p>
            <a:pPr defTabSz="931774">
              <a:defRPr/>
            </a:pPr>
            <a:fld id="{AFF764DB-2342-4846-8B68-51C5FCCA0EDA}" type="slidenum">
              <a:rPr lang="en-CA">
                <a:solidFill>
                  <a:prstClr val="black"/>
                </a:solidFill>
                <a:latin typeface="Calibri"/>
              </a:rPr>
              <a:pPr defTabSz="931774">
                <a:defRPr/>
              </a:pPr>
              <a:t>5</a:t>
            </a:fld>
            <a:endParaRPr lang="en-CA">
              <a:solidFill>
                <a:prstClr val="black"/>
              </a:solidFill>
              <a:latin typeface="Calibri"/>
            </a:endParaRPr>
          </a:p>
        </p:txBody>
      </p:sp>
    </p:spTree>
    <p:extLst>
      <p:ext uri="{BB962C8B-B14F-4D97-AF65-F5344CB8AC3E}">
        <p14:creationId xmlns:p14="http://schemas.microsoft.com/office/powerpoint/2010/main" val="2700950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720261">
              <a:defRPr/>
            </a:pPr>
            <a:r>
              <a:rPr lang="en-US" sz="1900" dirty="0">
                <a:solidFill>
                  <a:srgbClr val="565656"/>
                </a:solidFill>
                <a:cs typeface="Calibri"/>
              </a:rPr>
              <a:t>Features of the second page:</a:t>
            </a:r>
          </a:p>
          <a:p>
            <a:pPr defTabSz="1720261">
              <a:defRPr/>
            </a:pPr>
            <a:endParaRPr lang="en-US" sz="1900" dirty="0">
              <a:solidFill>
                <a:srgbClr val="565656"/>
              </a:solidFill>
              <a:cs typeface="Calibri"/>
            </a:endParaRPr>
          </a:p>
          <a:p>
            <a:pPr defTabSz="1720261">
              <a:defRPr/>
            </a:pPr>
            <a:r>
              <a:rPr lang="en-US" sz="1900" dirty="0">
                <a:solidFill>
                  <a:srgbClr val="565656"/>
                </a:solidFill>
                <a:cs typeface="Calibri"/>
              </a:rPr>
              <a:t>The child’s demographic information and pre-populated </a:t>
            </a:r>
            <a:r>
              <a:rPr lang="en-CA" sz="1900" noProof="0" dirty="0">
                <a:solidFill>
                  <a:srgbClr val="565656"/>
                </a:solidFill>
                <a:cs typeface="Calibri"/>
              </a:rPr>
              <a:t>coloured</a:t>
            </a:r>
            <a:r>
              <a:rPr lang="en-US" sz="1900" dirty="0">
                <a:solidFill>
                  <a:srgbClr val="565656"/>
                </a:solidFill>
                <a:cs typeface="Calibri"/>
              </a:rPr>
              <a:t> scores are included. </a:t>
            </a:r>
          </a:p>
          <a:p>
            <a:pPr defTabSz="1720261">
              <a:defRPr/>
            </a:pPr>
            <a:r>
              <a:rPr lang="en-US" sz="1900" dirty="0">
                <a:solidFill>
                  <a:srgbClr val="565656"/>
                </a:solidFill>
                <a:cs typeface="Calibri"/>
              </a:rPr>
              <a:t>A large space for comments – general in nature or linked to a domain. This is especially useful if you’re using the EYE Child Report as a report card.</a:t>
            </a:r>
          </a:p>
          <a:p>
            <a:pPr defTabSz="1720261">
              <a:defRPr/>
            </a:pPr>
            <a:r>
              <a:rPr lang="en-US" sz="1900" dirty="0">
                <a:solidFill>
                  <a:srgbClr val="565656"/>
                </a:solidFill>
                <a:cs typeface="Calibri"/>
              </a:rPr>
              <a:t>At the bottom, there is an explanation of the EYE results to help families understand the information on the report.</a:t>
            </a:r>
          </a:p>
          <a:p>
            <a:pPr defTabSz="1720261">
              <a:defRPr/>
            </a:pPr>
            <a:endParaRPr lang="en-CA" sz="1900" dirty="0">
              <a:solidFill>
                <a:srgbClr val="565656"/>
              </a:solidFill>
              <a:cs typeface="Calibri"/>
            </a:endParaRPr>
          </a:p>
        </p:txBody>
      </p:sp>
      <p:sp>
        <p:nvSpPr>
          <p:cNvPr id="4" name="Slide Number Placeholder 3"/>
          <p:cNvSpPr>
            <a:spLocks noGrp="1"/>
          </p:cNvSpPr>
          <p:nvPr>
            <p:ph type="sldNum" sz="quarter" idx="10"/>
          </p:nvPr>
        </p:nvSpPr>
        <p:spPr/>
        <p:txBody>
          <a:bodyPr/>
          <a:lstStyle/>
          <a:p>
            <a:pPr defTabSz="1752946">
              <a:defRPr/>
            </a:pPr>
            <a:fld id="{AFF764DB-2342-4846-8B68-51C5FCCA0EDA}" type="slidenum">
              <a:rPr lang="en-CA">
                <a:solidFill>
                  <a:prstClr val="black"/>
                </a:solidFill>
                <a:latin typeface="Calibri"/>
              </a:rPr>
              <a:pPr defTabSz="1752946">
                <a:defRPr/>
              </a:pPr>
              <a:t>6</a:t>
            </a:fld>
            <a:endParaRPr lang="en-CA">
              <a:solidFill>
                <a:prstClr val="black"/>
              </a:solidFill>
              <a:latin typeface="Calibri"/>
            </a:endParaRPr>
          </a:p>
        </p:txBody>
      </p:sp>
    </p:spTree>
    <p:extLst>
      <p:ext uri="{BB962C8B-B14F-4D97-AF65-F5344CB8AC3E}">
        <p14:creationId xmlns:p14="http://schemas.microsoft.com/office/powerpoint/2010/main" val="3389699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57066" indent="-291179">
              <a:defRPr sz="2400">
                <a:solidFill>
                  <a:schemeClr val="tx1"/>
                </a:solidFill>
                <a:latin typeface="Arial" charset="0"/>
                <a:ea typeface="ＭＳ Ｐゴシック" charset="0"/>
              </a:defRPr>
            </a:lvl2pPr>
            <a:lvl3pPr marL="1164717" indent="-232943">
              <a:defRPr sz="2400">
                <a:solidFill>
                  <a:schemeClr val="tx1"/>
                </a:solidFill>
                <a:latin typeface="Arial" charset="0"/>
                <a:ea typeface="ＭＳ Ｐゴシック" charset="0"/>
              </a:defRPr>
            </a:lvl3pPr>
            <a:lvl4pPr marL="1630604" indent="-232943">
              <a:defRPr sz="2400">
                <a:solidFill>
                  <a:schemeClr val="tx1"/>
                </a:solidFill>
                <a:latin typeface="Arial" charset="0"/>
                <a:ea typeface="ＭＳ Ｐゴシック" charset="0"/>
              </a:defRPr>
            </a:lvl4pPr>
            <a:lvl5pPr marL="2096491" indent="-232943">
              <a:defRPr sz="2400">
                <a:solidFill>
                  <a:schemeClr val="tx1"/>
                </a:solidFill>
                <a:latin typeface="Arial" charset="0"/>
                <a:ea typeface="ＭＳ Ｐゴシック" charset="0"/>
              </a:defRPr>
            </a:lvl5pPr>
            <a:lvl6pPr marL="2562377" indent="-232943" eaLnBrk="0" fontAlgn="base" hangingPunct="0">
              <a:spcBef>
                <a:spcPct val="0"/>
              </a:spcBef>
              <a:spcAft>
                <a:spcPct val="0"/>
              </a:spcAft>
              <a:defRPr sz="2400">
                <a:solidFill>
                  <a:schemeClr val="tx1"/>
                </a:solidFill>
                <a:latin typeface="Arial" charset="0"/>
                <a:ea typeface="ＭＳ Ｐゴシック" charset="0"/>
              </a:defRPr>
            </a:lvl6pPr>
            <a:lvl7pPr marL="3028264" indent="-232943" eaLnBrk="0" fontAlgn="base" hangingPunct="0">
              <a:spcBef>
                <a:spcPct val="0"/>
              </a:spcBef>
              <a:spcAft>
                <a:spcPct val="0"/>
              </a:spcAft>
              <a:defRPr sz="2400">
                <a:solidFill>
                  <a:schemeClr val="tx1"/>
                </a:solidFill>
                <a:latin typeface="Arial" charset="0"/>
                <a:ea typeface="ＭＳ Ｐゴシック" charset="0"/>
              </a:defRPr>
            </a:lvl7pPr>
            <a:lvl8pPr marL="3494151" indent="-232943" eaLnBrk="0" fontAlgn="base" hangingPunct="0">
              <a:spcBef>
                <a:spcPct val="0"/>
              </a:spcBef>
              <a:spcAft>
                <a:spcPct val="0"/>
              </a:spcAft>
              <a:defRPr sz="2400">
                <a:solidFill>
                  <a:schemeClr val="tx1"/>
                </a:solidFill>
                <a:latin typeface="Arial" charset="0"/>
                <a:ea typeface="ＭＳ Ｐゴシック" charset="0"/>
              </a:defRPr>
            </a:lvl8pPr>
            <a:lvl9pPr marL="3960038" indent="-232943" eaLnBrk="0" fontAlgn="base" hangingPunct="0">
              <a:spcBef>
                <a:spcPct val="0"/>
              </a:spcBef>
              <a:spcAft>
                <a:spcPct val="0"/>
              </a:spcAft>
              <a:defRPr sz="2400">
                <a:solidFill>
                  <a:schemeClr val="tx1"/>
                </a:solidFill>
                <a:latin typeface="Arial" charset="0"/>
                <a:ea typeface="ＭＳ Ｐゴシック" charset="0"/>
              </a:defRPr>
            </a:lvl9pPr>
          </a:lstStyle>
          <a:p>
            <a:fld id="{90E29E65-18BB-9642-9D29-D9A8F20514FB}" type="slidenum">
              <a:rPr lang="en-US" sz="1200">
                <a:latin typeface="Calibri" charset="0"/>
              </a:rPr>
              <a:pPr/>
              <a:t>7</a:t>
            </a:fld>
            <a:endParaRPr lang="en-US" sz="1200">
              <a:latin typeface="Calibri" charset="0"/>
            </a:endParaRPr>
          </a:p>
        </p:txBody>
      </p:sp>
      <p:sp>
        <p:nvSpPr>
          <p:cNvPr id="34818" name="Rectangle 2"/>
          <p:cNvSpPr>
            <a:spLocks noGrp="1" noRot="1" noChangeAspect="1" noChangeArrowheads="1" noTextEdit="1"/>
          </p:cNvSpPr>
          <p:nvPr>
            <p:ph type="sldImg"/>
          </p:nvPr>
        </p:nvSpPr>
        <p:spPr bwMode="auto">
          <a:xfrm>
            <a:off x="115888" y="762000"/>
            <a:ext cx="6794500" cy="38227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4819"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ts val="611"/>
              </a:spcBef>
            </a:pPr>
            <a:r>
              <a:rPr lang="en-US" dirty="0">
                <a:solidFill>
                  <a:srgbClr val="002060"/>
                </a:solidFill>
                <a:latin typeface="Calibri" charset="0"/>
                <a:cs typeface="Helvetica" charset="0"/>
              </a:rPr>
              <a:t>The purpose of the EYE-DA is to:</a:t>
            </a:r>
          </a:p>
          <a:p>
            <a:pPr marL="171450" indent="-171450">
              <a:spcBef>
                <a:spcPts val="611"/>
              </a:spcBef>
              <a:buFont typeface="Arial" panose="020B0604020202020204" pitchFamily="34" charset="0"/>
              <a:buChar char="•"/>
            </a:pPr>
            <a:r>
              <a:rPr lang="en-US" dirty="0">
                <a:solidFill>
                  <a:srgbClr val="002060"/>
                </a:solidFill>
                <a:latin typeface="Calibri" charset="0"/>
                <a:cs typeface="Helvetica" charset="0"/>
              </a:rPr>
              <a:t>provide information on school readiness</a:t>
            </a:r>
          </a:p>
          <a:p>
            <a:pPr marL="171450" indent="-171450">
              <a:spcBef>
                <a:spcPts val="611"/>
              </a:spcBef>
              <a:buFont typeface="Arial" panose="020B0604020202020204" pitchFamily="34" charset="0"/>
              <a:buChar char="•"/>
            </a:pPr>
            <a:r>
              <a:rPr lang="en-US" dirty="0">
                <a:solidFill>
                  <a:srgbClr val="002060"/>
                </a:solidFill>
                <a:latin typeface="Calibri" charset="0"/>
                <a:cs typeface="Helvetica" charset="0"/>
              </a:rPr>
              <a:t>support a positive transition to school</a:t>
            </a:r>
          </a:p>
          <a:p>
            <a:pPr marL="171450" indent="-171450">
              <a:spcBef>
                <a:spcPts val="611"/>
              </a:spcBef>
              <a:buFont typeface="Arial" panose="020B0604020202020204" pitchFamily="34" charset="0"/>
              <a:buChar char="•"/>
            </a:pPr>
            <a:r>
              <a:rPr lang="en-US" dirty="0">
                <a:solidFill>
                  <a:srgbClr val="002060"/>
                </a:solidFill>
                <a:latin typeface="Calibri" charset="0"/>
                <a:cs typeface="Helvetica" charset="0"/>
              </a:rPr>
              <a:t>inform educators &amp; schools as to what they can do to help each child be successful</a:t>
            </a:r>
          </a:p>
          <a:p>
            <a:pPr marL="171450" indent="-171450">
              <a:spcBef>
                <a:spcPts val="611"/>
              </a:spcBef>
              <a:buFont typeface="Arial" panose="020B0604020202020204" pitchFamily="34" charset="0"/>
              <a:buChar char="•"/>
            </a:pPr>
            <a:r>
              <a:rPr lang="en-US" dirty="0">
                <a:solidFill>
                  <a:srgbClr val="002060"/>
                </a:solidFill>
                <a:latin typeface="Calibri" charset="0"/>
                <a:cs typeface="Helvetica" charset="0"/>
              </a:rPr>
              <a:t>help guide instruction to best meet the learning needs of the child</a:t>
            </a:r>
          </a:p>
          <a:p>
            <a:pPr>
              <a:spcBef>
                <a:spcPts val="611"/>
              </a:spcBef>
            </a:pPr>
            <a:endParaRPr lang="en-US" dirty="0">
              <a:solidFill>
                <a:srgbClr val="002060"/>
              </a:solidFill>
              <a:latin typeface="Calibri" charset="0"/>
              <a:cs typeface="Helvetica" charset="0"/>
            </a:endParaRPr>
          </a:p>
        </p:txBody>
      </p:sp>
    </p:spTree>
    <p:extLst>
      <p:ext uri="{BB962C8B-B14F-4D97-AF65-F5344CB8AC3E}">
        <p14:creationId xmlns:p14="http://schemas.microsoft.com/office/powerpoint/2010/main" val="1470276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 to meeting with a family</a:t>
            </a:r>
          </a:p>
          <a:p>
            <a:pPr marL="171450" indent="-171450">
              <a:buFont typeface="Arial" panose="020B0604020202020204" pitchFamily="34" charset="0"/>
              <a:buChar char="•"/>
            </a:pPr>
            <a:r>
              <a:rPr lang="en-US" dirty="0"/>
              <a:t>Meet with the multidisciplinary team to discuss results and a plan for the child. See Step 5 of this series for more information on creating a Child Action Plan. </a:t>
            </a:r>
          </a:p>
          <a:p>
            <a:pPr marL="171450" indent="-171450">
              <a:buFont typeface="Arial" panose="020B0604020202020204" pitchFamily="34" charset="0"/>
              <a:buChar char="•"/>
            </a:pPr>
            <a:r>
              <a:rPr lang="en-US" dirty="0"/>
              <a:t>Prepare material for the meeting: EYE-DA Child Report, the child’s learning portfolio and other material, strategies and activities for home.</a:t>
            </a:r>
          </a:p>
          <a:p>
            <a:pPr marL="171450" indent="-171450">
              <a:buFont typeface="Arial" panose="020B0604020202020204" pitchFamily="34" charset="0"/>
              <a:buChar char="•"/>
            </a:pPr>
            <a:r>
              <a:rPr lang="en-US" dirty="0"/>
              <a:t>Review and prepare notes on the EYE-DA results.</a:t>
            </a:r>
          </a:p>
          <a:p>
            <a:pPr marL="171450" indent="-171450">
              <a:buFont typeface="Arial" panose="020B0604020202020204" pitchFamily="34" charset="0"/>
              <a:buChar char="•"/>
            </a:pPr>
            <a:r>
              <a:rPr lang="en-US" dirty="0"/>
              <a:t>Make sure to point out strengths and needs, anticipate questions, and prepare possible responses. </a:t>
            </a:r>
          </a:p>
          <a:p>
            <a:pPr marL="171450" indent="-171450">
              <a:buFont typeface="Arial" panose="020B0604020202020204" pitchFamily="34" charset="0"/>
              <a:buChar char="•"/>
            </a:pPr>
            <a:r>
              <a:rPr lang="en-US" dirty="0"/>
              <a:t>Arrange for language interpreters, as needed.</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8</a:t>
            </a:fld>
            <a:endParaRPr lang="en-US"/>
          </a:p>
        </p:txBody>
      </p:sp>
    </p:spTree>
    <p:extLst>
      <p:ext uri="{BB962C8B-B14F-4D97-AF65-F5344CB8AC3E}">
        <p14:creationId xmlns:p14="http://schemas.microsoft.com/office/powerpoint/2010/main" val="85675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noProof="0" dirty="0"/>
              <a:t>One of the most important things for families to understand when sharing results is that the EYE-DA is not a test to be passed or failed. It simply tells us where a child’s strengths are and where there are areas that may need more support. </a:t>
            </a:r>
          </a:p>
          <a:p>
            <a:endParaRPr lang="en-US" noProof="0" dirty="0"/>
          </a:p>
          <a:p>
            <a:r>
              <a:rPr lang="en-US" noProof="0" dirty="0"/>
              <a:t>There are five basic steps to sharing the reports that we will review in the upcoming slides.</a:t>
            </a:r>
          </a:p>
          <a:p>
            <a:endParaRPr lang="en-CA" noProof="0" dirty="0"/>
          </a:p>
        </p:txBody>
      </p:sp>
      <p:sp>
        <p:nvSpPr>
          <p:cNvPr id="4" name="Slide Number Placeholder 3"/>
          <p:cNvSpPr>
            <a:spLocks noGrp="1"/>
          </p:cNvSpPr>
          <p:nvPr>
            <p:ph type="sldNum" sz="quarter" idx="5"/>
          </p:nvPr>
        </p:nvSpPr>
        <p:spPr/>
        <p:txBody>
          <a:bodyPr/>
          <a:lstStyle/>
          <a:p>
            <a:fld id="{5C1C2D77-D93C-4EA2-A6A6-B7B0F67235B9}" type="slidenum">
              <a:rPr lang="en-US" smtClean="0"/>
              <a:t>9</a:t>
            </a:fld>
            <a:endParaRPr lang="en-US"/>
          </a:p>
        </p:txBody>
      </p:sp>
    </p:spTree>
    <p:extLst>
      <p:ext uri="{BB962C8B-B14F-4D97-AF65-F5344CB8AC3E}">
        <p14:creationId xmlns:p14="http://schemas.microsoft.com/office/powerpoint/2010/main" val="3797738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Shape 9"/>
          <p:cNvSpPr txBox="1">
            <a:spLocks noGrp="1"/>
          </p:cNvSpPr>
          <p:nvPr>
            <p:ph type="ctrTitle" hasCustomPrompt="1"/>
          </p:nvPr>
        </p:nvSpPr>
        <p:spPr>
          <a:xfrm>
            <a:off x="886837" y="2304789"/>
            <a:ext cx="6955599" cy="1796890"/>
          </a:xfrm>
          <a:prstGeom prst="rect">
            <a:avLst/>
          </a:prstGeom>
        </p:spPr>
        <p:txBody>
          <a:bodyPr lIns="91425" tIns="91425" rIns="91425" bIns="91425" anchor="ctr"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Chapter Header</a:t>
            </a:r>
            <a:endParaRPr dirty="0"/>
          </a:p>
        </p:txBody>
      </p:sp>
      <p:grpSp>
        <p:nvGrpSpPr>
          <p:cNvPr id="5" name="Group 4"/>
          <p:cNvGrpSpPr/>
          <p:nvPr userDrawn="1"/>
        </p:nvGrpSpPr>
        <p:grpSpPr>
          <a:xfrm>
            <a:off x="0" y="4101679"/>
            <a:ext cx="7842436" cy="102899"/>
            <a:chOff x="4349578" y="3579414"/>
            <a:chExt cx="7842436" cy="102899"/>
          </a:xfrm>
        </p:grpSpPr>
        <p:sp>
          <p:nvSpPr>
            <p:cNvPr id="6" name="Shape 31"/>
            <p:cNvSpPr/>
            <p:nvPr/>
          </p:nvSpPr>
          <p:spPr>
            <a:xfrm>
              <a:off x="9808489"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p:nvSpPr>
          <p:spPr>
            <a:xfrm>
              <a:off x="11000415"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p:nvSpPr>
          <p:spPr>
            <a:xfrm>
              <a:off x="4349578" y="3579414"/>
              <a:ext cx="5458834"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p>
          </p:txBody>
        </p:sp>
      </p:grpSp>
    </p:spTree>
    <p:extLst>
      <p:ext uri="{BB962C8B-B14F-4D97-AF65-F5344CB8AC3E}">
        <p14:creationId xmlns:p14="http://schemas.microsoft.com/office/powerpoint/2010/main" val="4210215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533D66-414C-4898-8CC2-A4C0ABEA960A}" type="datetimeFigureOut">
              <a:rPr lang="fr-CA" smtClean="0"/>
              <a:t>2022-07-27</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274FD98D-A045-4A09-AABE-DD2CFAA41DF0}" type="slidenum">
              <a:rPr lang="fr-CA" smtClean="0"/>
              <a:t>‹#›</a:t>
            </a:fld>
            <a:endParaRPr lang="fr-CA"/>
          </a:p>
        </p:txBody>
      </p:sp>
    </p:spTree>
    <p:extLst>
      <p:ext uri="{BB962C8B-B14F-4D97-AF65-F5344CB8AC3E}">
        <p14:creationId xmlns:p14="http://schemas.microsoft.com/office/powerpoint/2010/main" val="86272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p:cNvSpPr>
            <a:spLocks noGrp="1"/>
          </p:cNvSpPr>
          <p:nvPr>
            <p:ph type="dt" sz="half" idx="10"/>
          </p:nvPr>
        </p:nvSpPr>
        <p:spPr/>
        <p:txBody>
          <a:bodyPr/>
          <a:lstStyle/>
          <a:p>
            <a:fld id="{98533D66-414C-4898-8CC2-A4C0ABEA960A}" type="datetimeFigureOut">
              <a:rPr lang="fr-CA" smtClean="0"/>
              <a:t>2022-07-27</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274FD98D-A045-4A09-AABE-DD2CFAA41DF0}" type="slidenum">
              <a:rPr lang="fr-CA" smtClean="0"/>
              <a:t>‹#›</a:t>
            </a:fld>
            <a:endParaRPr lang="fr-CA"/>
          </a:p>
        </p:txBody>
      </p:sp>
    </p:spTree>
    <p:extLst>
      <p:ext uri="{BB962C8B-B14F-4D97-AF65-F5344CB8AC3E}">
        <p14:creationId xmlns:p14="http://schemas.microsoft.com/office/powerpoint/2010/main" val="1518455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p>
            <a:fld id="{98533D66-414C-4898-8CC2-A4C0ABEA960A}" type="datetimeFigureOut">
              <a:rPr lang="fr-CA" smtClean="0"/>
              <a:t>2022-07-27</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74FD98D-A045-4A09-AABE-DD2CFAA41DF0}" type="slidenum">
              <a:rPr lang="fr-CA" smtClean="0"/>
              <a:t>‹#›</a:t>
            </a:fld>
            <a:endParaRPr lang="fr-CA"/>
          </a:p>
        </p:txBody>
      </p:sp>
    </p:spTree>
    <p:extLst>
      <p:ext uri="{BB962C8B-B14F-4D97-AF65-F5344CB8AC3E}">
        <p14:creationId xmlns:p14="http://schemas.microsoft.com/office/powerpoint/2010/main" val="3519089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p:spTree>
      <p:nvGrpSpPr>
        <p:cNvPr id="1" name="Shape 8"/>
        <p:cNvGrpSpPr/>
        <p:nvPr/>
      </p:nvGrpSpPr>
      <p:grpSpPr>
        <a:xfrm>
          <a:off x="0" y="0"/>
          <a:ext cx="0" cy="0"/>
          <a:chOff x="0" y="0"/>
          <a:chExt cx="0" cy="0"/>
        </a:xfrm>
      </p:grpSpPr>
      <p:sp>
        <p:nvSpPr>
          <p:cNvPr id="9" name="Shape 9"/>
          <p:cNvSpPr txBox="1">
            <a:spLocks noGrp="1"/>
          </p:cNvSpPr>
          <p:nvPr>
            <p:ph type="ctrTitle" hasCustomPrompt="1"/>
          </p:nvPr>
        </p:nvSpPr>
        <p:spPr>
          <a:xfrm>
            <a:off x="949544" y="2846133"/>
            <a:ext cx="8964807" cy="786415"/>
          </a:xfrm>
          <a:prstGeom prst="rect">
            <a:avLst/>
          </a:prstGeom>
        </p:spPr>
        <p:txBody>
          <a:bodyPr lIns="91425" tIns="91425" rIns="91425" bIns="91425" anchor="t"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Presentation Title Page</a:t>
            </a:r>
            <a:endParaRPr dirty="0"/>
          </a:p>
        </p:txBody>
      </p:sp>
      <p:pic>
        <p:nvPicPr>
          <p:cNvPr id="4" name="Picture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00201" y="5869859"/>
            <a:ext cx="2696913" cy="584332"/>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7277" y="1709968"/>
            <a:ext cx="2750610" cy="691320"/>
          </a:xfrm>
          <a:prstGeom prst="rect">
            <a:avLst/>
          </a:prstGeom>
        </p:spPr>
      </p:pic>
      <p:sp>
        <p:nvSpPr>
          <p:cNvPr id="6" name="Text Placeholder 5"/>
          <p:cNvSpPr>
            <a:spLocks noGrp="1"/>
          </p:cNvSpPr>
          <p:nvPr>
            <p:ph type="body" sz="quarter" idx="10" hasCustomPrompt="1"/>
          </p:nvPr>
        </p:nvSpPr>
        <p:spPr>
          <a:xfrm>
            <a:off x="949544" y="3575743"/>
            <a:ext cx="8964807" cy="501650"/>
          </a:xfrm>
        </p:spPr>
        <p:txBody>
          <a:bodyPr/>
          <a:lstStyle>
            <a:lvl1pPr marL="0" indent="0">
              <a:buNone/>
              <a:defRPr sz="3200"/>
            </a:lvl1pPr>
            <a:lvl2pPr>
              <a:defRPr/>
            </a:lvl2pPr>
          </a:lstStyle>
          <a:p>
            <a:pPr lvl="0"/>
            <a:r>
              <a:rPr lang="en-CA" dirty="0"/>
              <a:t>Subtitle</a:t>
            </a:r>
          </a:p>
        </p:txBody>
      </p:sp>
      <p:sp>
        <p:nvSpPr>
          <p:cNvPr id="7"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0"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2637231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p:spTree>
      <p:nvGrpSpPr>
        <p:cNvPr id="1" name="Shape 8"/>
        <p:cNvGrpSpPr/>
        <p:nvPr/>
      </p:nvGrpSpPr>
      <p:grpSpPr>
        <a:xfrm>
          <a:off x="0" y="0"/>
          <a:ext cx="0" cy="0"/>
          <a:chOff x="0" y="0"/>
          <a:chExt cx="0" cy="0"/>
        </a:xfrm>
      </p:grpSpPr>
      <p:sp>
        <p:nvSpPr>
          <p:cNvPr id="9" name="Shape 9"/>
          <p:cNvSpPr txBox="1">
            <a:spLocks noGrp="1"/>
          </p:cNvSpPr>
          <p:nvPr>
            <p:ph type="ctrTitle" hasCustomPrompt="1"/>
          </p:nvPr>
        </p:nvSpPr>
        <p:spPr>
          <a:xfrm>
            <a:off x="949544" y="2846133"/>
            <a:ext cx="8964807" cy="786415"/>
          </a:xfrm>
          <a:prstGeom prst="rect">
            <a:avLst/>
          </a:prstGeom>
        </p:spPr>
        <p:txBody>
          <a:bodyPr lIns="91425" tIns="91425" rIns="91425" bIns="91425" anchor="t"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Presentation Title Page</a:t>
            </a:r>
            <a:endParaRPr dirty="0"/>
          </a:p>
        </p:txBody>
      </p:sp>
      <p:pic>
        <p:nvPicPr>
          <p:cNvPr id="4" name="Picture Placeholder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00201" y="5869859"/>
            <a:ext cx="2696913" cy="584332"/>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7277" y="1709968"/>
            <a:ext cx="2750610" cy="691320"/>
          </a:xfrm>
          <a:prstGeom prst="rect">
            <a:avLst/>
          </a:prstGeom>
        </p:spPr>
      </p:pic>
      <p:sp>
        <p:nvSpPr>
          <p:cNvPr id="6" name="Text Placeholder 5"/>
          <p:cNvSpPr>
            <a:spLocks noGrp="1"/>
          </p:cNvSpPr>
          <p:nvPr>
            <p:ph type="body" sz="quarter" idx="10" hasCustomPrompt="1"/>
          </p:nvPr>
        </p:nvSpPr>
        <p:spPr>
          <a:xfrm>
            <a:off x="949544" y="3575743"/>
            <a:ext cx="8964807" cy="501650"/>
          </a:xfrm>
        </p:spPr>
        <p:txBody>
          <a:bodyPr/>
          <a:lstStyle>
            <a:lvl1pPr marL="0" indent="0">
              <a:buNone/>
              <a:defRPr sz="3200"/>
            </a:lvl1pPr>
            <a:lvl2pPr>
              <a:defRPr/>
            </a:lvl2pPr>
          </a:lstStyle>
          <a:p>
            <a:pPr lvl="0"/>
            <a:r>
              <a:rPr lang="en-CA" dirty="0"/>
              <a:t>Subtitle</a:t>
            </a:r>
          </a:p>
        </p:txBody>
      </p:sp>
      <p:sp>
        <p:nvSpPr>
          <p:cNvPr id="7"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0"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3165842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Shape 9"/>
          <p:cNvSpPr txBox="1">
            <a:spLocks noGrp="1"/>
          </p:cNvSpPr>
          <p:nvPr>
            <p:ph type="ctrTitle" hasCustomPrompt="1"/>
          </p:nvPr>
        </p:nvSpPr>
        <p:spPr>
          <a:xfrm>
            <a:off x="886837" y="2304789"/>
            <a:ext cx="6955599" cy="1796890"/>
          </a:xfrm>
          <a:prstGeom prst="rect">
            <a:avLst/>
          </a:prstGeom>
        </p:spPr>
        <p:txBody>
          <a:bodyPr lIns="91425" tIns="91425" rIns="91425" bIns="91425" anchor="ctr"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Chapter Header</a:t>
            </a:r>
            <a:endParaRPr dirty="0"/>
          </a:p>
        </p:txBody>
      </p:sp>
      <p:grpSp>
        <p:nvGrpSpPr>
          <p:cNvPr id="5" name="Group 4"/>
          <p:cNvGrpSpPr/>
          <p:nvPr userDrawn="1"/>
        </p:nvGrpSpPr>
        <p:grpSpPr>
          <a:xfrm>
            <a:off x="0" y="4101679"/>
            <a:ext cx="7842436" cy="102899"/>
            <a:chOff x="4349578" y="3579414"/>
            <a:chExt cx="7842436" cy="102899"/>
          </a:xfrm>
        </p:grpSpPr>
        <p:sp>
          <p:nvSpPr>
            <p:cNvPr id="6" name="Shape 31"/>
            <p:cNvSpPr/>
            <p:nvPr/>
          </p:nvSpPr>
          <p:spPr>
            <a:xfrm>
              <a:off x="9808489"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p:nvSpPr>
          <p:spPr>
            <a:xfrm>
              <a:off x="11000415"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p:nvSpPr>
          <p:spPr>
            <a:xfrm>
              <a:off x="4349578" y="3579414"/>
              <a:ext cx="5458834"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p>
          </p:txBody>
        </p:sp>
      </p:grpSp>
    </p:spTree>
    <p:extLst>
      <p:ext uri="{BB962C8B-B14F-4D97-AF65-F5344CB8AC3E}">
        <p14:creationId xmlns:p14="http://schemas.microsoft.com/office/powerpoint/2010/main" val="1946659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lvl1pPr>
              <a:defRPr>
                <a:solidFill>
                  <a:schemeClr val="accent1"/>
                </a:solidFill>
              </a:defRPr>
            </a:lvl1pPr>
          </a:lstStyle>
          <a:p>
            <a:r>
              <a:rPr lang="en-US"/>
              <a:t>Click to edit Master title style</a:t>
            </a:r>
            <a:endParaRPr lang="en-US" dirty="0"/>
          </a:p>
        </p:txBody>
      </p:sp>
      <p:sp>
        <p:nvSpPr>
          <p:cNvPr id="6"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
        <p:nvSpPr>
          <p:cNvPr id="4"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33288340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 1 column">
    <p:spTree>
      <p:nvGrpSpPr>
        <p:cNvPr id="1" name="Shape 28"/>
        <p:cNvGrpSpPr/>
        <p:nvPr/>
      </p:nvGrpSpPr>
      <p:grpSpPr>
        <a:xfrm>
          <a:off x="0" y="0"/>
          <a:ext cx="0" cy="0"/>
          <a:chOff x="0" y="0"/>
          <a:chExt cx="0" cy="0"/>
        </a:xfrm>
      </p:grpSpPr>
      <p:sp>
        <p:nvSpPr>
          <p:cNvPr id="4"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5"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
        <p:nvSpPr>
          <p:cNvPr id="6"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2030976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52"/>
        <p:cNvGrpSpPr/>
        <p:nvPr/>
      </p:nvGrpSpPr>
      <p:grpSpPr>
        <a:xfrm>
          <a:off x="0" y="0"/>
          <a:ext cx="0" cy="0"/>
          <a:chOff x="0" y="0"/>
          <a:chExt cx="0" cy="0"/>
        </a:xfrm>
      </p:grpSpPr>
      <p:sp>
        <p:nvSpPr>
          <p:cNvPr id="3"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4"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Tree>
    <p:extLst>
      <p:ext uri="{BB962C8B-B14F-4D97-AF65-F5344CB8AC3E}">
        <p14:creationId xmlns:p14="http://schemas.microsoft.com/office/powerpoint/2010/main" val="7476285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64"/>
        <p:cNvGrpSpPr/>
        <p:nvPr/>
      </p:nvGrpSpPr>
      <p:grpSpPr>
        <a:xfrm>
          <a:off x="0" y="0"/>
          <a:ext cx="0" cy="0"/>
          <a:chOff x="0" y="0"/>
          <a:chExt cx="0" cy="0"/>
        </a:xfrm>
      </p:grpSpPr>
      <p:sp>
        <p:nvSpPr>
          <p:cNvPr id="6"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9"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p>
        </p:txBody>
      </p:sp>
      <p:sp>
        <p:nvSpPr>
          <p:cNvPr id="3" name="Picture Placeholder 2"/>
          <p:cNvSpPr>
            <a:spLocks noGrp="1"/>
          </p:cNvSpPr>
          <p:nvPr>
            <p:ph type="pic" sz="quarter" idx="10"/>
          </p:nvPr>
        </p:nvSpPr>
        <p:spPr>
          <a:xfrm>
            <a:off x="8043863" y="0"/>
            <a:ext cx="4148137" cy="6754813"/>
          </a:xfrm>
        </p:spPr>
        <p:txBody>
          <a:bodyPr/>
          <a:lstStyle/>
          <a:p>
            <a:r>
              <a:rPr lang="en-US"/>
              <a:t>Click icon to add picture</a:t>
            </a:r>
          </a:p>
        </p:txBody>
      </p:sp>
    </p:spTree>
    <p:extLst>
      <p:ext uri="{BB962C8B-B14F-4D97-AF65-F5344CB8AC3E}">
        <p14:creationId xmlns:p14="http://schemas.microsoft.com/office/powerpoint/2010/main" val="38088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lvl1pPr>
              <a:defRPr>
                <a:solidFill>
                  <a:schemeClr val="accent1"/>
                </a:solidFill>
              </a:defRPr>
            </a:lvl1pPr>
          </a:lstStyle>
          <a:p>
            <a:r>
              <a:rPr lang="en-US"/>
              <a:t>Click to edit Master title style</a:t>
            </a:r>
            <a:endParaRPr lang="en-US" dirty="0"/>
          </a:p>
        </p:txBody>
      </p:sp>
      <p:sp>
        <p:nvSpPr>
          <p:cNvPr id="6"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
        <p:nvSpPr>
          <p:cNvPr id="4"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26840789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color background">
    <p:spTree>
      <p:nvGrpSpPr>
        <p:cNvPr id="1" name="Shape 69"/>
        <p:cNvGrpSpPr/>
        <p:nvPr/>
      </p:nvGrpSpPr>
      <p:grpSpPr>
        <a:xfrm>
          <a:off x="0" y="0"/>
          <a:ext cx="0" cy="0"/>
          <a:chOff x="0" y="0"/>
          <a:chExt cx="0" cy="0"/>
        </a:xfrm>
      </p:grpSpPr>
      <p:sp>
        <p:nvSpPr>
          <p:cNvPr id="70" name="Shape 70"/>
          <p:cNvSpPr/>
          <p:nvPr/>
        </p:nvSpPr>
        <p:spPr>
          <a:xfrm>
            <a:off x="1" y="6766390"/>
            <a:ext cx="11000088"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1" name="Shape 71"/>
          <p:cNvSpPr/>
          <p:nvPr/>
        </p:nvSpPr>
        <p:spPr>
          <a:xfrm>
            <a:off x="11000415" y="6766390"/>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2" name="Rectangle 1"/>
          <p:cNvSpPr/>
          <p:nvPr userDrawn="1"/>
        </p:nvSpPr>
        <p:spPr>
          <a:xfrm>
            <a:off x="0" y="0"/>
            <a:ext cx="12192014" cy="67663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241577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Title Page 2">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56975"/>
            <a:ext cx="10363200" cy="1722017"/>
          </a:xfrm>
        </p:spPr>
        <p:txBody>
          <a:bodyPr anchor="b"/>
          <a:lstStyle>
            <a:lvl1pPr algn="ct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24000" y="2471066"/>
            <a:ext cx="9144000" cy="798607"/>
          </a:xfrm>
        </p:spPr>
        <p:txBody>
          <a:bodyPr/>
          <a:lstStyle>
            <a:lvl1pPr marL="0" indent="0" algn="ctr">
              <a:buNone/>
              <a:defRPr sz="2800">
                <a:solidFill>
                  <a:schemeClr val="accent2"/>
                </a:solidFill>
              </a:defRPr>
            </a:lvl1pPr>
            <a:lvl2pPr marL="144658" indent="0" algn="ctr">
              <a:buNone/>
              <a:defRPr sz="633"/>
            </a:lvl2pPr>
            <a:lvl3pPr marL="289315" indent="0" algn="ctr">
              <a:buNone/>
              <a:defRPr sz="571"/>
            </a:lvl3pPr>
            <a:lvl4pPr marL="433972" indent="0" algn="ctr">
              <a:buNone/>
              <a:defRPr sz="507"/>
            </a:lvl4pPr>
            <a:lvl5pPr marL="578630" indent="0" algn="ctr">
              <a:buNone/>
              <a:defRPr sz="507"/>
            </a:lvl5pPr>
            <a:lvl6pPr marL="723287" indent="0" algn="ctr">
              <a:buNone/>
              <a:defRPr sz="507"/>
            </a:lvl6pPr>
            <a:lvl7pPr marL="867945" indent="0" algn="ctr">
              <a:buNone/>
              <a:defRPr sz="507"/>
            </a:lvl7pPr>
            <a:lvl8pPr marL="1012601" indent="0" algn="ctr">
              <a:buNone/>
              <a:defRPr sz="507"/>
            </a:lvl8pPr>
            <a:lvl9pPr marL="1157259" indent="0" algn="ctr">
              <a:buNone/>
              <a:defRPr sz="507"/>
            </a:lvl9pPr>
          </a:lstStyle>
          <a:p>
            <a:r>
              <a:rPr lang="en-US" dirty="0"/>
              <a:t>Click to edit Master subtitle style</a:t>
            </a:r>
          </a:p>
        </p:txBody>
      </p:sp>
    </p:spTree>
    <p:extLst>
      <p:ext uri="{BB962C8B-B14F-4D97-AF65-F5344CB8AC3E}">
        <p14:creationId xmlns:p14="http://schemas.microsoft.com/office/powerpoint/2010/main" val="1669830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Content Page 2">
    <p:spTree>
      <p:nvGrpSpPr>
        <p:cNvPr id="1" name=""/>
        <p:cNvGrpSpPr/>
        <p:nvPr/>
      </p:nvGrpSpPr>
      <p:grpSpPr>
        <a:xfrm>
          <a:off x="0" y="0"/>
          <a:ext cx="0" cy="0"/>
          <a:chOff x="0" y="0"/>
          <a:chExt cx="0" cy="0"/>
        </a:xfrm>
      </p:grpSpPr>
      <p:sp>
        <p:nvSpPr>
          <p:cNvPr id="2" name="Title 1"/>
          <p:cNvSpPr>
            <a:spLocks noGrp="1"/>
          </p:cNvSpPr>
          <p:nvPr>
            <p:ph type="title"/>
          </p:nvPr>
        </p:nvSpPr>
        <p:spPr>
          <a:xfrm>
            <a:off x="838200" y="312932"/>
            <a:ext cx="8149856" cy="558938"/>
          </a:xfrm>
        </p:spPr>
        <p:txBody>
          <a:bodyPr/>
          <a:lstStyle>
            <a:lvl1pPr>
              <a:defRPr sz="36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38200" y="1682432"/>
            <a:ext cx="10515600" cy="44456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29309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Blank Layout 2">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46695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533D66-414C-4898-8CC2-A4C0ABEA960A}" type="datetimeFigureOut">
              <a:rPr lang="fr-CA" smtClean="0"/>
              <a:t>2022-07-27</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274FD98D-A045-4A09-AABE-DD2CFAA41DF0}" type="slidenum">
              <a:rPr lang="fr-CA" smtClean="0"/>
              <a:t>‹#›</a:t>
            </a:fld>
            <a:endParaRPr lang="fr-CA"/>
          </a:p>
        </p:txBody>
      </p:sp>
    </p:spTree>
    <p:extLst>
      <p:ext uri="{BB962C8B-B14F-4D97-AF65-F5344CB8AC3E}">
        <p14:creationId xmlns:p14="http://schemas.microsoft.com/office/powerpoint/2010/main" val="3229919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p>
            <a:fld id="{98533D66-414C-4898-8CC2-A4C0ABEA960A}" type="datetimeFigureOut">
              <a:rPr lang="fr-CA" smtClean="0"/>
              <a:t>2022-07-27</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274FD98D-A045-4A09-AABE-DD2CFAA41DF0}" type="slidenum">
              <a:rPr lang="fr-CA" smtClean="0"/>
              <a:t>‹#›</a:t>
            </a:fld>
            <a:endParaRPr lang="fr-CA"/>
          </a:p>
        </p:txBody>
      </p:sp>
    </p:spTree>
    <p:extLst>
      <p:ext uri="{BB962C8B-B14F-4D97-AF65-F5344CB8AC3E}">
        <p14:creationId xmlns:p14="http://schemas.microsoft.com/office/powerpoint/2010/main" val="3632119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 1 column">
    <p:spTree>
      <p:nvGrpSpPr>
        <p:cNvPr id="1" name="Shape 28"/>
        <p:cNvGrpSpPr/>
        <p:nvPr/>
      </p:nvGrpSpPr>
      <p:grpSpPr>
        <a:xfrm>
          <a:off x="0" y="0"/>
          <a:ext cx="0" cy="0"/>
          <a:chOff x="0" y="0"/>
          <a:chExt cx="0" cy="0"/>
        </a:xfrm>
      </p:grpSpPr>
      <p:sp>
        <p:nvSpPr>
          <p:cNvPr id="4"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5"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
        <p:nvSpPr>
          <p:cNvPr id="6"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1011171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52"/>
        <p:cNvGrpSpPr/>
        <p:nvPr/>
      </p:nvGrpSpPr>
      <p:grpSpPr>
        <a:xfrm>
          <a:off x="0" y="0"/>
          <a:ext cx="0" cy="0"/>
          <a:chOff x="0" y="0"/>
          <a:chExt cx="0" cy="0"/>
        </a:xfrm>
      </p:grpSpPr>
      <p:sp>
        <p:nvSpPr>
          <p:cNvPr id="3"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4"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Tree>
    <p:extLst>
      <p:ext uri="{BB962C8B-B14F-4D97-AF65-F5344CB8AC3E}">
        <p14:creationId xmlns:p14="http://schemas.microsoft.com/office/powerpoint/2010/main" val="1631852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64"/>
        <p:cNvGrpSpPr/>
        <p:nvPr/>
      </p:nvGrpSpPr>
      <p:grpSpPr>
        <a:xfrm>
          <a:off x="0" y="0"/>
          <a:ext cx="0" cy="0"/>
          <a:chOff x="0" y="0"/>
          <a:chExt cx="0" cy="0"/>
        </a:xfrm>
      </p:grpSpPr>
      <p:sp>
        <p:nvSpPr>
          <p:cNvPr id="6" name="Shape 31"/>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9" name="Shape 34"/>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p>
        </p:txBody>
      </p:sp>
      <p:sp>
        <p:nvSpPr>
          <p:cNvPr id="3" name="Picture Placeholder 2"/>
          <p:cNvSpPr>
            <a:spLocks noGrp="1"/>
          </p:cNvSpPr>
          <p:nvPr>
            <p:ph type="pic" sz="quarter" idx="10"/>
          </p:nvPr>
        </p:nvSpPr>
        <p:spPr>
          <a:xfrm>
            <a:off x="8043863" y="0"/>
            <a:ext cx="4148137" cy="6754813"/>
          </a:xfrm>
        </p:spPr>
        <p:txBody>
          <a:bodyPr/>
          <a:lstStyle/>
          <a:p>
            <a:r>
              <a:rPr lang="en-US"/>
              <a:t>Click icon to add picture</a:t>
            </a:r>
          </a:p>
        </p:txBody>
      </p:sp>
    </p:spTree>
    <p:extLst>
      <p:ext uri="{BB962C8B-B14F-4D97-AF65-F5344CB8AC3E}">
        <p14:creationId xmlns:p14="http://schemas.microsoft.com/office/powerpoint/2010/main" val="384069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color background">
    <p:spTree>
      <p:nvGrpSpPr>
        <p:cNvPr id="1" name="Shape 69"/>
        <p:cNvGrpSpPr/>
        <p:nvPr/>
      </p:nvGrpSpPr>
      <p:grpSpPr>
        <a:xfrm>
          <a:off x="0" y="0"/>
          <a:ext cx="0" cy="0"/>
          <a:chOff x="0" y="0"/>
          <a:chExt cx="0" cy="0"/>
        </a:xfrm>
      </p:grpSpPr>
      <p:sp>
        <p:nvSpPr>
          <p:cNvPr id="70" name="Shape 70"/>
          <p:cNvSpPr/>
          <p:nvPr/>
        </p:nvSpPr>
        <p:spPr>
          <a:xfrm>
            <a:off x="1" y="6766390"/>
            <a:ext cx="11000088"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1" name="Shape 71"/>
          <p:cNvSpPr/>
          <p:nvPr/>
        </p:nvSpPr>
        <p:spPr>
          <a:xfrm>
            <a:off x="11000415" y="6766390"/>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2" name="Rectangle 1"/>
          <p:cNvSpPr/>
          <p:nvPr userDrawn="1"/>
        </p:nvSpPr>
        <p:spPr>
          <a:xfrm>
            <a:off x="0" y="0"/>
            <a:ext cx="12192014" cy="67663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71213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Page 2">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56975"/>
            <a:ext cx="10363200" cy="1722017"/>
          </a:xfrm>
        </p:spPr>
        <p:txBody>
          <a:bodyPr anchor="b"/>
          <a:lstStyle>
            <a:lvl1pPr algn="ct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24000" y="2471066"/>
            <a:ext cx="9144000" cy="798607"/>
          </a:xfrm>
        </p:spPr>
        <p:txBody>
          <a:bodyPr/>
          <a:lstStyle>
            <a:lvl1pPr marL="0" indent="0" algn="ctr">
              <a:buNone/>
              <a:defRPr sz="2800">
                <a:solidFill>
                  <a:schemeClr val="accent2"/>
                </a:solidFill>
              </a:defRPr>
            </a:lvl1pPr>
            <a:lvl2pPr marL="144658" indent="0" algn="ctr">
              <a:buNone/>
              <a:defRPr sz="633"/>
            </a:lvl2pPr>
            <a:lvl3pPr marL="289315" indent="0" algn="ctr">
              <a:buNone/>
              <a:defRPr sz="571"/>
            </a:lvl3pPr>
            <a:lvl4pPr marL="433972" indent="0" algn="ctr">
              <a:buNone/>
              <a:defRPr sz="507"/>
            </a:lvl4pPr>
            <a:lvl5pPr marL="578630" indent="0" algn="ctr">
              <a:buNone/>
              <a:defRPr sz="507"/>
            </a:lvl5pPr>
            <a:lvl6pPr marL="723287" indent="0" algn="ctr">
              <a:buNone/>
              <a:defRPr sz="507"/>
            </a:lvl6pPr>
            <a:lvl7pPr marL="867945" indent="0" algn="ctr">
              <a:buNone/>
              <a:defRPr sz="507"/>
            </a:lvl7pPr>
            <a:lvl8pPr marL="1012601" indent="0" algn="ctr">
              <a:buNone/>
              <a:defRPr sz="507"/>
            </a:lvl8pPr>
            <a:lvl9pPr marL="1157259" indent="0" algn="ctr">
              <a:buNone/>
              <a:defRPr sz="507"/>
            </a:lvl9pPr>
          </a:lstStyle>
          <a:p>
            <a:r>
              <a:rPr lang="en-US" dirty="0"/>
              <a:t>Click to edit Master subtitle style</a:t>
            </a:r>
          </a:p>
        </p:txBody>
      </p:sp>
    </p:spTree>
    <p:extLst>
      <p:ext uri="{BB962C8B-B14F-4D97-AF65-F5344CB8AC3E}">
        <p14:creationId xmlns:p14="http://schemas.microsoft.com/office/powerpoint/2010/main" val="1558520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ontent Page 2">
    <p:spTree>
      <p:nvGrpSpPr>
        <p:cNvPr id="1" name=""/>
        <p:cNvGrpSpPr/>
        <p:nvPr/>
      </p:nvGrpSpPr>
      <p:grpSpPr>
        <a:xfrm>
          <a:off x="0" y="0"/>
          <a:ext cx="0" cy="0"/>
          <a:chOff x="0" y="0"/>
          <a:chExt cx="0" cy="0"/>
        </a:xfrm>
      </p:grpSpPr>
      <p:sp>
        <p:nvSpPr>
          <p:cNvPr id="2" name="Title 1"/>
          <p:cNvSpPr>
            <a:spLocks noGrp="1"/>
          </p:cNvSpPr>
          <p:nvPr>
            <p:ph type="title"/>
          </p:nvPr>
        </p:nvSpPr>
        <p:spPr>
          <a:xfrm>
            <a:off x="838200" y="312932"/>
            <a:ext cx="8149856" cy="558938"/>
          </a:xfrm>
        </p:spPr>
        <p:txBody>
          <a:bodyPr/>
          <a:lstStyle>
            <a:lvl1pPr>
              <a:defRPr sz="36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38200" y="1682432"/>
            <a:ext cx="10515600" cy="44456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2109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Blank Layout 2">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4935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microsoft.com/office/2007/relationships/hdphoto" Target="../media/hdphoto1.wdp"/><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p:txBody>
      </p:sp>
    </p:spTree>
    <p:extLst>
      <p:ext uri="{BB962C8B-B14F-4D97-AF65-F5344CB8AC3E}">
        <p14:creationId xmlns:p14="http://schemas.microsoft.com/office/powerpoint/2010/main" val="91293823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3" r:id="rId3"/>
    <p:sldLayoutId id="2147483665" r:id="rId4"/>
    <p:sldLayoutId id="2147483667" r:id="rId5"/>
    <p:sldLayoutId id="2147483668"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6"/>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extLst>
              <a:ext uri="{BEBA8EAE-BF5A-486C-A8C5-ECC9F3942E4B}">
                <a14:imgProps xmlns:a14="http://schemas.microsoft.com/office/drawing/2010/main">
                  <a14:imgLayer r:embed="rId15">
                    <a14:imgEffect>
                      <a14:artisticCutout/>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p:txBody>
      </p:sp>
    </p:spTree>
    <p:extLst>
      <p:ext uri="{BB962C8B-B14F-4D97-AF65-F5344CB8AC3E}">
        <p14:creationId xmlns:p14="http://schemas.microsoft.com/office/powerpoint/2010/main" val="3492442404"/>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Lst>
  <p:txStyles>
    <p:title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6"/>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9544" y="2846133"/>
            <a:ext cx="8964807" cy="1459860"/>
          </a:xfrm>
        </p:spPr>
        <p:txBody>
          <a:bodyPr>
            <a:noAutofit/>
          </a:bodyPr>
          <a:lstStyle/>
          <a:p>
            <a:r>
              <a:rPr lang="en-US" noProof="0" dirty="0">
                <a:latin typeface="+mn-lt"/>
              </a:rPr>
              <a:t>Sharing EYE-DA Results with Families</a:t>
            </a:r>
            <a:br>
              <a:rPr lang="en-US" sz="4400" dirty="0">
                <a:latin typeface="+mn-lt"/>
              </a:rPr>
            </a:br>
            <a:br>
              <a:rPr lang="en-CA" sz="4400" dirty="0">
                <a:latin typeface="+mn-lt"/>
                <a:ea typeface="+mj-ea"/>
              </a:rPr>
            </a:br>
            <a:endParaRPr lang="en-CA" sz="4400" dirty="0">
              <a:latin typeface="+mn-lt"/>
              <a:ea typeface="+mj-ea"/>
            </a:endParaRPr>
          </a:p>
        </p:txBody>
      </p:sp>
    </p:spTree>
    <p:extLst>
      <p:ext uri="{BB962C8B-B14F-4D97-AF65-F5344CB8AC3E}">
        <p14:creationId xmlns:p14="http://schemas.microsoft.com/office/powerpoint/2010/main" val="4132625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4D1B8-3A4B-425C-A432-2F063ABB7E7B}"/>
              </a:ext>
            </a:extLst>
          </p:cNvPr>
          <p:cNvSpPr>
            <a:spLocks noGrp="1"/>
          </p:cNvSpPr>
          <p:nvPr>
            <p:ph type="title"/>
          </p:nvPr>
        </p:nvSpPr>
        <p:spPr>
          <a:xfrm>
            <a:off x="505838" y="209240"/>
            <a:ext cx="10359188" cy="890094"/>
          </a:xfrm>
        </p:spPr>
        <p:txBody>
          <a:bodyPr>
            <a:normAutofit/>
          </a:bodyPr>
          <a:lstStyle/>
          <a:p>
            <a:r>
              <a:rPr lang="en-US" dirty="0">
                <a:latin typeface="+mn-lt"/>
              </a:rPr>
              <a:t>Step 1 – Explain the objective</a:t>
            </a:r>
            <a:endParaRPr lang="en-CA" dirty="0">
              <a:latin typeface="+mn-lt"/>
            </a:endParaRPr>
          </a:p>
        </p:txBody>
      </p:sp>
      <p:sp>
        <p:nvSpPr>
          <p:cNvPr id="3" name="TextBox 2">
            <a:extLst>
              <a:ext uri="{FF2B5EF4-FFF2-40B4-BE49-F238E27FC236}">
                <a16:creationId xmlns:a16="http://schemas.microsoft.com/office/drawing/2014/main" id="{EAEB6114-2F82-4FD1-8860-30C283CA0A73}"/>
              </a:ext>
            </a:extLst>
          </p:cNvPr>
          <p:cNvSpPr txBox="1"/>
          <p:nvPr/>
        </p:nvSpPr>
        <p:spPr>
          <a:xfrm>
            <a:off x="5427873" y="1798214"/>
            <a:ext cx="6764127" cy="4524315"/>
          </a:xfrm>
          <a:prstGeom prst="rect">
            <a:avLst/>
          </a:prstGeom>
          <a:noFill/>
        </p:spPr>
        <p:txBody>
          <a:bodyPr wrap="square" rtlCol="0">
            <a:spAutoFit/>
          </a:bodyPr>
          <a:lstStyle/>
          <a:p>
            <a:r>
              <a:rPr lang="en-US" sz="3200" dirty="0">
                <a:solidFill>
                  <a:schemeClr val="accent6">
                    <a:lumMod val="75000"/>
                  </a:schemeClr>
                </a:solidFill>
              </a:rPr>
              <a:t>Start by offering the families a warm welcome! </a:t>
            </a:r>
          </a:p>
          <a:p>
            <a:endParaRPr lang="en-US" sz="3200" dirty="0">
              <a:solidFill>
                <a:schemeClr val="accent6">
                  <a:lumMod val="75000"/>
                </a:schemeClr>
              </a:solidFill>
            </a:endParaRPr>
          </a:p>
          <a:p>
            <a:r>
              <a:rPr lang="en-US" sz="3200" dirty="0">
                <a:solidFill>
                  <a:schemeClr val="accent6">
                    <a:lumMod val="75000"/>
                  </a:schemeClr>
                </a:solidFill>
              </a:rPr>
              <a:t>State the purpose of the meeting.</a:t>
            </a:r>
          </a:p>
          <a:p>
            <a:endParaRPr lang="en-US" sz="3200" dirty="0">
              <a:solidFill>
                <a:schemeClr val="accent6">
                  <a:lumMod val="75000"/>
                </a:schemeClr>
              </a:solidFill>
            </a:endParaRPr>
          </a:p>
          <a:p>
            <a:r>
              <a:rPr lang="en-US" sz="3200" dirty="0">
                <a:solidFill>
                  <a:schemeClr val="accent6">
                    <a:lumMod val="75000"/>
                  </a:schemeClr>
                </a:solidFill>
              </a:rPr>
              <a:t>Explain the EYE-DA in broad terms. </a:t>
            </a:r>
          </a:p>
          <a:p>
            <a:endParaRPr lang="en-US" sz="3200" dirty="0">
              <a:solidFill>
                <a:schemeClr val="accent6">
                  <a:lumMod val="75000"/>
                </a:schemeClr>
              </a:solidFill>
            </a:endParaRPr>
          </a:p>
          <a:p>
            <a:r>
              <a:rPr lang="en-US" sz="3200" dirty="0">
                <a:solidFill>
                  <a:schemeClr val="accent6">
                    <a:lumMod val="75000"/>
                  </a:schemeClr>
                </a:solidFill>
              </a:rPr>
              <a:t>Discuss the child’s feelings about school and learning.</a:t>
            </a:r>
          </a:p>
        </p:txBody>
      </p:sp>
      <p:pic>
        <p:nvPicPr>
          <p:cNvPr id="10" name="Content Placeholder 9">
            <a:extLst>
              <a:ext uri="{FF2B5EF4-FFF2-40B4-BE49-F238E27FC236}">
                <a16:creationId xmlns:a16="http://schemas.microsoft.com/office/drawing/2014/main" id="{090D54ED-8DCF-40E6-BE0E-05B7DF766758}"/>
              </a:ext>
            </a:extLst>
          </p:cNvPr>
          <p:cNvPicPr>
            <a:picLocks noGrp="1" noChangeAspect="1"/>
          </p:cNvPicPr>
          <p:nvPr>
            <p:ph idx="1"/>
          </p:nvPr>
        </p:nvPicPr>
        <p:blipFill>
          <a:blip r:embed="rId3"/>
          <a:stretch>
            <a:fillRect/>
          </a:stretch>
        </p:blipFill>
        <p:spPr>
          <a:xfrm>
            <a:off x="645727" y="1418836"/>
            <a:ext cx="3349800" cy="4351338"/>
          </a:xfrm>
          <a:ln>
            <a:solidFill>
              <a:schemeClr val="tx1"/>
            </a:solidFill>
          </a:ln>
        </p:spPr>
      </p:pic>
      <p:pic>
        <p:nvPicPr>
          <p:cNvPr id="6" name="Picture 5">
            <a:extLst>
              <a:ext uri="{FF2B5EF4-FFF2-40B4-BE49-F238E27FC236}">
                <a16:creationId xmlns:a16="http://schemas.microsoft.com/office/drawing/2014/main" id="{E9E2D6D9-5420-43EB-8EE0-66359E310344}"/>
              </a:ext>
            </a:extLst>
          </p:cNvPr>
          <p:cNvPicPr>
            <a:picLocks noChangeAspect="1"/>
          </p:cNvPicPr>
          <p:nvPr/>
        </p:nvPicPr>
        <p:blipFill>
          <a:blip r:embed="rId4"/>
          <a:stretch>
            <a:fillRect/>
          </a:stretch>
        </p:blipFill>
        <p:spPr>
          <a:xfrm>
            <a:off x="645726" y="1798214"/>
            <a:ext cx="3349801" cy="430268"/>
          </a:xfrm>
          <a:prstGeom prst="rect">
            <a:avLst/>
          </a:prstGeom>
          <a:ln>
            <a:solidFill>
              <a:schemeClr val="tx1"/>
            </a:solidFill>
          </a:ln>
        </p:spPr>
      </p:pic>
      <p:sp>
        <p:nvSpPr>
          <p:cNvPr id="4" name="Arrow: Right 3">
            <a:extLst>
              <a:ext uri="{FF2B5EF4-FFF2-40B4-BE49-F238E27FC236}">
                <a16:creationId xmlns:a16="http://schemas.microsoft.com/office/drawing/2014/main" id="{43A93420-BAD5-F673-D0BF-80F96A5FA07D}"/>
              </a:ext>
            </a:extLst>
          </p:cNvPr>
          <p:cNvSpPr/>
          <p:nvPr/>
        </p:nvSpPr>
        <p:spPr>
          <a:xfrm rot="10800000">
            <a:off x="4127500" y="1737705"/>
            <a:ext cx="1168400" cy="5512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96803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FECEE-4DE0-4BF8-A9FA-37A4DD8E4CDA}"/>
              </a:ext>
            </a:extLst>
          </p:cNvPr>
          <p:cNvSpPr>
            <a:spLocks noGrp="1"/>
          </p:cNvSpPr>
          <p:nvPr>
            <p:ph type="title"/>
          </p:nvPr>
        </p:nvSpPr>
        <p:spPr>
          <a:xfrm>
            <a:off x="564203" y="377722"/>
            <a:ext cx="10281243" cy="932792"/>
          </a:xfrm>
        </p:spPr>
        <p:txBody>
          <a:bodyPr>
            <a:normAutofit/>
          </a:bodyPr>
          <a:lstStyle/>
          <a:p>
            <a:r>
              <a:rPr lang="en-US" dirty="0">
                <a:latin typeface="+mn-lt"/>
              </a:rPr>
              <a:t>Step 2 – Explain the content</a:t>
            </a:r>
            <a:endParaRPr lang="en-CA" dirty="0">
              <a:latin typeface="+mn-lt"/>
            </a:endParaRPr>
          </a:p>
        </p:txBody>
      </p:sp>
      <p:sp>
        <p:nvSpPr>
          <p:cNvPr id="3" name="TextBox 2">
            <a:extLst>
              <a:ext uri="{FF2B5EF4-FFF2-40B4-BE49-F238E27FC236}">
                <a16:creationId xmlns:a16="http://schemas.microsoft.com/office/drawing/2014/main" id="{2C998DDD-C46D-4358-8B50-E01EAC4BA619}"/>
              </a:ext>
            </a:extLst>
          </p:cNvPr>
          <p:cNvSpPr txBox="1"/>
          <p:nvPr/>
        </p:nvSpPr>
        <p:spPr>
          <a:xfrm>
            <a:off x="564203" y="2090171"/>
            <a:ext cx="5916309" cy="3046988"/>
          </a:xfrm>
          <a:prstGeom prst="rect">
            <a:avLst/>
          </a:prstGeom>
          <a:noFill/>
        </p:spPr>
        <p:txBody>
          <a:bodyPr wrap="square" rtlCol="0">
            <a:spAutoFit/>
          </a:bodyPr>
          <a:lstStyle/>
          <a:p>
            <a:r>
              <a:rPr lang="en-US" sz="3200" dirty="0">
                <a:solidFill>
                  <a:schemeClr val="accent6">
                    <a:lumMod val="75000"/>
                  </a:schemeClr>
                </a:solidFill>
              </a:rPr>
              <a:t>Discuss each domain.</a:t>
            </a:r>
          </a:p>
          <a:p>
            <a:endParaRPr lang="en-US" sz="3200" dirty="0">
              <a:solidFill>
                <a:schemeClr val="accent6">
                  <a:lumMod val="75000"/>
                </a:schemeClr>
              </a:solidFill>
            </a:endParaRPr>
          </a:p>
          <a:p>
            <a:r>
              <a:rPr lang="en-US" sz="3200" dirty="0">
                <a:solidFill>
                  <a:schemeClr val="accent6">
                    <a:lumMod val="75000"/>
                  </a:schemeClr>
                </a:solidFill>
              </a:rPr>
              <a:t>Discuss what each symbol (green, yellow, red) means. </a:t>
            </a:r>
          </a:p>
          <a:p>
            <a:endParaRPr lang="en-US" sz="3200" dirty="0">
              <a:solidFill>
                <a:schemeClr val="accent6">
                  <a:lumMod val="75000"/>
                </a:schemeClr>
              </a:solidFill>
            </a:endParaRPr>
          </a:p>
          <a:p>
            <a:r>
              <a:rPr lang="en-US" sz="3200" dirty="0">
                <a:solidFill>
                  <a:schemeClr val="accent6">
                    <a:lumMod val="75000"/>
                  </a:schemeClr>
                </a:solidFill>
              </a:rPr>
              <a:t>Stay at the domain level results.</a:t>
            </a:r>
          </a:p>
        </p:txBody>
      </p:sp>
      <p:pic>
        <p:nvPicPr>
          <p:cNvPr id="8" name="Picture 7">
            <a:extLst>
              <a:ext uri="{FF2B5EF4-FFF2-40B4-BE49-F238E27FC236}">
                <a16:creationId xmlns:a16="http://schemas.microsoft.com/office/drawing/2014/main" id="{695C141A-6DD7-49EC-97D9-89725CF9D116}"/>
              </a:ext>
            </a:extLst>
          </p:cNvPr>
          <p:cNvPicPr>
            <a:picLocks noChangeAspect="1"/>
          </p:cNvPicPr>
          <p:nvPr/>
        </p:nvPicPr>
        <p:blipFill>
          <a:blip r:embed="rId3"/>
          <a:stretch>
            <a:fillRect/>
          </a:stretch>
        </p:blipFill>
        <p:spPr>
          <a:xfrm>
            <a:off x="7966742" y="1506447"/>
            <a:ext cx="3560392" cy="4624892"/>
          </a:xfrm>
          <a:prstGeom prst="rect">
            <a:avLst/>
          </a:prstGeom>
          <a:ln>
            <a:solidFill>
              <a:schemeClr val="tx1"/>
            </a:solidFill>
          </a:ln>
        </p:spPr>
      </p:pic>
      <p:pic>
        <p:nvPicPr>
          <p:cNvPr id="5" name="Picture 4">
            <a:extLst>
              <a:ext uri="{FF2B5EF4-FFF2-40B4-BE49-F238E27FC236}">
                <a16:creationId xmlns:a16="http://schemas.microsoft.com/office/drawing/2014/main" id="{FC2E82FE-CFCB-4CCC-AC5C-98B0C9634641}"/>
              </a:ext>
            </a:extLst>
          </p:cNvPr>
          <p:cNvPicPr>
            <a:picLocks noChangeAspect="1"/>
          </p:cNvPicPr>
          <p:nvPr/>
        </p:nvPicPr>
        <p:blipFill>
          <a:blip r:embed="rId4"/>
          <a:stretch>
            <a:fillRect/>
          </a:stretch>
        </p:blipFill>
        <p:spPr>
          <a:xfrm>
            <a:off x="8118712" y="2628440"/>
            <a:ext cx="2549287" cy="595397"/>
          </a:xfrm>
          <a:prstGeom prst="rect">
            <a:avLst/>
          </a:prstGeom>
        </p:spPr>
      </p:pic>
      <p:pic>
        <p:nvPicPr>
          <p:cNvPr id="6" name="Picture 5">
            <a:extLst>
              <a:ext uri="{FF2B5EF4-FFF2-40B4-BE49-F238E27FC236}">
                <a16:creationId xmlns:a16="http://schemas.microsoft.com/office/drawing/2014/main" id="{BA141B6B-258F-4F5E-85F1-D04C93F85B42}"/>
              </a:ext>
            </a:extLst>
          </p:cNvPr>
          <p:cNvPicPr>
            <a:picLocks noChangeAspect="1"/>
          </p:cNvPicPr>
          <p:nvPr/>
        </p:nvPicPr>
        <p:blipFill>
          <a:blip r:embed="rId5"/>
          <a:stretch>
            <a:fillRect/>
          </a:stretch>
        </p:blipFill>
        <p:spPr>
          <a:xfrm>
            <a:off x="8094247" y="4744389"/>
            <a:ext cx="3305382" cy="785541"/>
          </a:xfrm>
          <a:prstGeom prst="rect">
            <a:avLst/>
          </a:prstGeom>
        </p:spPr>
      </p:pic>
      <p:sp>
        <p:nvSpPr>
          <p:cNvPr id="4" name="Arrow: Right 3">
            <a:extLst>
              <a:ext uri="{FF2B5EF4-FFF2-40B4-BE49-F238E27FC236}">
                <a16:creationId xmlns:a16="http://schemas.microsoft.com/office/drawing/2014/main" id="{1DC7CF7E-25DE-46C2-1844-F774E1EB8ADA}"/>
              </a:ext>
            </a:extLst>
          </p:cNvPr>
          <p:cNvSpPr/>
          <p:nvPr/>
        </p:nvSpPr>
        <p:spPr>
          <a:xfrm>
            <a:off x="6849676" y="2628440"/>
            <a:ext cx="1117066" cy="595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Arrow: Right 8">
            <a:extLst>
              <a:ext uri="{FF2B5EF4-FFF2-40B4-BE49-F238E27FC236}">
                <a16:creationId xmlns:a16="http://schemas.microsoft.com/office/drawing/2014/main" id="{DA699DA1-1F0B-D9A4-3DAA-EFE666D87E34}"/>
              </a:ext>
            </a:extLst>
          </p:cNvPr>
          <p:cNvSpPr/>
          <p:nvPr/>
        </p:nvSpPr>
        <p:spPr>
          <a:xfrm>
            <a:off x="6849676" y="4934533"/>
            <a:ext cx="1117066" cy="595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953512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3514C-AABA-4F8F-8786-C7450987353D}"/>
              </a:ext>
            </a:extLst>
          </p:cNvPr>
          <p:cNvSpPr>
            <a:spLocks noGrp="1"/>
          </p:cNvSpPr>
          <p:nvPr>
            <p:ph type="title"/>
          </p:nvPr>
        </p:nvSpPr>
        <p:spPr>
          <a:xfrm>
            <a:off x="564204" y="200325"/>
            <a:ext cx="10244378" cy="841425"/>
          </a:xfrm>
        </p:spPr>
        <p:txBody>
          <a:bodyPr>
            <a:normAutofit/>
          </a:bodyPr>
          <a:lstStyle/>
          <a:p>
            <a:r>
              <a:rPr lang="en-US" dirty="0">
                <a:latin typeface="+mn-lt"/>
              </a:rPr>
              <a:t>Step 3 – Focus on the positive</a:t>
            </a:r>
            <a:endParaRPr lang="en-CA" dirty="0">
              <a:latin typeface="+mn-lt"/>
            </a:endParaRPr>
          </a:p>
        </p:txBody>
      </p:sp>
      <p:sp>
        <p:nvSpPr>
          <p:cNvPr id="3" name="TextBox 2">
            <a:extLst>
              <a:ext uri="{FF2B5EF4-FFF2-40B4-BE49-F238E27FC236}">
                <a16:creationId xmlns:a16="http://schemas.microsoft.com/office/drawing/2014/main" id="{A81E9554-6220-40B0-9AD2-6DBE48EB54A4}"/>
              </a:ext>
            </a:extLst>
          </p:cNvPr>
          <p:cNvSpPr txBox="1"/>
          <p:nvPr/>
        </p:nvSpPr>
        <p:spPr>
          <a:xfrm>
            <a:off x="6483927" y="2386136"/>
            <a:ext cx="5048741" cy="2554545"/>
          </a:xfrm>
          <a:prstGeom prst="rect">
            <a:avLst/>
          </a:prstGeom>
          <a:noFill/>
        </p:spPr>
        <p:txBody>
          <a:bodyPr wrap="square" rtlCol="0">
            <a:spAutoFit/>
          </a:bodyPr>
          <a:lstStyle/>
          <a:p>
            <a:r>
              <a:rPr lang="en-US" sz="3200" dirty="0">
                <a:solidFill>
                  <a:schemeClr val="accent6">
                    <a:lumMod val="75000"/>
                  </a:schemeClr>
                </a:solidFill>
              </a:rPr>
              <a:t>Highlight observed strengths.</a:t>
            </a:r>
          </a:p>
          <a:p>
            <a:endParaRPr lang="en-US" sz="3200" dirty="0">
              <a:solidFill>
                <a:schemeClr val="accent6">
                  <a:lumMod val="75000"/>
                </a:schemeClr>
              </a:solidFill>
            </a:endParaRPr>
          </a:p>
          <a:p>
            <a:r>
              <a:rPr lang="en-US" sz="3200" dirty="0">
                <a:solidFill>
                  <a:schemeClr val="accent6">
                    <a:lumMod val="75000"/>
                  </a:schemeClr>
                </a:solidFill>
              </a:rPr>
              <a:t>Are families doing certain things at home to help develop these skills?</a:t>
            </a:r>
            <a:endParaRPr lang="en-CA" sz="3200" dirty="0">
              <a:solidFill>
                <a:schemeClr val="accent6">
                  <a:lumMod val="75000"/>
                </a:schemeClr>
              </a:solidFill>
            </a:endParaRPr>
          </a:p>
        </p:txBody>
      </p:sp>
      <p:pic>
        <p:nvPicPr>
          <p:cNvPr id="8" name="Picture 7">
            <a:extLst>
              <a:ext uri="{FF2B5EF4-FFF2-40B4-BE49-F238E27FC236}">
                <a16:creationId xmlns:a16="http://schemas.microsoft.com/office/drawing/2014/main" id="{8E343782-1A83-4981-9BB6-E04B3F59991A}"/>
              </a:ext>
            </a:extLst>
          </p:cNvPr>
          <p:cNvPicPr>
            <a:picLocks noChangeAspect="1"/>
          </p:cNvPicPr>
          <p:nvPr/>
        </p:nvPicPr>
        <p:blipFill>
          <a:blip r:embed="rId3"/>
          <a:stretch>
            <a:fillRect/>
          </a:stretch>
        </p:blipFill>
        <p:spPr>
          <a:xfrm>
            <a:off x="659331" y="1825625"/>
            <a:ext cx="3587768" cy="4660453"/>
          </a:xfrm>
          <a:prstGeom prst="rect">
            <a:avLst/>
          </a:prstGeom>
          <a:ln>
            <a:solidFill>
              <a:schemeClr val="tx1"/>
            </a:solidFill>
          </a:ln>
        </p:spPr>
      </p:pic>
      <p:sp>
        <p:nvSpPr>
          <p:cNvPr id="5" name="Rectangle 4">
            <a:extLst>
              <a:ext uri="{FF2B5EF4-FFF2-40B4-BE49-F238E27FC236}">
                <a16:creationId xmlns:a16="http://schemas.microsoft.com/office/drawing/2014/main" id="{8E1A4591-1C9D-4CB1-806D-106433DCD7E5}"/>
              </a:ext>
            </a:extLst>
          </p:cNvPr>
          <p:cNvSpPr/>
          <p:nvPr/>
        </p:nvSpPr>
        <p:spPr>
          <a:xfrm>
            <a:off x="800240" y="2995877"/>
            <a:ext cx="3305949" cy="539803"/>
          </a:xfrm>
          <a:prstGeom prst="rect">
            <a:avLst/>
          </a:prstGeom>
          <a:solidFill>
            <a:schemeClr val="bg1">
              <a:alpha val="0"/>
            </a:schemeClr>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Arrow: Right 3">
            <a:extLst>
              <a:ext uri="{FF2B5EF4-FFF2-40B4-BE49-F238E27FC236}">
                <a16:creationId xmlns:a16="http://schemas.microsoft.com/office/drawing/2014/main" id="{6933E5D0-7AEE-48D5-D807-6E7DE27608D3}"/>
              </a:ext>
            </a:extLst>
          </p:cNvPr>
          <p:cNvSpPr/>
          <p:nvPr/>
        </p:nvSpPr>
        <p:spPr>
          <a:xfrm rot="10800000">
            <a:off x="4483100" y="2964180"/>
            <a:ext cx="1384300" cy="57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514212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7252-391F-487F-9A4F-DBCB716DDA7C}"/>
              </a:ext>
            </a:extLst>
          </p:cNvPr>
          <p:cNvSpPr>
            <a:spLocks noGrp="1"/>
          </p:cNvSpPr>
          <p:nvPr>
            <p:ph type="title"/>
          </p:nvPr>
        </p:nvSpPr>
        <p:spPr>
          <a:xfrm>
            <a:off x="525293" y="242393"/>
            <a:ext cx="10340437" cy="938866"/>
          </a:xfrm>
        </p:spPr>
        <p:txBody>
          <a:bodyPr>
            <a:normAutofit/>
          </a:bodyPr>
          <a:lstStyle/>
          <a:p>
            <a:r>
              <a:rPr lang="en-US" dirty="0">
                <a:latin typeface="+mn-lt"/>
              </a:rPr>
              <a:t>Step 4 – Point out opportunities</a:t>
            </a:r>
            <a:endParaRPr lang="en-CA" dirty="0">
              <a:latin typeface="+mn-lt"/>
            </a:endParaRPr>
          </a:p>
        </p:txBody>
      </p:sp>
      <p:sp>
        <p:nvSpPr>
          <p:cNvPr id="3" name="TextBox 2">
            <a:extLst>
              <a:ext uri="{FF2B5EF4-FFF2-40B4-BE49-F238E27FC236}">
                <a16:creationId xmlns:a16="http://schemas.microsoft.com/office/drawing/2014/main" id="{18D87F79-3EF7-426F-B127-40CB1B31FAF2}"/>
              </a:ext>
            </a:extLst>
          </p:cNvPr>
          <p:cNvSpPr txBox="1"/>
          <p:nvPr/>
        </p:nvSpPr>
        <p:spPr>
          <a:xfrm>
            <a:off x="5829300" y="3026704"/>
            <a:ext cx="6362700" cy="2339102"/>
          </a:xfrm>
          <a:prstGeom prst="rect">
            <a:avLst/>
          </a:prstGeom>
          <a:noFill/>
        </p:spPr>
        <p:txBody>
          <a:bodyPr wrap="square" rtlCol="0">
            <a:spAutoFit/>
          </a:bodyPr>
          <a:lstStyle/>
          <a:p>
            <a:r>
              <a:rPr lang="en-US" sz="3200" dirty="0">
                <a:solidFill>
                  <a:schemeClr val="accent6">
                    <a:lumMod val="75000"/>
                  </a:schemeClr>
                </a:solidFill>
              </a:rPr>
              <a:t>Use domains with yellow and red results as an opportunity to involve the family in strengthening the child’s skills.</a:t>
            </a:r>
          </a:p>
          <a:p>
            <a:endParaRPr lang="en-CA" dirty="0"/>
          </a:p>
        </p:txBody>
      </p:sp>
      <p:pic>
        <p:nvPicPr>
          <p:cNvPr id="10" name="Content Placeholder 9">
            <a:extLst>
              <a:ext uri="{FF2B5EF4-FFF2-40B4-BE49-F238E27FC236}">
                <a16:creationId xmlns:a16="http://schemas.microsoft.com/office/drawing/2014/main" id="{9770B787-786B-4192-9E6B-4133881BBC17}"/>
              </a:ext>
            </a:extLst>
          </p:cNvPr>
          <p:cNvPicPr>
            <a:picLocks noGrp="1" noChangeAspect="1"/>
          </p:cNvPicPr>
          <p:nvPr>
            <p:ph idx="1"/>
          </p:nvPr>
        </p:nvPicPr>
        <p:blipFill>
          <a:blip r:embed="rId3"/>
          <a:stretch>
            <a:fillRect/>
          </a:stretch>
        </p:blipFill>
        <p:spPr>
          <a:xfrm>
            <a:off x="804373" y="1850009"/>
            <a:ext cx="3349800" cy="4351338"/>
          </a:xfrm>
          <a:ln>
            <a:solidFill>
              <a:schemeClr val="tx1"/>
            </a:solidFill>
          </a:ln>
        </p:spPr>
      </p:pic>
      <p:pic>
        <p:nvPicPr>
          <p:cNvPr id="6" name="Picture 5">
            <a:extLst>
              <a:ext uri="{FF2B5EF4-FFF2-40B4-BE49-F238E27FC236}">
                <a16:creationId xmlns:a16="http://schemas.microsoft.com/office/drawing/2014/main" id="{FDF9485B-07DE-489B-A054-B68778715587}"/>
              </a:ext>
            </a:extLst>
          </p:cNvPr>
          <p:cNvPicPr>
            <a:picLocks noChangeAspect="1"/>
          </p:cNvPicPr>
          <p:nvPr/>
        </p:nvPicPr>
        <p:blipFill>
          <a:blip r:embed="rId4"/>
          <a:stretch>
            <a:fillRect/>
          </a:stretch>
        </p:blipFill>
        <p:spPr>
          <a:xfrm>
            <a:off x="1011935" y="3448533"/>
            <a:ext cx="2962657" cy="940587"/>
          </a:xfrm>
          <a:prstGeom prst="rect">
            <a:avLst/>
          </a:prstGeom>
        </p:spPr>
      </p:pic>
      <p:sp>
        <p:nvSpPr>
          <p:cNvPr id="4" name="Arrow: Right 3">
            <a:extLst>
              <a:ext uri="{FF2B5EF4-FFF2-40B4-BE49-F238E27FC236}">
                <a16:creationId xmlns:a16="http://schemas.microsoft.com/office/drawing/2014/main" id="{BF116470-CE44-3D37-A20A-36CFA03FE48E}"/>
              </a:ext>
            </a:extLst>
          </p:cNvPr>
          <p:cNvSpPr/>
          <p:nvPr/>
        </p:nvSpPr>
        <p:spPr>
          <a:xfrm rot="10800000">
            <a:off x="4182153" y="3528235"/>
            <a:ext cx="1467565" cy="6680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569049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353F5-B29E-4E00-8782-1E6DCBC67C22}"/>
              </a:ext>
            </a:extLst>
          </p:cNvPr>
          <p:cNvSpPr>
            <a:spLocks noGrp="1"/>
          </p:cNvSpPr>
          <p:nvPr>
            <p:ph type="title"/>
          </p:nvPr>
        </p:nvSpPr>
        <p:spPr>
          <a:xfrm>
            <a:off x="544748" y="205951"/>
            <a:ext cx="10311987" cy="845700"/>
          </a:xfrm>
        </p:spPr>
        <p:txBody>
          <a:bodyPr>
            <a:normAutofit/>
          </a:bodyPr>
          <a:lstStyle/>
          <a:p>
            <a:r>
              <a:rPr lang="en-US" dirty="0">
                <a:latin typeface="+mn-lt"/>
              </a:rPr>
              <a:t>Step 5 – Discuss the Action Plan</a:t>
            </a:r>
            <a:endParaRPr lang="en-CA" dirty="0">
              <a:latin typeface="+mn-lt"/>
            </a:endParaRPr>
          </a:p>
        </p:txBody>
      </p:sp>
      <p:sp>
        <p:nvSpPr>
          <p:cNvPr id="3" name="TextBox 2">
            <a:extLst>
              <a:ext uri="{FF2B5EF4-FFF2-40B4-BE49-F238E27FC236}">
                <a16:creationId xmlns:a16="http://schemas.microsoft.com/office/drawing/2014/main" id="{45F9D1F3-7C07-4582-BE0A-6CC9A0FADD78}"/>
              </a:ext>
            </a:extLst>
          </p:cNvPr>
          <p:cNvSpPr txBox="1"/>
          <p:nvPr/>
        </p:nvSpPr>
        <p:spPr>
          <a:xfrm>
            <a:off x="4567273" y="2519047"/>
            <a:ext cx="7502458" cy="2831544"/>
          </a:xfrm>
          <a:prstGeom prst="rect">
            <a:avLst/>
          </a:prstGeom>
          <a:noFill/>
        </p:spPr>
        <p:txBody>
          <a:bodyPr wrap="square" rtlCol="0">
            <a:spAutoFit/>
          </a:bodyPr>
          <a:lstStyle/>
          <a:p>
            <a:r>
              <a:rPr lang="en-US" sz="3200" dirty="0">
                <a:solidFill>
                  <a:schemeClr val="accent6">
                    <a:lumMod val="75000"/>
                  </a:schemeClr>
                </a:solidFill>
              </a:rPr>
              <a:t>Talk about the plan you are developing with the multidisciplinary team.</a:t>
            </a:r>
          </a:p>
          <a:p>
            <a:endParaRPr lang="en-US" sz="3200" dirty="0">
              <a:solidFill>
                <a:schemeClr val="accent6">
                  <a:lumMod val="75000"/>
                </a:schemeClr>
              </a:solidFill>
            </a:endParaRPr>
          </a:p>
          <a:p>
            <a:r>
              <a:rPr lang="en-US" sz="3200" dirty="0">
                <a:solidFill>
                  <a:schemeClr val="accent6">
                    <a:lumMod val="75000"/>
                  </a:schemeClr>
                </a:solidFill>
              </a:rPr>
              <a:t>Brainstorm ways they can support learning and development at home.</a:t>
            </a:r>
          </a:p>
          <a:p>
            <a:endParaRPr lang="en-CA" dirty="0"/>
          </a:p>
        </p:txBody>
      </p:sp>
      <p:pic>
        <p:nvPicPr>
          <p:cNvPr id="8" name="Picture 7">
            <a:extLst>
              <a:ext uri="{FF2B5EF4-FFF2-40B4-BE49-F238E27FC236}">
                <a16:creationId xmlns:a16="http://schemas.microsoft.com/office/drawing/2014/main" id="{6BF0B54F-E283-40AF-A49C-A6AF52CACF37}"/>
              </a:ext>
            </a:extLst>
          </p:cNvPr>
          <p:cNvPicPr>
            <a:picLocks noChangeAspect="1"/>
          </p:cNvPicPr>
          <p:nvPr/>
        </p:nvPicPr>
        <p:blipFill>
          <a:blip r:embed="rId3"/>
          <a:stretch>
            <a:fillRect/>
          </a:stretch>
        </p:blipFill>
        <p:spPr>
          <a:xfrm>
            <a:off x="544748" y="1189011"/>
            <a:ext cx="3328752" cy="4323996"/>
          </a:xfrm>
          <a:prstGeom prst="rect">
            <a:avLst/>
          </a:prstGeom>
          <a:ln>
            <a:solidFill>
              <a:schemeClr val="tx1"/>
            </a:solidFill>
          </a:ln>
        </p:spPr>
      </p:pic>
      <p:pic>
        <p:nvPicPr>
          <p:cNvPr id="6" name="Picture 5">
            <a:extLst>
              <a:ext uri="{FF2B5EF4-FFF2-40B4-BE49-F238E27FC236}">
                <a16:creationId xmlns:a16="http://schemas.microsoft.com/office/drawing/2014/main" id="{9C07AF5B-B255-4526-A69F-4E8B23E912FB}"/>
              </a:ext>
            </a:extLst>
          </p:cNvPr>
          <p:cNvPicPr>
            <a:picLocks noChangeAspect="1"/>
          </p:cNvPicPr>
          <p:nvPr/>
        </p:nvPicPr>
        <p:blipFill>
          <a:blip r:embed="rId4"/>
          <a:stretch>
            <a:fillRect/>
          </a:stretch>
        </p:blipFill>
        <p:spPr>
          <a:xfrm>
            <a:off x="684592" y="4856398"/>
            <a:ext cx="3011108" cy="410599"/>
          </a:xfrm>
          <a:prstGeom prst="rect">
            <a:avLst/>
          </a:prstGeom>
        </p:spPr>
      </p:pic>
    </p:spTree>
    <p:extLst>
      <p:ext uri="{BB962C8B-B14F-4D97-AF65-F5344CB8AC3E}">
        <p14:creationId xmlns:p14="http://schemas.microsoft.com/office/powerpoint/2010/main" val="2992187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7F315-8808-43EF-ABA6-97E40F6CB8C3}"/>
              </a:ext>
            </a:extLst>
          </p:cNvPr>
          <p:cNvSpPr>
            <a:spLocks noGrp="1"/>
          </p:cNvSpPr>
          <p:nvPr>
            <p:ph type="title"/>
          </p:nvPr>
        </p:nvSpPr>
        <p:spPr>
          <a:xfrm>
            <a:off x="544749" y="247574"/>
            <a:ext cx="10385718" cy="941437"/>
          </a:xfrm>
        </p:spPr>
        <p:txBody>
          <a:bodyPr>
            <a:normAutofit/>
          </a:bodyPr>
          <a:lstStyle/>
          <a:p>
            <a:r>
              <a:rPr lang="en-US" dirty="0">
                <a:latin typeface="+mn-lt"/>
              </a:rPr>
              <a:t>Five steps to sharing results with families</a:t>
            </a:r>
            <a:endParaRPr lang="en-CA" dirty="0">
              <a:latin typeface="+mn-lt"/>
            </a:endParaRPr>
          </a:p>
        </p:txBody>
      </p:sp>
      <p:pic>
        <p:nvPicPr>
          <p:cNvPr id="5" name="Picture 4">
            <a:extLst>
              <a:ext uri="{FF2B5EF4-FFF2-40B4-BE49-F238E27FC236}">
                <a16:creationId xmlns:a16="http://schemas.microsoft.com/office/drawing/2014/main" id="{AECDF678-FEFF-4C04-B4EE-2DB99D0B0BE6}"/>
              </a:ext>
            </a:extLst>
          </p:cNvPr>
          <p:cNvPicPr>
            <a:picLocks noChangeAspect="1"/>
          </p:cNvPicPr>
          <p:nvPr/>
        </p:nvPicPr>
        <p:blipFill>
          <a:blip r:embed="rId3"/>
          <a:stretch>
            <a:fillRect/>
          </a:stretch>
        </p:blipFill>
        <p:spPr>
          <a:xfrm>
            <a:off x="4617231" y="2109326"/>
            <a:ext cx="2703032" cy="2639348"/>
          </a:xfrm>
          <a:prstGeom prst="rect">
            <a:avLst/>
          </a:prstGeom>
        </p:spPr>
      </p:pic>
      <p:sp>
        <p:nvSpPr>
          <p:cNvPr id="3" name="TextBox 2">
            <a:extLst>
              <a:ext uri="{FF2B5EF4-FFF2-40B4-BE49-F238E27FC236}">
                <a16:creationId xmlns:a16="http://schemas.microsoft.com/office/drawing/2014/main" id="{9BB1580A-F111-46B0-BAF0-0DD2575C570A}"/>
              </a:ext>
            </a:extLst>
          </p:cNvPr>
          <p:cNvSpPr txBox="1"/>
          <p:nvPr/>
        </p:nvSpPr>
        <p:spPr>
          <a:xfrm>
            <a:off x="7386868" y="2305615"/>
            <a:ext cx="4805132" cy="2246769"/>
          </a:xfrm>
          <a:prstGeom prst="rect">
            <a:avLst/>
          </a:prstGeom>
          <a:noFill/>
        </p:spPr>
        <p:txBody>
          <a:bodyPr wrap="square" rtlCol="0">
            <a:spAutoFit/>
          </a:bodyPr>
          <a:lstStyle/>
          <a:p>
            <a:r>
              <a:rPr lang="en-US" sz="2800" dirty="0"/>
              <a:t>An important element of sharing the results is ensuring you’re having an open dialogue with the families throughout the meeting. </a:t>
            </a:r>
          </a:p>
        </p:txBody>
      </p:sp>
      <p:pic>
        <p:nvPicPr>
          <p:cNvPr id="6" name="Picture 5">
            <a:extLst>
              <a:ext uri="{FF2B5EF4-FFF2-40B4-BE49-F238E27FC236}">
                <a16:creationId xmlns:a16="http://schemas.microsoft.com/office/drawing/2014/main" id="{6BCDDB1B-7352-4BB3-BE10-7FCA30F76C25}"/>
              </a:ext>
            </a:extLst>
          </p:cNvPr>
          <p:cNvPicPr>
            <a:picLocks noChangeAspect="1"/>
          </p:cNvPicPr>
          <p:nvPr/>
        </p:nvPicPr>
        <p:blipFill>
          <a:blip r:embed="rId4"/>
          <a:stretch>
            <a:fillRect/>
          </a:stretch>
        </p:blipFill>
        <p:spPr>
          <a:xfrm>
            <a:off x="544749" y="1189011"/>
            <a:ext cx="3824712" cy="4968240"/>
          </a:xfrm>
          <a:prstGeom prst="rect">
            <a:avLst/>
          </a:prstGeom>
          <a:ln>
            <a:solidFill>
              <a:schemeClr val="tx1"/>
            </a:solidFill>
          </a:ln>
        </p:spPr>
      </p:pic>
    </p:spTree>
    <p:extLst>
      <p:ext uri="{BB962C8B-B14F-4D97-AF65-F5344CB8AC3E}">
        <p14:creationId xmlns:p14="http://schemas.microsoft.com/office/powerpoint/2010/main" val="3144829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AD4A8-5DD7-4475-ABB7-0690EA9F1C20}"/>
              </a:ext>
            </a:extLst>
          </p:cNvPr>
          <p:cNvSpPr>
            <a:spLocks noGrp="1"/>
          </p:cNvSpPr>
          <p:nvPr>
            <p:ph type="title"/>
          </p:nvPr>
        </p:nvSpPr>
        <p:spPr/>
        <p:txBody>
          <a:bodyPr>
            <a:normAutofit/>
          </a:bodyPr>
          <a:lstStyle/>
          <a:p>
            <a:r>
              <a:rPr lang="en-CA" dirty="0">
                <a:latin typeface="+mn-lt"/>
              </a:rPr>
              <a:t>Resources to share with families</a:t>
            </a:r>
          </a:p>
        </p:txBody>
      </p:sp>
      <p:sp>
        <p:nvSpPr>
          <p:cNvPr id="3" name="Content Placeholder 2">
            <a:extLst>
              <a:ext uri="{FF2B5EF4-FFF2-40B4-BE49-F238E27FC236}">
                <a16:creationId xmlns:a16="http://schemas.microsoft.com/office/drawing/2014/main" id="{D09759FA-BDF8-4C9D-8531-26367707BE7D}"/>
              </a:ext>
            </a:extLst>
          </p:cNvPr>
          <p:cNvSpPr>
            <a:spLocks noGrp="1"/>
          </p:cNvSpPr>
          <p:nvPr>
            <p:ph idx="1"/>
          </p:nvPr>
        </p:nvSpPr>
        <p:spPr>
          <a:xfrm>
            <a:off x="838200" y="1253331"/>
            <a:ext cx="10515600" cy="4351338"/>
          </a:xfrm>
        </p:spPr>
        <p:txBody>
          <a:bodyPr/>
          <a:lstStyle/>
          <a:p>
            <a:pPr marL="0" indent="0">
              <a:buNone/>
            </a:pPr>
            <a:r>
              <a:rPr lang="en-CA" sz="3200" dirty="0">
                <a:solidFill>
                  <a:schemeClr val="tx1"/>
                </a:solidFill>
                <a:latin typeface="+mn-lt"/>
              </a:rPr>
              <a:t>Here are two resources from the </a:t>
            </a:r>
            <a:r>
              <a:rPr lang="en-CA" sz="3200" b="1" dirty="0">
                <a:solidFill>
                  <a:schemeClr val="tx1"/>
                </a:solidFill>
                <a:latin typeface="+mn-lt"/>
              </a:rPr>
              <a:t>Resources and Help </a:t>
            </a:r>
            <a:r>
              <a:rPr lang="en-CA" sz="3200" dirty="0">
                <a:solidFill>
                  <a:schemeClr val="tx1"/>
                </a:solidFill>
                <a:latin typeface="+mn-lt"/>
              </a:rPr>
              <a:t>section of our website you may wish to share with families:</a:t>
            </a:r>
          </a:p>
          <a:p>
            <a:pPr marL="0" indent="0">
              <a:buNone/>
            </a:pPr>
            <a:endParaRPr lang="fr-CA" dirty="0">
              <a:solidFill>
                <a:schemeClr val="tx1"/>
              </a:solidFill>
              <a:latin typeface="+mn-lt"/>
            </a:endParaRPr>
          </a:p>
          <a:p>
            <a:endParaRPr lang="fr-CA" dirty="0">
              <a:solidFill>
                <a:schemeClr val="tx1"/>
              </a:solidFill>
              <a:latin typeface="+mn-lt"/>
            </a:endParaRPr>
          </a:p>
          <a:p>
            <a:endParaRPr lang="en-CA" dirty="0"/>
          </a:p>
        </p:txBody>
      </p:sp>
      <p:pic>
        <p:nvPicPr>
          <p:cNvPr id="4" name="Picture 3">
            <a:extLst>
              <a:ext uri="{FF2B5EF4-FFF2-40B4-BE49-F238E27FC236}">
                <a16:creationId xmlns:a16="http://schemas.microsoft.com/office/drawing/2014/main" id="{D9A89F6D-F8EB-476E-8816-56B2F4313677}"/>
              </a:ext>
            </a:extLst>
          </p:cNvPr>
          <p:cNvPicPr>
            <a:picLocks noChangeAspect="1"/>
          </p:cNvPicPr>
          <p:nvPr/>
        </p:nvPicPr>
        <p:blipFill>
          <a:blip r:embed="rId3"/>
          <a:stretch>
            <a:fillRect/>
          </a:stretch>
        </p:blipFill>
        <p:spPr>
          <a:xfrm>
            <a:off x="1033874" y="2458638"/>
            <a:ext cx="2220020" cy="2951689"/>
          </a:xfrm>
          <a:prstGeom prst="rect">
            <a:avLst/>
          </a:prstGeom>
          <a:ln>
            <a:solidFill>
              <a:schemeClr val="tx1"/>
            </a:solidFill>
          </a:ln>
          <a:effectLst>
            <a:outerShdw blurRad="63500" sx="102000" sy="102000" algn="ctr" rotWithShape="0">
              <a:prstClr val="black">
                <a:alpha val="40000"/>
              </a:prstClr>
            </a:outerShdw>
          </a:effectLst>
        </p:spPr>
      </p:pic>
      <p:pic>
        <p:nvPicPr>
          <p:cNvPr id="5" name="Picture 4">
            <a:extLst>
              <a:ext uri="{FF2B5EF4-FFF2-40B4-BE49-F238E27FC236}">
                <a16:creationId xmlns:a16="http://schemas.microsoft.com/office/drawing/2014/main" id="{7D3EA28F-4F75-43B7-A21E-0A4B40AA15CF}"/>
              </a:ext>
            </a:extLst>
          </p:cNvPr>
          <p:cNvPicPr>
            <a:picLocks noChangeAspect="1"/>
          </p:cNvPicPr>
          <p:nvPr/>
        </p:nvPicPr>
        <p:blipFill>
          <a:blip r:embed="rId4"/>
          <a:stretch>
            <a:fillRect/>
          </a:stretch>
        </p:blipFill>
        <p:spPr>
          <a:xfrm>
            <a:off x="2747239" y="3840094"/>
            <a:ext cx="1950913" cy="2640125"/>
          </a:xfrm>
          <a:prstGeom prst="rect">
            <a:avLst/>
          </a:prstGeom>
          <a:ln>
            <a:solidFill>
              <a:schemeClr val="tx1"/>
            </a:solidFill>
          </a:ln>
          <a:effectLst>
            <a:outerShdw blurRad="63500" sx="102000" sy="102000" algn="ctr" rotWithShape="0">
              <a:prstClr val="black">
                <a:alpha val="40000"/>
              </a:prstClr>
            </a:outerShdw>
          </a:effectLst>
        </p:spPr>
      </p:pic>
      <p:pic>
        <p:nvPicPr>
          <p:cNvPr id="6" name="Picture 5">
            <a:extLst>
              <a:ext uri="{FF2B5EF4-FFF2-40B4-BE49-F238E27FC236}">
                <a16:creationId xmlns:a16="http://schemas.microsoft.com/office/drawing/2014/main" id="{825E9548-BC39-4A29-9349-705C9480BE5B}"/>
              </a:ext>
            </a:extLst>
          </p:cNvPr>
          <p:cNvPicPr>
            <a:picLocks noChangeAspect="1"/>
          </p:cNvPicPr>
          <p:nvPr/>
        </p:nvPicPr>
        <p:blipFill>
          <a:blip r:embed="rId5"/>
          <a:stretch>
            <a:fillRect/>
          </a:stretch>
        </p:blipFill>
        <p:spPr>
          <a:xfrm>
            <a:off x="6277729" y="2458638"/>
            <a:ext cx="3167032" cy="4043743"/>
          </a:xfrm>
          <a:prstGeom prst="rect">
            <a:avLst/>
          </a:prstGeom>
          <a:effectLst>
            <a:outerShdw blurRad="63500" sx="102000" sy="102000" algn="ctr" rotWithShape="0">
              <a:prstClr val="black">
                <a:alpha val="40000"/>
              </a:prstClr>
            </a:outerShdw>
          </a:effectLst>
        </p:spPr>
      </p:pic>
      <p:sp>
        <p:nvSpPr>
          <p:cNvPr id="7" name="TextBox 6">
            <a:extLst>
              <a:ext uri="{FF2B5EF4-FFF2-40B4-BE49-F238E27FC236}">
                <a16:creationId xmlns:a16="http://schemas.microsoft.com/office/drawing/2014/main" id="{2F44D734-7263-4363-AC81-78A372E4BC08}"/>
              </a:ext>
            </a:extLst>
          </p:cNvPr>
          <p:cNvSpPr txBox="1"/>
          <p:nvPr/>
        </p:nvSpPr>
        <p:spPr>
          <a:xfrm>
            <a:off x="3253894" y="2870432"/>
            <a:ext cx="2439770" cy="400110"/>
          </a:xfrm>
          <a:prstGeom prst="rect">
            <a:avLst/>
          </a:prstGeom>
          <a:noFill/>
        </p:spPr>
        <p:txBody>
          <a:bodyPr wrap="square" rtlCol="0">
            <a:spAutoFit/>
          </a:bodyPr>
          <a:lstStyle/>
          <a:p>
            <a:r>
              <a:rPr lang="en-CA" sz="2000" b="1" dirty="0"/>
              <a:t>Family Activity Cards</a:t>
            </a:r>
          </a:p>
        </p:txBody>
      </p:sp>
      <p:sp>
        <p:nvSpPr>
          <p:cNvPr id="8" name="TextBox 7">
            <a:extLst>
              <a:ext uri="{FF2B5EF4-FFF2-40B4-BE49-F238E27FC236}">
                <a16:creationId xmlns:a16="http://schemas.microsoft.com/office/drawing/2014/main" id="{5E3642B0-675E-41A5-ACD0-1940145F8836}"/>
              </a:ext>
            </a:extLst>
          </p:cNvPr>
          <p:cNvSpPr txBox="1"/>
          <p:nvPr/>
        </p:nvSpPr>
        <p:spPr>
          <a:xfrm>
            <a:off x="9640435" y="2747417"/>
            <a:ext cx="2173613" cy="1323439"/>
          </a:xfrm>
          <a:prstGeom prst="rect">
            <a:avLst/>
          </a:prstGeom>
          <a:noFill/>
        </p:spPr>
        <p:txBody>
          <a:bodyPr wrap="square" rtlCol="0">
            <a:spAutoFit/>
          </a:bodyPr>
          <a:lstStyle/>
          <a:p>
            <a:r>
              <a:rPr lang="en-CA" sz="2000" b="1" dirty="0"/>
              <a:t>Experience That Can Strengthen your Child’s Development</a:t>
            </a:r>
          </a:p>
        </p:txBody>
      </p:sp>
    </p:spTree>
    <p:extLst>
      <p:ext uri="{BB962C8B-B14F-4D97-AF65-F5344CB8AC3E}">
        <p14:creationId xmlns:p14="http://schemas.microsoft.com/office/powerpoint/2010/main" val="3016531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11" name="Shape 294"/>
          <p:cNvSpPr txBox="1">
            <a:spLocks noGrp="1"/>
          </p:cNvSpPr>
          <p:nvPr>
            <p:ph type="title"/>
          </p:nvPr>
        </p:nvSpPr>
        <p:spPr>
          <a:xfrm>
            <a:off x="747175" y="1432293"/>
            <a:ext cx="8616800" cy="1143000"/>
          </a:xfrm>
          <a:prstGeom prst="rect">
            <a:avLst/>
          </a:prstGeom>
        </p:spPr>
        <p:txBody>
          <a:bodyPr lIns="91425" tIns="91425" rIns="91425" bIns="91425" anchor="b" anchorCtr="0">
            <a:noAutofit/>
          </a:bodyPr>
          <a:lstStyle/>
          <a:p>
            <a:r>
              <a:rPr lang="en" sz="6000" dirty="0">
                <a:latin typeface="+mn-lt"/>
              </a:rPr>
              <a:t>Thank You!</a:t>
            </a:r>
          </a:p>
        </p:txBody>
      </p:sp>
      <p:pic>
        <p:nvPicPr>
          <p:cNvPr id="15" name="Picture Placeholder 4"/>
          <p:cNvPicPr>
            <a:picLocks noGrp="1" noChangeAspect="1"/>
          </p:cNvPicPr>
          <p:nvPr>
            <p:ph type="pic" sz="quarter" idx="4294967295"/>
          </p:nvPr>
        </p:nvPicPr>
        <p:blipFill>
          <a:blip r:embed="rId3" cstate="screen">
            <a:extLst>
              <a:ext uri="{28A0092B-C50C-407E-A947-70E740481C1C}">
                <a14:useLocalDpi xmlns:a14="http://schemas.microsoft.com/office/drawing/2010/main"/>
              </a:ext>
            </a:extLst>
          </a:blip>
          <a:stretch>
            <a:fillRect/>
          </a:stretch>
        </p:blipFill>
        <p:spPr>
          <a:xfrm>
            <a:off x="9162475" y="5805488"/>
            <a:ext cx="2438400" cy="528637"/>
          </a:xfrm>
        </p:spPr>
      </p:pic>
      <p:sp>
        <p:nvSpPr>
          <p:cNvPr id="13" name="TextBox 12"/>
          <p:cNvSpPr txBox="1"/>
          <p:nvPr/>
        </p:nvSpPr>
        <p:spPr>
          <a:xfrm>
            <a:off x="5959077" y="3429000"/>
            <a:ext cx="5924366" cy="241912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5F5F5F"/>
                </a:solidFill>
                <a:effectLst/>
                <a:uLnTx/>
                <a:uFillTx/>
                <a:latin typeface="Calibri" panose="020F0502020204030204"/>
                <a:ea typeface="+mn-ea"/>
                <a:cs typeface="+mn-cs"/>
              </a:rPr>
              <a:t>eye-support@thelearningbar.com</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57A445"/>
                </a:solidFill>
                <a:effectLst/>
                <a:uLnTx/>
                <a:uFillTx/>
                <a:latin typeface="Calibri" panose="020F0502020204030204"/>
                <a:ea typeface="+mn-ea"/>
                <a:cs typeface="+mn-cs"/>
              </a:rPr>
              <a:t>506-458-9311</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57A445"/>
                </a:solidFill>
                <a:effectLst/>
                <a:uLnTx/>
                <a:uFillTx/>
                <a:latin typeface="Calibri" panose="020F0502020204030204"/>
                <a:ea typeface="+mn-ea"/>
                <a:cs typeface="+mn-cs"/>
              </a:rPr>
              <a:t>1 877 840 2424</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rgbClr val="57A445"/>
              </a:solidFill>
              <a:effectLst/>
              <a:uLnTx/>
              <a:uFillTx/>
              <a:latin typeface="Calibri Light" panose="020F0302020204030204"/>
              <a:ea typeface="+mn-ea"/>
              <a:cs typeface="+mn-cs"/>
            </a:endParaRPr>
          </a:p>
        </p:txBody>
      </p:sp>
      <p:pic>
        <p:nvPicPr>
          <p:cNvPr id="16" name="Picture 1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422980" y="1771649"/>
            <a:ext cx="3177895" cy="798711"/>
          </a:xfrm>
          <a:prstGeom prst="rect">
            <a:avLst/>
          </a:prstGeom>
        </p:spPr>
      </p:pic>
    </p:spTree>
    <p:extLst>
      <p:ext uri="{BB962C8B-B14F-4D97-AF65-F5344CB8AC3E}">
        <p14:creationId xmlns:p14="http://schemas.microsoft.com/office/powerpoint/2010/main" val="3443900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61F01C70-CFC5-4833-A3B1-F22FCEB659B2}"/>
              </a:ext>
            </a:extLst>
          </p:cNvPr>
          <p:cNvSpPr txBox="1">
            <a:spLocks/>
          </p:cNvSpPr>
          <p:nvPr/>
        </p:nvSpPr>
        <p:spPr>
          <a:xfrm>
            <a:off x="505838" y="410400"/>
            <a:ext cx="10848562" cy="132556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800" kern="1200">
                <a:solidFill>
                  <a:schemeClr val="accent4"/>
                </a:solidFill>
                <a:latin typeface="+mj-lt"/>
                <a:ea typeface="+mj-ea"/>
                <a:cs typeface="+mj-cs"/>
              </a:defRPr>
            </a:lvl1pPr>
          </a:lstStyle>
          <a:p>
            <a:r>
              <a:rPr lang="en-US" dirty="0">
                <a:solidFill>
                  <a:schemeClr val="accent1"/>
                </a:solidFill>
                <a:latin typeface="+mn-lt"/>
              </a:rPr>
              <a:t>What will you learn?</a:t>
            </a:r>
            <a:endParaRPr lang="en-US" dirty="0">
              <a:latin typeface="+mn-lt"/>
            </a:endParaRPr>
          </a:p>
        </p:txBody>
      </p:sp>
      <p:sp>
        <p:nvSpPr>
          <p:cNvPr id="4" name="Text Placeholder 2">
            <a:extLst>
              <a:ext uri="{FF2B5EF4-FFF2-40B4-BE49-F238E27FC236}">
                <a16:creationId xmlns:a16="http://schemas.microsoft.com/office/drawing/2014/main" id="{D16EB3ED-5B23-41AA-89DD-9A5ECFF1A5ED}"/>
              </a:ext>
            </a:extLst>
          </p:cNvPr>
          <p:cNvSpPr txBox="1">
            <a:spLocks/>
          </p:cNvSpPr>
          <p:nvPr/>
        </p:nvSpPr>
        <p:spPr>
          <a:xfrm>
            <a:off x="505838" y="1958400"/>
            <a:ext cx="10848562" cy="39365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6"/>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1200"/>
              </a:spcAft>
            </a:pPr>
            <a:r>
              <a:rPr lang="en-US" sz="3200" dirty="0">
                <a:solidFill>
                  <a:schemeClr val="tx1"/>
                </a:solidFill>
                <a:latin typeface="+mn-lt"/>
              </a:rPr>
              <a:t>We will review the EYE-DA Child Reports</a:t>
            </a:r>
          </a:p>
          <a:p>
            <a:pPr>
              <a:lnSpc>
                <a:spcPct val="100000"/>
              </a:lnSpc>
              <a:spcBef>
                <a:spcPts val="0"/>
              </a:spcBef>
              <a:spcAft>
                <a:spcPts val="1200"/>
              </a:spcAft>
            </a:pPr>
            <a:r>
              <a:rPr lang="en-US" sz="3200" dirty="0">
                <a:solidFill>
                  <a:schemeClr val="tx1"/>
                </a:solidFill>
                <a:latin typeface="+mn-lt"/>
              </a:rPr>
              <a:t>We will look at sharing the reports</a:t>
            </a:r>
          </a:p>
          <a:p>
            <a:pPr>
              <a:lnSpc>
                <a:spcPct val="100000"/>
              </a:lnSpc>
              <a:spcBef>
                <a:spcPts val="0"/>
              </a:spcBef>
              <a:spcAft>
                <a:spcPts val="1200"/>
              </a:spcAft>
            </a:pPr>
            <a:r>
              <a:rPr lang="en-US" sz="3200" dirty="0">
                <a:solidFill>
                  <a:schemeClr val="tx1"/>
                </a:solidFill>
                <a:latin typeface="+mn-lt"/>
              </a:rPr>
              <a:t>We will provide suggestions for best practice</a:t>
            </a:r>
          </a:p>
          <a:p>
            <a:pPr marL="0" indent="0">
              <a:lnSpc>
                <a:spcPct val="100000"/>
              </a:lnSpc>
              <a:buNone/>
            </a:pPr>
            <a:endParaRPr lang="fr-CA" sz="2800" dirty="0">
              <a:solidFill>
                <a:srgbClr val="636466"/>
              </a:solidFill>
              <a:latin typeface="+mn-lt"/>
            </a:endParaRPr>
          </a:p>
        </p:txBody>
      </p:sp>
    </p:spTree>
    <p:extLst>
      <p:ext uri="{BB962C8B-B14F-4D97-AF65-F5344CB8AC3E}">
        <p14:creationId xmlns:p14="http://schemas.microsoft.com/office/powerpoint/2010/main" val="2471831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837" y="473025"/>
            <a:ext cx="10333957" cy="1325563"/>
          </a:xfrm>
        </p:spPr>
        <p:txBody>
          <a:bodyPr>
            <a:normAutofit/>
          </a:bodyPr>
          <a:lstStyle/>
          <a:p>
            <a:r>
              <a:rPr lang="en-CA" dirty="0">
                <a:latin typeface="+mn-lt"/>
              </a:rPr>
              <a:t>Individual Child Report</a:t>
            </a:r>
          </a:p>
        </p:txBody>
      </p:sp>
      <p:sp>
        <p:nvSpPr>
          <p:cNvPr id="7" name="TextBox 6"/>
          <p:cNvSpPr txBox="1"/>
          <p:nvPr/>
        </p:nvSpPr>
        <p:spPr>
          <a:xfrm>
            <a:off x="505836" y="1905506"/>
            <a:ext cx="6682363" cy="3908762"/>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kumimoji="0" lang="en-CA" sz="3200" b="0" i="0" u="none" strike="noStrike" kern="1200" cap="none" spc="0" normalizeH="0" baseline="0" noProof="0" dirty="0">
              <a:ln>
                <a:noFill/>
              </a:ln>
              <a:solidFill>
                <a:schemeClr val="accent6">
                  <a:lumMod val="75000"/>
                </a:schemeClr>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3200" baseline="0" dirty="0">
                <a:solidFill>
                  <a:schemeClr val="accent6">
                    <a:lumMod val="75000"/>
                  </a:schemeClr>
                </a:solidFill>
              </a:rPr>
              <a:t>The child report is presented in such a way that every family member - across multiple literacy levels - will understand their child’s strengths and areas where their child would benefit from additional experiences.</a:t>
            </a:r>
            <a:endParaRPr kumimoji="0" lang="en-US" sz="3200" b="0" i="1" u="none" strike="noStrike" kern="1200" cap="none" spc="0" normalizeH="0" baseline="0" noProof="0" dirty="0">
              <a:ln>
                <a:noFill/>
              </a:ln>
              <a:solidFill>
                <a:schemeClr val="accent6">
                  <a:lumMod val="75000"/>
                </a:schemeClr>
              </a:solidFill>
              <a:effectLst/>
              <a:uLnTx/>
              <a:uFillTx/>
              <a:latin typeface="Calibri"/>
              <a:ea typeface="ＭＳ Ｐゴシック" charset="0"/>
              <a:cs typeface="ＭＳ Ｐゴシック"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400" b="0" i="0" u="none" strike="noStrike" kern="1200" cap="none" spc="0" normalizeH="0" baseline="0" noProof="0" dirty="0">
              <a:ln>
                <a:noFill/>
              </a:ln>
              <a:solidFill>
                <a:srgbClr val="002060"/>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CF8648CC-28B5-40D6-BFBB-1B651C74F2B5}"/>
              </a:ext>
            </a:extLst>
          </p:cNvPr>
          <p:cNvPicPr>
            <a:picLocks noChangeAspect="1"/>
          </p:cNvPicPr>
          <p:nvPr/>
        </p:nvPicPr>
        <p:blipFill>
          <a:blip r:embed="rId3"/>
          <a:stretch>
            <a:fillRect/>
          </a:stretch>
        </p:blipFill>
        <p:spPr>
          <a:xfrm>
            <a:off x="7322846" y="1083960"/>
            <a:ext cx="3894900" cy="5059412"/>
          </a:xfrm>
          <a:prstGeom prst="rect">
            <a:avLst/>
          </a:prstGeom>
          <a:ln>
            <a:solidFill>
              <a:schemeClr val="tx1"/>
            </a:solidFill>
          </a:ln>
        </p:spPr>
      </p:pic>
    </p:spTree>
    <p:extLst>
      <p:ext uri="{BB962C8B-B14F-4D97-AF65-F5344CB8AC3E}">
        <p14:creationId xmlns:p14="http://schemas.microsoft.com/office/powerpoint/2010/main" val="50140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3660" y="430163"/>
            <a:ext cx="10255790" cy="1325563"/>
          </a:xfrm>
        </p:spPr>
        <p:txBody>
          <a:bodyPr>
            <a:noAutofit/>
          </a:bodyPr>
          <a:lstStyle/>
          <a:p>
            <a:r>
              <a:rPr lang="en-CA" dirty="0">
                <a:latin typeface="+mn-lt"/>
              </a:rPr>
              <a:t>Why is it important to share EYE-DA results with families?</a:t>
            </a:r>
          </a:p>
        </p:txBody>
      </p:sp>
      <p:sp>
        <p:nvSpPr>
          <p:cNvPr id="24579" name="Rectangle 3"/>
          <p:cNvSpPr>
            <a:spLocks noGrp="1" noChangeArrowheads="1"/>
          </p:cNvSpPr>
          <p:nvPr>
            <p:ph idx="1"/>
          </p:nvPr>
        </p:nvSpPr>
        <p:spPr>
          <a:xfrm>
            <a:off x="583660" y="1943860"/>
            <a:ext cx="10622604" cy="4351338"/>
          </a:xfrm>
          <a:ln w="6350">
            <a:noFill/>
            <a:miter lim="800000"/>
            <a:headEnd/>
            <a:tailEnd/>
          </a:ln>
        </p:spPr>
        <p:txBody>
          <a:bodyPr>
            <a:normAutofit lnSpcReduction="10000"/>
          </a:bodyPr>
          <a:lstStyle/>
          <a:p>
            <a:pPr marL="0" indent="0">
              <a:spcBef>
                <a:spcPct val="0"/>
              </a:spcBef>
              <a:spcAft>
                <a:spcPts val="1200"/>
              </a:spcAft>
              <a:buNone/>
            </a:pPr>
            <a:r>
              <a:rPr lang="en-US" sz="2800" b="1" dirty="0">
                <a:solidFill>
                  <a:schemeClr val="accent6">
                    <a:lumMod val="75000"/>
                  </a:schemeClr>
                </a:solidFill>
                <a:latin typeface="+mn-lt"/>
                <a:cs typeface="Helvetica" charset="0"/>
              </a:rPr>
              <a:t>Engagement </a:t>
            </a:r>
            <a:endParaRPr lang="en-US" sz="2800" dirty="0">
              <a:solidFill>
                <a:schemeClr val="accent6">
                  <a:lumMod val="75000"/>
                </a:schemeClr>
              </a:solidFill>
              <a:latin typeface="+mn-lt"/>
              <a:cs typeface="Helvetica" charset="0"/>
            </a:endParaRPr>
          </a:p>
          <a:p>
            <a:pPr marL="228600" lvl="1">
              <a:spcBef>
                <a:spcPct val="0"/>
              </a:spcBef>
              <a:spcAft>
                <a:spcPts val="1200"/>
              </a:spcAft>
            </a:pPr>
            <a:r>
              <a:rPr lang="en-US" sz="2800" dirty="0">
                <a:solidFill>
                  <a:schemeClr val="accent6">
                    <a:lumMod val="75000"/>
                  </a:schemeClr>
                </a:solidFill>
                <a:latin typeface="+mn-lt"/>
                <a:cs typeface="Helvetica" charset="0"/>
              </a:rPr>
              <a:t>Meeting with families gives you the opportunity to learn about a child’s home life, experiences, learning styles, and interests. Listen and encourage families to share this with you.</a:t>
            </a:r>
          </a:p>
          <a:p>
            <a:pPr marL="0" indent="0">
              <a:spcBef>
                <a:spcPct val="0"/>
              </a:spcBef>
              <a:spcAft>
                <a:spcPts val="1200"/>
              </a:spcAft>
              <a:buNone/>
            </a:pPr>
            <a:r>
              <a:rPr lang="en-US" sz="2800" b="1" dirty="0">
                <a:solidFill>
                  <a:schemeClr val="accent6">
                    <a:lumMod val="75000"/>
                  </a:schemeClr>
                </a:solidFill>
                <a:latin typeface="+mn-lt"/>
                <a:cs typeface="Helvetica" charset="0"/>
              </a:rPr>
              <a:t>Collaboration</a:t>
            </a:r>
          </a:p>
          <a:p>
            <a:pPr marL="228600" lvl="1">
              <a:spcBef>
                <a:spcPct val="0"/>
              </a:spcBef>
              <a:spcAft>
                <a:spcPts val="1200"/>
              </a:spcAft>
            </a:pPr>
            <a:r>
              <a:rPr lang="en-US" sz="2800" dirty="0">
                <a:solidFill>
                  <a:schemeClr val="accent6">
                    <a:lumMod val="75000"/>
                  </a:schemeClr>
                </a:solidFill>
                <a:latin typeface="+mn-lt"/>
                <a:cs typeface="Helvetica" charset="0"/>
              </a:rPr>
              <a:t>Sharing results fosters that important home/school partnership and encourages families to contribute to their child’s learning and development.</a:t>
            </a:r>
          </a:p>
          <a:p>
            <a:pPr marL="228600" lvl="1">
              <a:spcBef>
                <a:spcPct val="0"/>
              </a:spcBef>
              <a:spcAft>
                <a:spcPts val="1200"/>
              </a:spcAft>
            </a:pPr>
            <a:r>
              <a:rPr lang="en-US" sz="2800" dirty="0">
                <a:solidFill>
                  <a:schemeClr val="accent6">
                    <a:lumMod val="75000"/>
                  </a:schemeClr>
                </a:solidFill>
                <a:latin typeface="+mn-lt"/>
                <a:cs typeface="Helvetica" charset="0"/>
              </a:rPr>
              <a:t>It's an opportunity to provide families with simple strategies to support their child’s development in each domain at home.</a:t>
            </a:r>
          </a:p>
          <a:p>
            <a:pPr lvl="1">
              <a:spcBef>
                <a:spcPct val="0"/>
              </a:spcBef>
              <a:spcAft>
                <a:spcPts val="1200"/>
              </a:spcAft>
            </a:pPr>
            <a:endParaRPr lang="en-US" dirty="0">
              <a:cs typeface="Helvetica" charset="0"/>
            </a:endParaRPr>
          </a:p>
          <a:p>
            <a:pPr>
              <a:spcBef>
                <a:spcPct val="0"/>
              </a:spcBef>
              <a:spcAft>
                <a:spcPts val="1200"/>
              </a:spcAft>
              <a:buNone/>
            </a:pPr>
            <a:endParaRPr lang="en-US" b="1" dirty="0">
              <a:solidFill>
                <a:srgbClr val="002060"/>
              </a:solidFill>
              <a:cs typeface="Helvetica" charset="0"/>
            </a:endParaRPr>
          </a:p>
          <a:p>
            <a:pPr>
              <a:spcBef>
                <a:spcPct val="0"/>
              </a:spcBef>
              <a:spcAft>
                <a:spcPts val="1200"/>
              </a:spcAft>
              <a:buNone/>
            </a:pPr>
            <a:endParaRPr lang="en-US" b="1" dirty="0">
              <a:solidFill>
                <a:srgbClr val="002060"/>
              </a:solidFill>
              <a:cs typeface="Helvetica" charset="0"/>
            </a:endParaRPr>
          </a:p>
          <a:p>
            <a:pPr>
              <a:spcBef>
                <a:spcPts val="600"/>
              </a:spcBef>
            </a:pPr>
            <a:endParaRPr lang="en-US" dirty="0">
              <a:latin typeface="Calibri" charset="0"/>
              <a:cs typeface="Helvetica" charset="0"/>
            </a:endParaRPr>
          </a:p>
        </p:txBody>
      </p:sp>
    </p:spTree>
    <p:extLst>
      <p:ext uri="{BB962C8B-B14F-4D97-AF65-F5344CB8AC3E}">
        <p14:creationId xmlns:p14="http://schemas.microsoft.com/office/powerpoint/2010/main" val="301457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749" y="473025"/>
            <a:ext cx="10295046" cy="1325563"/>
          </a:xfrm>
        </p:spPr>
        <p:txBody>
          <a:bodyPr>
            <a:normAutofit/>
          </a:bodyPr>
          <a:lstStyle/>
          <a:p>
            <a:r>
              <a:rPr lang="en-CA" dirty="0">
                <a:latin typeface="+mn-lt"/>
              </a:rPr>
              <a:t>Individual Child Report</a:t>
            </a:r>
          </a:p>
        </p:txBody>
      </p:sp>
      <p:sp>
        <p:nvSpPr>
          <p:cNvPr id="7" name="TextBox 6"/>
          <p:cNvSpPr txBox="1"/>
          <p:nvPr/>
        </p:nvSpPr>
        <p:spPr>
          <a:xfrm>
            <a:off x="736522" y="2459504"/>
            <a:ext cx="4863830" cy="1938992"/>
          </a:xfrm>
          <a:prstGeom prst="rect">
            <a:avLst/>
          </a:prstGeom>
          <a:noFill/>
        </p:spPr>
        <p:txBody>
          <a:bodyPr wrap="square" rtlCol="0">
            <a:spAutoFit/>
          </a:bodyPr>
          <a:lstStyle/>
          <a:p>
            <a:endParaRPr lang="en-CA" sz="2400" baseline="0" dirty="0"/>
          </a:p>
          <a:p>
            <a:r>
              <a:rPr lang="en-US" sz="3200" baseline="0" dirty="0">
                <a:solidFill>
                  <a:schemeClr val="accent6">
                    <a:lumMod val="75000"/>
                  </a:schemeClr>
                </a:solidFill>
              </a:rPr>
              <a:t>Educators have the option of printing the report in various languages. </a:t>
            </a:r>
          </a:p>
        </p:txBody>
      </p:sp>
      <p:pic>
        <p:nvPicPr>
          <p:cNvPr id="5" name="Picture 4">
            <a:extLst>
              <a:ext uri="{FF2B5EF4-FFF2-40B4-BE49-F238E27FC236}">
                <a16:creationId xmlns:a16="http://schemas.microsoft.com/office/drawing/2014/main" id="{3C6BCEB8-0B4A-4639-A614-5DDBD6588066}"/>
              </a:ext>
            </a:extLst>
          </p:cNvPr>
          <p:cNvPicPr>
            <a:picLocks noChangeAspect="1"/>
          </p:cNvPicPr>
          <p:nvPr/>
        </p:nvPicPr>
        <p:blipFill>
          <a:blip r:embed="rId3"/>
          <a:stretch>
            <a:fillRect/>
          </a:stretch>
        </p:blipFill>
        <p:spPr>
          <a:xfrm>
            <a:off x="5792124" y="1650071"/>
            <a:ext cx="1579670" cy="4030881"/>
          </a:xfrm>
          <a:prstGeom prst="rect">
            <a:avLst/>
          </a:prstGeom>
        </p:spPr>
      </p:pic>
      <p:pic>
        <p:nvPicPr>
          <p:cNvPr id="4" name="Picture 3">
            <a:extLst>
              <a:ext uri="{FF2B5EF4-FFF2-40B4-BE49-F238E27FC236}">
                <a16:creationId xmlns:a16="http://schemas.microsoft.com/office/drawing/2014/main" id="{2371160B-29C0-446D-BF3B-1AEAD9B7ACE5}"/>
              </a:ext>
            </a:extLst>
          </p:cNvPr>
          <p:cNvPicPr>
            <a:picLocks noChangeAspect="1"/>
          </p:cNvPicPr>
          <p:nvPr/>
        </p:nvPicPr>
        <p:blipFill>
          <a:blip r:embed="rId4"/>
          <a:stretch>
            <a:fillRect/>
          </a:stretch>
        </p:blipFill>
        <p:spPr>
          <a:xfrm>
            <a:off x="7755338" y="1135806"/>
            <a:ext cx="3888407" cy="5059412"/>
          </a:xfrm>
          <a:prstGeom prst="rect">
            <a:avLst/>
          </a:prstGeom>
          <a:ln>
            <a:solidFill>
              <a:schemeClr val="tx1"/>
            </a:solidFill>
          </a:ln>
        </p:spPr>
      </p:pic>
    </p:spTree>
    <p:extLst>
      <p:ext uri="{BB962C8B-B14F-4D97-AF65-F5344CB8AC3E}">
        <p14:creationId xmlns:p14="http://schemas.microsoft.com/office/powerpoint/2010/main" val="158252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ED3D475-3C54-41A4-BCD6-0508C347C9E4}"/>
              </a:ext>
            </a:extLst>
          </p:cNvPr>
          <p:cNvSpPr>
            <a:spLocks noGrp="1"/>
          </p:cNvSpPr>
          <p:nvPr>
            <p:ph type="title"/>
          </p:nvPr>
        </p:nvSpPr>
        <p:spPr>
          <a:xfrm>
            <a:off x="432400" y="410400"/>
            <a:ext cx="10666893" cy="1325563"/>
          </a:xfrm>
        </p:spPr>
        <p:txBody>
          <a:bodyPr>
            <a:noAutofit/>
          </a:bodyPr>
          <a:lstStyle/>
          <a:p>
            <a:r>
              <a:rPr lang="en-CA" dirty="0">
                <a:latin typeface="+mn-lt"/>
              </a:rPr>
              <a:t>Second page of the EYE Child Report</a:t>
            </a:r>
          </a:p>
        </p:txBody>
      </p:sp>
      <p:sp>
        <p:nvSpPr>
          <p:cNvPr id="2" name="TextBox 1">
            <a:extLst>
              <a:ext uri="{FF2B5EF4-FFF2-40B4-BE49-F238E27FC236}">
                <a16:creationId xmlns:a16="http://schemas.microsoft.com/office/drawing/2014/main" id="{0160725F-4759-419E-B0E0-5A0E0359FDF1}"/>
              </a:ext>
            </a:extLst>
          </p:cNvPr>
          <p:cNvSpPr txBox="1"/>
          <p:nvPr/>
        </p:nvSpPr>
        <p:spPr>
          <a:xfrm>
            <a:off x="5372102" y="1810988"/>
            <a:ext cx="6387498" cy="3701013"/>
          </a:xfrm>
          <a:prstGeom prst="rect">
            <a:avLst/>
          </a:prstGeom>
          <a:noFill/>
        </p:spPr>
        <p:txBody>
          <a:bodyPr wrap="square" rtlCol="0">
            <a:spAutoFit/>
          </a:bodyPr>
          <a:lstStyle/>
          <a:p>
            <a:r>
              <a:rPr lang="en-US" sz="2800" b="1" dirty="0">
                <a:solidFill>
                  <a:schemeClr val="accent6">
                    <a:lumMod val="75000"/>
                  </a:schemeClr>
                </a:solidFill>
              </a:rPr>
              <a:t>Features of the second page:</a:t>
            </a:r>
          </a:p>
          <a:p>
            <a:endParaRPr lang="en-US" sz="1050" b="1" dirty="0">
              <a:solidFill>
                <a:schemeClr val="accent6">
                  <a:lumMod val="75000"/>
                </a:schemeClr>
              </a:solidFill>
            </a:endParaRPr>
          </a:p>
          <a:p>
            <a:pPr marL="342900" indent="-342900">
              <a:buFont typeface="Arial" panose="020B0604020202020204" pitchFamily="34" charset="0"/>
              <a:buChar char="•"/>
            </a:pPr>
            <a:r>
              <a:rPr lang="en-US" sz="2800" dirty="0">
                <a:solidFill>
                  <a:schemeClr val="accent6">
                    <a:lumMod val="75000"/>
                  </a:schemeClr>
                </a:solidFill>
              </a:rPr>
              <a:t>The child’s demographic information and pre-populated </a:t>
            </a:r>
            <a:r>
              <a:rPr lang="en-CA" sz="2800" dirty="0">
                <a:solidFill>
                  <a:schemeClr val="accent6">
                    <a:lumMod val="75000"/>
                  </a:schemeClr>
                </a:solidFill>
              </a:rPr>
              <a:t>coloured</a:t>
            </a:r>
            <a:r>
              <a:rPr lang="en-US" sz="2800" dirty="0">
                <a:solidFill>
                  <a:schemeClr val="accent6">
                    <a:lumMod val="75000"/>
                  </a:schemeClr>
                </a:solidFill>
              </a:rPr>
              <a:t> scores are included. </a:t>
            </a:r>
          </a:p>
          <a:p>
            <a:pPr marL="342900" indent="-342900">
              <a:buFont typeface="Arial" panose="020B0604020202020204" pitchFamily="34" charset="0"/>
              <a:buChar char="•"/>
            </a:pPr>
            <a:r>
              <a:rPr lang="en-US" sz="2800" dirty="0">
                <a:solidFill>
                  <a:schemeClr val="accent6">
                    <a:lumMod val="75000"/>
                  </a:schemeClr>
                </a:solidFill>
              </a:rPr>
              <a:t>A large space for comments – general in nature or linked to a domain. </a:t>
            </a:r>
          </a:p>
          <a:p>
            <a:pPr marL="342900" indent="-342900">
              <a:buFont typeface="Arial" panose="020B0604020202020204" pitchFamily="34" charset="0"/>
              <a:buChar char="•"/>
            </a:pPr>
            <a:r>
              <a:rPr lang="en-US" sz="2800" dirty="0">
                <a:solidFill>
                  <a:schemeClr val="accent6">
                    <a:lumMod val="75000"/>
                  </a:schemeClr>
                </a:solidFill>
              </a:rPr>
              <a:t>At the bottom, there is an explanation of the EYE results.</a:t>
            </a:r>
          </a:p>
        </p:txBody>
      </p:sp>
      <p:pic>
        <p:nvPicPr>
          <p:cNvPr id="5" name="Picture 4">
            <a:extLst>
              <a:ext uri="{FF2B5EF4-FFF2-40B4-BE49-F238E27FC236}">
                <a16:creationId xmlns:a16="http://schemas.microsoft.com/office/drawing/2014/main" id="{355BF5BC-4320-499D-940F-872D9F13913B}"/>
              </a:ext>
            </a:extLst>
          </p:cNvPr>
          <p:cNvPicPr>
            <a:picLocks noChangeAspect="1"/>
          </p:cNvPicPr>
          <p:nvPr/>
        </p:nvPicPr>
        <p:blipFill>
          <a:blip r:embed="rId3"/>
          <a:stretch>
            <a:fillRect/>
          </a:stretch>
        </p:blipFill>
        <p:spPr>
          <a:xfrm>
            <a:off x="930249" y="1336899"/>
            <a:ext cx="3944004" cy="5110701"/>
          </a:xfrm>
          <a:prstGeom prst="rect">
            <a:avLst/>
          </a:prstGeom>
          <a:ln>
            <a:solidFill>
              <a:schemeClr val="tx1"/>
            </a:solidFill>
          </a:ln>
        </p:spPr>
      </p:pic>
    </p:spTree>
    <p:extLst>
      <p:ext uri="{BB962C8B-B14F-4D97-AF65-F5344CB8AC3E}">
        <p14:creationId xmlns:p14="http://schemas.microsoft.com/office/powerpoint/2010/main" val="2452549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2569" y="306372"/>
            <a:ext cx="10202593" cy="946959"/>
          </a:xfrm>
        </p:spPr>
        <p:txBody>
          <a:bodyPr>
            <a:normAutofit/>
          </a:bodyPr>
          <a:lstStyle/>
          <a:p>
            <a:r>
              <a:rPr lang="fr-CA" dirty="0">
                <a:latin typeface="+mn-lt"/>
              </a:rPr>
              <a:t>Key </a:t>
            </a:r>
            <a:r>
              <a:rPr lang="en-CA" dirty="0">
                <a:latin typeface="+mn-lt"/>
              </a:rPr>
              <a:t>messages</a:t>
            </a:r>
            <a:r>
              <a:rPr lang="fr-CA" dirty="0">
                <a:latin typeface="+mn-lt"/>
              </a:rPr>
              <a:t> for </a:t>
            </a:r>
            <a:r>
              <a:rPr lang="en-CA" dirty="0">
                <a:latin typeface="+mn-lt"/>
              </a:rPr>
              <a:t>families</a:t>
            </a:r>
          </a:p>
        </p:txBody>
      </p:sp>
      <p:sp>
        <p:nvSpPr>
          <p:cNvPr id="24579" name="Rectangle 3"/>
          <p:cNvSpPr>
            <a:spLocks noGrp="1" noChangeArrowheads="1"/>
          </p:cNvSpPr>
          <p:nvPr>
            <p:ph idx="1"/>
          </p:nvPr>
        </p:nvSpPr>
        <p:spPr>
          <a:xfrm>
            <a:off x="781351" y="1253331"/>
            <a:ext cx="10202593" cy="4351338"/>
          </a:xfrm>
          <a:ln w="6350">
            <a:noFill/>
            <a:miter lim="800000"/>
            <a:headEnd/>
            <a:tailEnd/>
          </a:ln>
        </p:spPr>
        <p:txBody>
          <a:bodyPr>
            <a:normAutofit fontScale="92500" lnSpcReduction="10000"/>
          </a:bodyPr>
          <a:lstStyle/>
          <a:p>
            <a:pPr marL="0" indent="0">
              <a:spcBef>
                <a:spcPct val="0"/>
              </a:spcBef>
              <a:spcAft>
                <a:spcPts val="1200"/>
              </a:spcAft>
              <a:buNone/>
            </a:pPr>
            <a:endParaRPr lang="en-US" sz="2600" dirty="0">
              <a:latin typeface="+mn-lt"/>
              <a:cs typeface="Helvetica" charset="0"/>
            </a:endParaRPr>
          </a:p>
          <a:p>
            <a:pPr marL="0" indent="0">
              <a:spcBef>
                <a:spcPct val="0"/>
              </a:spcBef>
              <a:spcAft>
                <a:spcPts val="1200"/>
              </a:spcAft>
              <a:buNone/>
            </a:pPr>
            <a:r>
              <a:rPr lang="en-US" sz="3500" b="1" dirty="0">
                <a:solidFill>
                  <a:schemeClr val="accent6">
                    <a:lumMod val="75000"/>
                  </a:schemeClr>
                </a:solidFill>
                <a:latin typeface="+mn-lt"/>
                <a:cs typeface="Helvetica" charset="0"/>
              </a:rPr>
              <a:t>The purpose of the EYE-DA is to:</a:t>
            </a:r>
          </a:p>
          <a:p>
            <a:pPr>
              <a:spcBef>
                <a:spcPct val="0"/>
              </a:spcBef>
              <a:spcAft>
                <a:spcPts val="1200"/>
              </a:spcAft>
            </a:pPr>
            <a:r>
              <a:rPr lang="en-US" sz="3500" dirty="0">
                <a:solidFill>
                  <a:schemeClr val="accent6">
                    <a:lumMod val="75000"/>
                  </a:schemeClr>
                </a:solidFill>
                <a:latin typeface="+mn-lt"/>
                <a:cs typeface="Helvetica" charset="0"/>
              </a:rPr>
              <a:t>provide information on school readiness</a:t>
            </a:r>
          </a:p>
          <a:p>
            <a:pPr>
              <a:spcBef>
                <a:spcPct val="0"/>
              </a:spcBef>
              <a:spcAft>
                <a:spcPts val="1200"/>
              </a:spcAft>
            </a:pPr>
            <a:r>
              <a:rPr lang="en-US" sz="3500" dirty="0">
                <a:solidFill>
                  <a:schemeClr val="accent6">
                    <a:lumMod val="75000"/>
                  </a:schemeClr>
                </a:solidFill>
                <a:latin typeface="+mn-lt"/>
                <a:cs typeface="Helvetica" charset="0"/>
              </a:rPr>
              <a:t>support a positive transition to school</a:t>
            </a:r>
          </a:p>
          <a:p>
            <a:pPr>
              <a:spcBef>
                <a:spcPct val="0"/>
              </a:spcBef>
              <a:spcAft>
                <a:spcPts val="1200"/>
              </a:spcAft>
            </a:pPr>
            <a:r>
              <a:rPr lang="en-US" sz="3500" dirty="0">
                <a:solidFill>
                  <a:schemeClr val="accent6">
                    <a:lumMod val="75000"/>
                  </a:schemeClr>
                </a:solidFill>
                <a:latin typeface="+mn-lt"/>
                <a:cs typeface="Helvetica" charset="0"/>
              </a:rPr>
              <a:t>inform educators &amp; schools as to what they can do to help each child be successful</a:t>
            </a:r>
          </a:p>
          <a:p>
            <a:pPr>
              <a:spcBef>
                <a:spcPct val="0"/>
              </a:spcBef>
              <a:spcAft>
                <a:spcPts val="1200"/>
              </a:spcAft>
            </a:pPr>
            <a:r>
              <a:rPr lang="en-US" sz="3500" dirty="0">
                <a:solidFill>
                  <a:schemeClr val="accent6">
                    <a:lumMod val="75000"/>
                  </a:schemeClr>
                </a:solidFill>
                <a:latin typeface="+mn-lt"/>
                <a:cs typeface="Helvetica" charset="0"/>
              </a:rPr>
              <a:t>help guide instruction to best meet the learning needs of the child</a:t>
            </a:r>
          </a:p>
          <a:p>
            <a:pPr>
              <a:spcBef>
                <a:spcPct val="0"/>
              </a:spcBef>
              <a:spcAft>
                <a:spcPts val="1200"/>
              </a:spcAft>
              <a:buNone/>
            </a:pPr>
            <a:endParaRPr lang="en-US" sz="2400" b="1" dirty="0">
              <a:solidFill>
                <a:srgbClr val="002060"/>
              </a:solidFill>
              <a:cs typeface="Helvetica" charset="0"/>
            </a:endParaRPr>
          </a:p>
          <a:p>
            <a:pPr>
              <a:spcBef>
                <a:spcPct val="0"/>
              </a:spcBef>
              <a:spcAft>
                <a:spcPts val="1200"/>
              </a:spcAft>
              <a:buNone/>
            </a:pPr>
            <a:endParaRPr lang="en-US" b="1" dirty="0">
              <a:solidFill>
                <a:srgbClr val="002060"/>
              </a:solidFill>
              <a:cs typeface="Helvetica" charset="0"/>
            </a:endParaRPr>
          </a:p>
          <a:p>
            <a:pPr>
              <a:spcBef>
                <a:spcPts val="600"/>
              </a:spcBef>
            </a:pPr>
            <a:endParaRPr lang="en-US" dirty="0">
              <a:latin typeface="Calibri" charset="0"/>
              <a:cs typeface="Helvetica" charset="0"/>
            </a:endParaRPr>
          </a:p>
        </p:txBody>
      </p:sp>
    </p:spTree>
    <p:extLst>
      <p:ext uri="{BB962C8B-B14F-4D97-AF65-F5344CB8AC3E}">
        <p14:creationId xmlns:p14="http://schemas.microsoft.com/office/powerpoint/2010/main" val="2176306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67BC4-B301-4FE4-B6E1-91FCB9C8184F}"/>
              </a:ext>
            </a:extLst>
          </p:cNvPr>
          <p:cNvSpPr>
            <a:spLocks noGrp="1"/>
          </p:cNvSpPr>
          <p:nvPr>
            <p:ph type="title"/>
          </p:nvPr>
        </p:nvSpPr>
        <p:spPr>
          <a:xfrm>
            <a:off x="552449" y="544464"/>
            <a:ext cx="10301287" cy="927150"/>
          </a:xfrm>
        </p:spPr>
        <p:txBody>
          <a:bodyPr>
            <a:normAutofit/>
          </a:bodyPr>
          <a:lstStyle/>
          <a:p>
            <a:r>
              <a:rPr lang="en-US" dirty="0">
                <a:latin typeface="+mn-lt"/>
              </a:rPr>
              <a:t>Meeting with a family</a:t>
            </a:r>
            <a:endParaRPr lang="en-CA" dirty="0">
              <a:latin typeface="+mn-lt"/>
            </a:endParaRPr>
          </a:p>
        </p:txBody>
      </p:sp>
      <p:sp>
        <p:nvSpPr>
          <p:cNvPr id="3" name="Content Placeholder 2">
            <a:extLst>
              <a:ext uri="{FF2B5EF4-FFF2-40B4-BE49-F238E27FC236}">
                <a16:creationId xmlns:a16="http://schemas.microsoft.com/office/drawing/2014/main" id="{5BFE0EF2-C37C-4DD2-8AA7-54440A7FFF7A}"/>
              </a:ext>
            </a:extLst>
          </p:cNvPr>
          <p:cNvSpPr>
            <a:spLocks noGrp="1"/>
          </p:cNvSpPr>
          <p:nvPr>
            <p:ph idx="1"/>
          </p:nvPr>
        </p:nvSpPr>
        <p:spPr>
          <a:xfrm>
            <a:off x="766762" y="1711325"/>
            <a:ext cx="10993438" cy="4351338"/>
          </a:xfrm>
        </p:spPr>
        <p:txBody>
          <a:bodyPr>
            <a:normAutofit/>
          </a:bodyPr>
          <a:lstStyle/>
          <a:p>
            <a:pPr marL="0" indent="0">
              <a:buNone/>
            </a:pPr>
            <a:r>
              <a:rPr lang="en-US" sz="3200" b="1" dirty="0">
                <a:solidFill>
                  <a:schemeClr val="accent6">
                    <a:lumMod val="75000"/>
                  </a:schemeClr>
                </a:solidFill>
                <a:latin typeface="+mn-lt"/>
              </a:rPr>
              <a:t>Prior to meeting with a family</a:t>
            </a:r>
          </a:p>
          <a:p>
            <a:r>
              <a:rPr lang="en-US" sz="3200" dirty="0">
                <a:solidFill>
                  <a:schemeClr val="accent6">
                    <a:lumMod val="75000"/>
                  </a:schemeClr>
                </a:solidFill>
                <a:latin typeface="+mn-lt"/>
              </a:rPr>
              <a:t>Meet with the multidisciplinary team to discuss results and a plan for the child. </a:t>
            </a:r>
          </a:p>
          <a:p>
            <a:r>
              <a:rPr lang="en-US" sz="3200" dirty="0">
                <a:solidFill>
                  <a:schemeClr val="accent6">
                    <a:lumMod val="75000"/>
                  </a:schemeClr>
                </a:solidFill>
                <a:latin typeface="+mn-lt"/>
              </a:rPr>
              <a:t>Prepare material for the meeting.</a:t>
            </a:r>
          </a:p>
          <a:p>
            <a:r>
              <a:rPr lang="en-US" sz="3200" dirty="0">
                <a:solidFill>
                  <a:schemeClr val="accent6">
                    <a:lumMod val="75000"/>
                  </a:schemeClr>
                </a:solidFill>
                <a:latin typeface="+mn-lt"/>
              </a:rPr>
              <a:t>Review and prepare notes on the EYE-DA results.</a:t>
            </a:r>
          </a:p>
          <a:p>
            <a:r>
              <a:rPr lang="en-US" sz="3200" dirty="0">
                <a:solidFill>
                  <a:schemeClr val="accent6">
                    <a:lumMod val="75000"/>
                  </a:schemeClr>
                </a:solidFill>
                <a:latin typeface="+mn-lt"/>
              </a:rPr>
              <a:t>Make sure to point out strengths and needs.</a:t>
            </a:r>
          </a:p>
          <a:p>
            <a:r>
              <a:rPr lang="en-US" sz="3200" dirty="0">
                <a:solidFill>
                  <a:schemeClr val="accent6">
                    <a:lumMod val="75000"/>
                  </a:schemeClr>
                </a:solidFill>
                <a:latin typeface="+mn-lt"/>
              </a:rPr>
              <a:t>Arrange for language interpreters, as needed.</a:t>
            </a:r>
          </a:p>
          <a:p>
            <a:endParaRPr lang="en-CA" dirty="0"/>
          </a:p>
        </p:txBody>
      </p:sp>
    </p:spTree>
    <p:extLst>
      <p:ext uri="{BB962C8B-B14F-4D97-AF65-F5344CB8AC3E}">
        <p14:creationId xmlns:p14="http://schemas.microsoft.com/office/powerpoint/2010/main" val="1522775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BF9D7C9C-FEFD-42A3-855C-A9EF05CCD04D}"/>
              </a:ext>
            </a:extLst>
          </p:cNvPr>
          <p:cNvSpPr>
            <a:spLocks noGrp="1"/>
          </p:cNvSpPr>
          <p:nvPr>
            <p:ph type="title"/>
          </p:nvPr>
        </p:nvSpPr>
        <p:spPr>
          <a:xfrm>
            <a:off x="583659" y="232255"/>
            <a:ext cx="11024682" cy="1017248"/>
          </a:xfrm>
        </p:spPr>
        <p:txBody>
          <a:bodyPr>
            <a:noAutofit/>
          </a:bodyPr>
          <a:lstStyle/>
          <a:p>
            <a:r>
              <a:rPr lang="en-US" dirty="0">
                <a:latin typeface="+mn-lt"/>
              </a:rPr>
              <a:t>Five steps to sharing results with families</a:t>
            </a:r>
            <a:endParaRPr lang="en-CA" dirty="0">
              <a:latin typeface="+mn-lt"/>
            </a:endParaRPr>
          </a:p>
        </p:txBody>
      </p:sp>
      <p:sp>
        <p:nvSpPr>
          <p:cNvPr id="3" name="TextBox 2">
            <a:extLst>
              <a:ext uri="{FF2B5EF4-FFF2-40B4-BE49-F238E27FC236}">
                <a16:creationId xmlns:a16="http://schemas.microsoft.com/office/drawing/2014/main" id="{7961B27E-FD0A-46A0-8509-5B32F61BD2FC}"/>
              </a:ext>
            </a:extLst>
          </p:cNvPr>
          <p:cNvSpPr txBox="1"/>
          <p:nvPr/>
        </p:nvSpPr>
        <p:spPr>
          <a:xfrm>
            <a:off x="583659" y="2078189"/>
            <a:ext cx="7290341" cy="3539430"/>
          </a:xfrm>
          <a:prstGeom prst="rect">
            <a:avLst/>
          </a:prstGeom>
          <a:noFill/>
        </p:spPr>
        <p:txBody>
          <a:bodyPr wrap="square" rtlCol="0">
            <a:spAutoFit/>
          </a:bodyPr>
          <a:lstStyle/>
          <a:p>
            <a:r>
              <a:rPr lang="en-US" sz="3200" dirty="0">
                <a:solidFill>
                  <a:schemeClr val="accent6">
                    <a:lumMod val="75000"/>
                  </a:schemeClr>
                </a:solidFill>
              </a:rPr>
              <a:t>One of the most important things for families to understand when sharing results is that the EYE-DA is not a test to be passed or failed. It simply tells us where a child’s strengths are and where there are areas that may need more support. </a:t>
            </a:r>
          </a:p>
          <a:p>
            <a:endParaRPr lang="en-US" sz="3200" dirty="0">
              <a:solidFill>
                <a:schemeClr val="accent6">
                  <a:lumMod val="75000"/>
                </a:schemeClr>
              </a:solidFill>
            </a:endParaRPr>
          </a:p>
        </p:txBody>
      </p:sp>
      <p:pic>
        <p:nvPicPr>
          <p:cNvPr id="6" name="Content Placeholder 5">
            <a:extLst>
              <a:ext uri="{FF2B5EF4-FFF2-40B4-BE49-F238E27FC236}">
                <a16:creationId xmlns:a16="http://schemas.microsoft.com/office/drawing/2014/main" id="{277D6C80-86F7-4306-899B-661D88D904F3}"/>
              </a:ext>
            </a:extLst>
          </p:cNvPr>
          <p:cNvPicPr>
            <a:picLocks noGrp="1" noChangeAspect="1"/>
          </p:cNvPicPr>
          <p:nvPr>
            <p:ph idx="1"/>
          </p:nvPr>
        </p:nvPicPr>
        <p:blipFill>
          <a:blip r:embed="rId3"/>
          <a:stretch>
            <a:fillRect/>
          </a:stretch>
        </p:blipFill>
        <p:spPr>
          <a:xfrm>
            <a:off x="8258541" y="1672235"/>
            <a:ext cx="3349800" cy="4351338"/>
          </a:xfrm>
          <a:ln>
            <a:solidFill>
              <a:schemeClr val="tx1"/>
            </a:solidFill>
          </a:ln>
        </p:spPr>
      </p:pic>
    </p:spTree>
    <p:extLst>
      <p:ext uri="{BB962C8B-B14F-4D97-AF65-F5344CB8AC3E}">
        <p14:creationId xmlns:p14="http://schemas.microsoft.com/office/powerpoint/2010/main" val="2156700471"/>
      </p:ext>
    </p:extLst>
  </p:cSld>
  <p:clrMapOvr>
    <a:masterClrMapping/>
  </p:clrMapOvr>
</p:sld>
</file>

<file path=ppt/theme/theme1.xml><?xml version="1.0" encoding="utf-8"?>
<a:theme xmlns:a="http://schemas.openxmlformats.org/drawingml/2006/main" name="Office Theme">
  <a:themeElements>
    <a:clrScheme name="TLB 2017">
      <a:dk1>
        <a:srgbClr val="333333"/>
      </a:dk1>
      <a:lt1>
        <a:sysClr val="window" lastClr="FFFFFF"/>
      </a:lt1>
      <a:dk2>
        <a:srgbClr val="333333"/>
      </a:dk2>
      <a:lt2>
        <a:srgbClr val="FFFFFF"/>
      </a:lt2>
      <a:accent1>
        <a:srgbClr val="57A445"/>
      </a:accent1>
      <a:accent2>
        <a:srgbClr val="243670"/>
      </a:accent2>
      <a:accent3>
        <a:srgbClr val="F58620"/>
      </a:accent3>
      <a:accent4>
        <a:srgbClr val="008FBE"/>
      </a:accent4>
      <a:accent5>
        <a:srgbClr val="EA2127"/>
      </a:accent5>
      <a:accent6>
        <a:srgbClr val="5F5F5F"/>
      </a:accent6>
      <a:hlink>
        <a:srgbClr val="008FBE"/>
      </a:hlink>
      <a:folHlink>
        <a:srgbClr val="5F5F5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7" id="{6986188C-F28B-47F1-A05A-994D3EA8593A}" vid="{C4FCD4B9-EDA5-4304-8E6C-4598BB93315C}"/>
    </a:ext>
  </a:extLst>
</a:theme>
</file>

<file path=ppt/theme/theme2.xml><?xml version="1.0" encoding="utf-8"?>
<a:theme xmlns:a="http://schemas.openxmlformats.org/drawingml/2006/main" name="1_Office Theme">
  <a:themeElements>
    <a:clrScheme name="TLB 2017">
      <a:dk1>
        <a:srgbClr val="333333"/>
      </a:dk1>
      <a:lt1>
        <a:sysClr val="window" lastClr="FFFFFF"/>
      </a:lt1>
      <a:dk2>
        <a:srgbClr val="333333"/>
      </a:dk2>
      <a:lt2>
        <a:srgbClr val="FFFFFF"/>
      </a:lt2>
      <a:accent1>
        <a:srgbClr val="57A445"/>
      </a:accent1>
      <a:accent2>
        <a:srgbClr val="243670"/>
      </a:accent2>
      <a:accent3>
        <a:srgbClr val="F58620"/>
      </a:accent3>
      <a:accent4>
        <a:srgbClr val="008FBE"/>
      </a:accent4>
      <a:accent5>
        <a:srgbClr val="EA2127"/>
      </a:accent5>
      <a:accent6>
        <a:srgbClr val="5F5F5F"/>
      </a:accent6>
      <a:hlink>
        <a:srgbClr val="008FBE"/>
      </a:hlink>
      <a:folHlink>
        <a:srgbClr val="5F5F5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7" id="{6986188C-F28B-47F1-A05A-994D3EA8593A}" vid="{C4FCD4B9-EDA5-4304-8E6C-4598BB93315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5077</TotalTime>
  <Words>1474</Words>
  <Application>Microsoft Office PowerPoint</Application>
  <PresentationFormat>Widescreen</PresentationFormat>
  <Paragraphs>154</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Office Theme</vt:lpstr>
      <vt:lpstr>1_Office Theme</vt:lpstr>
      <vt:lpstr>Sharing EYE-DA Results with Families  </vt:lpstr>
      <vt:lpstr>PowerPoint Presentation</vt:lpstr>
      <vt:lpstr>Individual Child Report</vt:lpstr>
      <vt:lpstr>Why is it important to share EYE-DA results with families?</vt:lpstr>
      <vt:lpstr>Individual Child Report</vt:lpstr>
      <vt:lpstr>Second page of the EYE Child Report</vt:lpstr>
      <vt:lpstr>Key messages for families</vt:lpstr>
      <vt:lpstr>Meeting with a family</vt:lpstr>
      <vt:lpstr>Five steps to sharing results with families</vt:lpstr>
      <vt:lpstr>Step 1 – Explain the objective</vt:lpstr>
      <vt:lpstr>Step 2 – Explain the content</vt:lpstr>
      <vt:lpstr>Step 3 – Focus on the positive</vt:lpstr>
      <vt:lpstr>Step 4 – Point out opportunities</vt:lpstr>
      <vt:lpstr>Step 5 – Discuss the Action Plan</vt:lpstr>
      <vt:lpstr>Five steps to sharing results with families</vt:lpstr>
      <vt:lpstr>Resources to share with families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Years Evaluation Direct Assessment (EYE-DA)</dc:title>
  <dc:creator>Stephanie Guignion</dc:creator>
  <cp:lastModifiedBy>Stephanie Guignion</cp:lastModifiedBy>
  <cp:revision>137</cp:revision>
  <dcterms:created xsi:type="dcterms:W3CDTF">2018-11-09T17:29:32Z</dcterms:created>
  <dcterms:modified xsi:type="dcterms:W3CDTF">2022-07-27T17:12:56Z</dcterms:modified>
</cp:coreProperties>
</file>