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1" r:id="rId5"/>
  </p:sldMasterIdLst>
  <p:notesMasterIdLst>
    <p:notesMasterId r:id="rId21"/>
  </p:notesMasterIdLst>
  <p:sldIdLst>
    <p:sldId id="1615" r:id="rId6"/>
    <p:sldId id="331" r:id="rId7"/>
    <p:sldId id="1261" r:id="rId8"/>
    <p:sldId id="1609" r:id="rId9"/>
    <p:sldId id="1611" r:id="rId10"/>
    <p:sldId id="1610" r:id="rId11"/>
    <p:sldId id="1616" r:id="rId12"/>
    <p:sldId id="1602" r:id="rId13"/>
    <p:sldId id="1304" r:id="rId14"/>
    <p:sldId id="1601" r:id="rId15"/>
    <p:sldId id="1603" r:id="rId16"/>
    <p:sldId id="1614" r:id="rId17"/>
    <p:sldId id="1612" r:id="rId18"/>
    <p:sldId id="1613" r:id="rId19"/>
    <p:sldId id="3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Guignion" initials="SG" lastIdx="7" clrIdx="0">
    <p:extLst>
      <p:ext uri="{19B8F6BF-5375-455C-9EA6-DF929625EA0E}">
        <p15:presenceInfo xmlns:p15="http://schemas.microsoft.com/office/powerpoint/2012/main" userId="Stephanie Guignion" providerId="None"/>
      </p:ext>
    </p:extLst>
  </p:cmAuthor>
  <p:cmAuthor id="2" name="Janette Desharnais" initials="JD" lastIdx="4" clrIdx="1">
    <p:extLst>
      <p:ext uri="{19B8F6BF-5375-455C-9EA6-DF929625EA0E}">
        <p15:presenceInfo xmlns:p15="http://schemas.microsoft.com/office/powerpoint/2012/main" userId="S::janettedesharnais@thelearningbarinc.onmicrosoft.com::0f217303-bfe7-417b-b636-919d3c426518" providerId="AD"/>
      </p:ext>
    </p:extLst>
  </p:cmAuthor>
  <p:cmAuthor id="3" name="Claire" initials="C" lastIdx="2" clrIdx="2">
    <p:extLst>
      <p:ext uri="{19B8F6BF-5375-455C-9EA6-DF929625EA0E}">
        <p15:presenceInfo xmlns:p15="http://schemas.microsoft.com/office/powerpoint/2012/main" userId="Clai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7A445"/>
    <a:srgbClr val="FEC116"/>
    <a:srgbClr val="D4D828"/>
    <a:srgbClr val="FFFF00"/>
    <a:srgbClr val="0066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1081" autoAdjust="0"/>
  </p:normalViewPr>
  <p:slideViewPr>
    <p:cSldViewPr snapToGrid="0">
      <p:cViewPr varScale="1">
        <p:scale>
          <a:sx n="90" d="100"/>
          <a:sy n="90" d="100"/>
        </p:scale>
        <p:origin x="1320" y="78"/>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7AAF8-295C-4C91-97E1-0696F86232BB}" type="datetimeFigureOut">
              <a:rPr lang="en-CA" smtClean="0"/>
              <a:t>2022-07-27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6CF4B-5407-4BFC-AE0E-D28A4C53881C}" type="slidenum">
              <a:rPr lang="en-CA" smtClean="0"/>
              <a:t>‹#›</a:t>
            </a:fld>
            <a:endParaRPr lang="en-CA"/>
          </a:p>
        </p:txBody>
      </p:sp>
    </p:spTree>
    <p:extLst>
      <p:ext uri="{BB962C8B-B14F-4D97-AF65-F5344CB8AC3E}">
        <p14:creationId xmlns:p14="http://schemas.microsoft.com/office/powerpoint/2010/main" val="348370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dirty="0">
                <a:latin typeface="Calibri" charset="0"/>
              </a:rPr>
              <a:t>Welcome to this Early Years Evaluation- Direct Assessment Learning Series. </a:t>
            </a:r>
          </a:p>
          <a:p>
            <a:pPr defTabSz="931774">
              <a:defRPr/>
            </a:pPr>
            <a:endParaRPr lang="en-AU" dirty="0">
              <a:latin typeface="Calibri" charset="0"/>
            </a:endParaRPr>
          </a:p>
          <a:p>
            <a:pPr defTabSz="931774">
              <a:defRPr/>
            </a:pPr>
            <a:r>
              <a:rPr lang="en-AU" dirty="0">
                <a:latin typeface="Calibri" charset="0"/>
              </a:rPr>
              <a:t>This session will focus one interpreting your EYE-DA results. </a:t>
            </a:r>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1</a:t>
            </a:fld>
            <a:endParaRPr lang="en-CA"/>
          </a:p>
        </p:txBody>
      </p:sp>
    </p:spTree>
    <p:extLst>
      <p:ext uri="{BB962C8B-B14F-4D97-AF65-F5344CB8AC3E}">
        <p14:creationId xmlns:p14="http://schemas.microsoft.com/office/powerpoint/2010/main" val="317687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We’ve adopted this traffic light metaphor to help teachers and families understand the meaning of the </a:t>
            </a:r>
            <a:r>
              <a:rPr lang="en-CA" noProof="0" dirty="0"/>
              <a:t>coloured</a:t>
            </a:r>
            <a:r>
              <a:rPr lang="en-US" noProof="0" dirty="0"/>
              <a:t> scores. </a:t>
            </a:r>
          </a:p>
          <a:p>
            <a:r>
              <a:rPr lang="en-CA" noProof="0" dirty="0"/>
              <a:t>A </a:t>
            </a:r>
            <a:r>
              <a:rPr lang="en-US" noProof="0" dirty="0"/>
              <a:t>Green result means let’s keep moving on the current learning path.</a:t>
            </a:r>
          </a:p>
          <a:p>
            <a:r>
              <a:rPr lang="en-US" noProof="0" dirty="0"/>
              <a:t>A Yellow result means we may have to slow down and reconsider the current learning path.</a:t>
            </a:r>
          </a:p>
          <a:p>
            <a:r>
              <a:rPr lang="en-US" noProof="0" dirty="0"/>
              <a:t>And a Red result means let’s pause for a moment and adjust the learning path before proceeding onward.</a:t>
            </a:r>
          </a:p>
          <a:p>
            <a:endParaRPr lang="en-CA" noProof="0" dirty="0"/>
          </a:p>
        </p:txBody>
      </p:sp>
      <p:sp>
        <p:nvSpPr>
          <p:cNvPr id="4" name="Slide Number Placeholder 3"/>
          <p:cNvSpPr>
            <a:spLocks noGrp="1"/>
          </p:cNvSpPr>
          <p:nvPr>
            <p:ph type="sldNum" sz="quarter" idx="5"/>
          </p:nvPr>
        </p:nvSpPr>
        <p:spPr/>
        <p:txBody>
          <a:bodyPr/>
          <a:lstStyle/>
          <a:p>
            <a:fld id="{AFF764DB-2342-4846-8B68-51C5FCCA0EDA}" type="slidenum">
              <a:rPr lang="en-CA" smtClean="0"/>
              <a:t>10</a:t>
            </a:fld>
            <a:endParaRPr lang="en-CA"/>
          </a:p>
        </p:txBody>
      </p:sp>
    </p:spTree>
    <p:extLst>
      <p:ext uri="{BB962C8B-B14F-4D97-AF65-F5344CB8AC3E}">
        <p14:creationId xmlns:p14="http://schemas.microsoft.com/office/powerpoint/2010/main" val="161993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rgbClr val="6B6B6B"/>
                </a:solidFill>
                <a:latin typeface="Calibri" panose="020F0502020204030204" pitchFamily="34" charset="0"/>
                <a:ea typeface="+mn-ea"/>
                <a:cs typeface="Calibri" panose="020F0502020204030204" pitchFamily="34" charset="0"/>
                <a:sym typeface="Calibri"/>
              </a:rPr>
              <a:t>EYE pie charts, bar graphs and Excel sheets are also available for each class within the Results Viewing section on the Online Data Entry 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noProof="0" dirty="0">
                <a:solidFill>
                  <a:srgbClr val="6B6B6B"/>
                </a:solidFill>
                <a:latin typeface="Calibri" panose="020F0502020204030204" pitchFamily="34" charset="0"/>
                <a:ea typeface="+mn-ea"/>
                <a:cs typeface="Calibri" panose="020F0502020204030204" pitchFamily="34" charset="0"/>
                <a:sym typeface="Calibri"/>
              </a:rPr>
              <a:t>These reports are updated in real-time; as soon as child-level data is entered and reports are generated, these charts are also updated in the system as well. These reports can be saved, downloaded, and printed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noProof="0" dirty="0">
              <a:solidFill>
                <a:srgbClr val="6B6B6B"/>
              </a:solidFill>
              <a:latin typeface="Calibri" panose="020F0502020204030204" pitchFamily="34" charset="0"/>
              <a:ea typeface="+mn-ea"/>
              <a:cs typeface="Calibri" panose="020F0502020204030204" pitchFamily="34" charset="0"/>
              <a:sym typeface="Calibri"/>
            </a:endParaRPr>
          </a:p>
        </p:txBody>
      </p:sp>
      <p:sp>
        <p:nvSpPr>
          <p:cNvPr id="4" name="Slide Number Placeholder 3"/>
          <p:cNvSpPr>
            <a:spLocks noGrp="1"/>
          </p:cNvSpPr>
          <p:nvPr>
            <p:ph type="sldNum" sz="quarter" idx="5"/>
          </p:nvPr>
        </p:nvSpPr>
        <p:spPr/>
        <p:txBody>
          <a:bodyPr/>
          <a:lstStyle/>
          <a:p>
            <a:fld id="{AFF764DB-2342-4846-8B68-51C5FCCA0EDA}" type="slidenum">
              <a:rPr lang="en-CA" smtClean="0"/>
              <a:t>11</a:t>
            </a:fld>
            <a:endParaRPr lang="en-CA"/>
          </a:p>
        </p:txBody>
      </p:sp>
    </p:spTree>
    <p:extLst>
      <p:ext uri="{BB962C8B-B14F-4D97-AF65-F5344CB8AC3E}">
        <p14:creationId xmlns:p14="http://schemas.microsoft.com/office/powerpoint/2010/main" val="159135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reports help you view overall class results and easily identify the strengths and vulnerabilities of your class at a glance. </a:t>
            </a:r>
          </a:p>
          <a:p>
            <a:r>
              <a:rPr lang="en-US" dirty="0"/>
              <a:t>Looking at the results on the sample bar graph here, we see that overall, the Gross Motor domain is a strength for this class, but that generally, the children would benefit from more opportunities to practice their skills in the first three domains, especially Language and Communication.</a:t>
            </a:r>
          </a:p>
          <a:p>
            <a:endParaRPr lang="en-CA" dirty="0"/>
          </a:p>
        </p:txBody>
      </p:sp>
      <p:sp>
        <p:nvSpPr>
          <p:cNvPr id="4" name="Slide Number Placeholder 3"/>
          <p:cNvSpPr>
            <a:spLocks noGrp="1"/>
          </p:cNvSpPr>
          <p:nvPr>
            <p:ph type="sldNum" sz="quarter" idx="5"/>
          </p:nvPr>
        </p:nvSpPr>
        <p:spPr/>
        <p:txBody>
          <a:bodyPr/>
          <a:lstStyle/>
          <a:p>
            <a:fld id="{F226CF4B-5407-4BFC-AE0E-D28A4C53881C}" type="slidenum">
              <a:rPr lang="en-CA" smtClean="0"/>
              <a:t>12</a:t>
            </a:fld>
            <a:endParaRPr lang="en-CA"/>
          </a:p>
        </p:txBody>
      </p:sp>
    </p:spTree>
    <p:extLst>
      <p:ext uri="{BB962C8B-B14F-4D97-AF65-F5344CB8AC3E}">
        <p14:creationId xmlns:p14="http://schemas.microsoft.com/office/powerpoint/2010/main" val="83804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pie charts present the same information as the bar graphs but in percentages. Looking at this chart, again we would want to focus on the skills related to the first three domains, especially Language and Communication. </a:t>
            </a:r>
          </a:p>
          <a:p>
            <a:endParaRPr lang="en-CA" dirty="0"/>
          </a:p>
        </p:txBody>
      </p:sp>
      <p:sp>
        <p:nvSpPr>
          <p:cNvPr id="4" name="Slide Number Placeholder 3"/>
          <p:cNvSpPr>
            <a:spLocks noGrp="1"/>
          </p:cNvSpPr>
          <p:nvPr>
            <p:ph type="sldNum" sz="quarter" idx="5"/>
          </p:nvPr>
        </p:nvSpPr>
        <p:spPr/>
        <p:txBody>
          <a:bodyPr/>
          <a:lstStyle/>
          <a:p>
            <a:fld id="{F226CF4B-5407-4BFC-AE0E-D28A4C53881C}" type="slidenum">
              <a:rPr lang="en-CA" smtClean="0"/>
              <a:t>13</a:t>
            </a:fld>
            <a:endParaRPr lang="en-CA"/>
          </a:p>
        </p:txBody>
      </p:sp>
    </p:spTree>
    <p:extLst>
      <p:ext uri="{BB962C8B-B14F-4D97-AF65-F5344CB8AC3E}">
        <p14:creationId xmlns:p14="http://schemas.microsoft.com/office/powerpoint/2010/main" val="1888355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Excel sheet is a great way to view results for an entire class and can be used to identify and track which children require additional support and follow-up.</a:t>
            </a:r>
          </a:p>
          <a:p>
            <a:endParaRPr lang="en-CA" dirty="0"/>
          </a:p>
        </p:txBody>
      </p:sp>
      <p:sp>
        <p:nvSpPr>
          <p:cNvPr id="4" name="Slide Number Placeholder 3"/>
          <p:cNvSpPr>
            <a:spLocks noGrp="1"/>
          </p:cNvSpPr>
          <p:nvPr>
            <p:ph type="sldNum" sz="quarter" idx="5"/>
          </p:nvPr>
        </p:nvSpPr>
        <p:spPr/>
        <p:txBody>
          <a:bodyPr/>
          <a:lstStyle/>
          <a:p>
            <a:fld id="{F226CF4B-5407-4BFC-AE0E-D28A4C53881C}" type="slidenum">
              <a:rPr lang="en-CA" smtClean="0"/>
              <a:t>14</a:t>
            </a:fld>
            <a:endParaRPr lang="en-CA"/>
          </a:p>
        </p:txBody>
      </p:sp>
    </p:spTree>
    <p:extLst>
      <p:ext uri="{BB962C8B-B14F-4D97-AF65-F5344CB8AC3E}">
        <p14:creationId xmlns:p14="http://schemas.microsoft.com/office/powerpoint/2010/main" val="562124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4148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will focus on:</a:t>
            </a:r>
          </a:p>
          <a:p>
            <a:endParaRPr lang="en-US" dirty="0"/>
          </a:p>
          <a:p>
            <a:pPr marL="171450" indent="-171450">
              <a:buFont typeface="Arial" panose="020B0604020202020204" pitchFamily="34" charset="0"/>
              <a:buChar char="•"/>
            </a:pPr>
            <a:r>
              <a:rPr lang="en-US" dirty="0"/>
              <a:t>Understanding your EYE-DA results </a:t>
            </a:r>
          </a:p>
          <a:p>
            <a:pPr marL="171450" indent="-171450">
              <a:buFont typeface="Arial" panose="020B0604020202020204" pitchFamily="34" charset="0"/>
              <a:buChar char="•"/>
            </a:pPr>
            <a:r>
              <a:rPr lang="en-US" dirty="0"/>
              <a:t>How the domain scores are calculated</a:t>
            </a:r>
          </a:p>
          <a:p>
            <a:pPr marL="171450" indent="-171450">
              <a:buFont typeface="Arial" panose="020B0604020202020204" pitchFamily="34" charset="0"/>
              <a:buChar char="•"/>
            </a:pPr>
            <a:r>
              <a:rPr lang="en-US" dirty="0"/>
              <a:t>Features of the Child Reports</a:t>
            </a:r>
          </a:p>
          <a:p>
            <a:pPr marL="171450" indent="-171450">
              <a:buFont typeface="Arial" panose="020B0604020202020204" pitchFamily="34" charset="0"/>
              <a:buChar char="•"/>
            </a:pPr>
            <a:r>
              <a:rPr lang="en-US" dirty="0"/>
              <a:t>Reviewing the pie charts, bar graphs, and Excel sheets</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a:t>
            </a:fld>
            <a:endParaRPr lang="en-US"/>
          </a:p>
        </p:txBody>
      </p:sp>
    </p:spTree>
    <p:extLst>
      <p:ext uri="{BB962C8B-B14F-4D97-AF65-F5344CB8AC3E}">
        <p14:creationId xmlns:p14="http://schemas.microsoft.com/office/powerpoint/2010/main" val="105154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1200"/>
              </a:spcAft>
              <a:buNone/>
              <a:defRPr/>
            </a:pPr>
            <a:r>
              <a:rPr lang="en-US" sz="2000" dirty="0">
                <a:solidFill>
                  <a:schemeClr val="accent6">
                    <a:lumMod val="75000"/>
                  </a:schemeClr>
                </a:solidFill>
              </a:rPr>
              <a:t>The EYE-DA evaluates aspects of early child development in four domains closely related to emerging literacy skills and children’s success at school:</a:t>
            </a:r>
          </a:p>
          <a:p>
            <a:pPr marL="0" lvl="0" indent="0">
              <a:spcBef>
                <a:spcPts val="0"/>
              </a:spcBef>
              <a:spcAft>
                <a:spcPts val="1200"/>
              </a:spcAft>
              <a:buNone/>
              <a:defRPr/>
            </a:pPr>
            <a:r>
              <a:rPr lang="en-US" sz="2000" i="1" dirty="0">
                <a:solidFill>
                  <a:schemeClr val="accent6">
                    <a:lumMod val="75000"/>
                  </a:schemeClr>
                </a:solidFill>
              </a:rPr>
              <a:t>Awareness of Self and Environment</a:t>
            </a:r>
          </a:p>
          <a:p>
            <a:pPr marL="0" lvl="0" indent="0">
              <a:spcBef>
                <a:spcPts val="0"/>
              </a:spcBef>
              <a:spcAft>
                <a:spcPts val="1200"/>
              </a:spcAft>
              <a:buNone/>
              <a:defRPr/>
            </a:pPr>
            <a:r>
              <a:rPr lang="en-US" sz="2000" i="1" dirty="0">
                <a:solidFill>
                  <a:schemeClr val="accent6">
                    <a:lumMod val="75000"/>
                  </a:schemeClr>
                </a:solidFill>
              </a:rPr>
              <a:t>Cognitive Skills </a:t>
            </a:r>
          </a:p>
          <a:p>
            <a:pPr marL="0" lvl="0" indent="0">
              <a:spcBef>
                <a:spcPts val="0"/>
              </a:spcBef>
              <a:spcAft>
                <a:spcPts val="1200"/>
              </a:spcAft>
              <a:buNone/>
              <a:defRPr/>
            </a:pPr>
            <a:r>
              <a:rPr lang="en-US" sz="2000" i="1" dirty="0">
                <a:solidFill>
                  <a:schemeClr val="accent6">
                    <a:lumMod val="75000"/>
                  </a:schemeClr>
                </a:solidFill>
              </a:rPr>
              <a:t>Language and Communication</a:t>
            </a:r>
          </a:p>
          <a:p>
            <a:pPr marL="0" lvl="0" indent="0">
              <a:spcBef>
                <a:spcPts val="0"/>
              </a:spcBef>
              <a:spcAft>
                <a:spcPts val="1200"/>
              </a:spcAft>
              <a:buNone/>
              <a:defRPr/>
            </a:pPr>
            <a:r>
              <a:rPr lang="en-US" sz="2000" i="1" dirty="0">
                <a:solidFill>
                  <a:schemeClr val="accent6">
                    <a:lumMod val="75000"/>
                  </a:schemeClr>
                </a:solidFill>
              </a:rPr>
              <a:t>Physical Development</a:t>
            </a:r>
          </a:p>
          <a:p>
            <a:pPr defTabSz="1752946" fontAlgn="base">
              <a:lnSpc>
                <a:spcPct val="90000"/>
              </a:lnSpc>
              <a:spcBef>
                <a:spcPts val="600"/>
              </a:spcBef>
              <a:spcAft>
                <a:spcPct val="0"/>
              </a:spcAft>
              <a:defRPr/>
            </a:pPr>
            <a:endParaRPr lang="en-US" sz="1900" dirty="0">
              <a:solidFill>
                <a:srgbClr val="333333"/>
              </a:solidFill>
            </a:endParaRPr>
          </a:p>
          <a:p>
            <a:pPr marL="337808" indent="-337808" defTabSz="1752946" fontAlgn="base">
              <a:lnSpc>
                <a:spcPct val="90000"/>
              </a:lnSpc>
              <a:spcBef>
                <a:spcPts val="600"/>
              </a:spcBef>
              <a:spcAft>
                <a:spcPct val="0"/>
              </a:spcAft>
              <a:buFont typeface="Arial" panose="020B0604020202020204" pitchFamily="34" charset="0"/>
              <a:buChar char="•"/>
              <a:defRPr/>
            </a:pPr>
            <a:endParaRPr lang="en-US" dirty="0">
              <a:solidFill>
                <a:srgbClr val="333333"/>
              </a:solidFill>
            </a:endParaRPr>
          </a:p>
        </p:txBody>
      </p:sp>
      <p:sp>
        <p:nvSpPr>
          <p:cNvPr id="4" name="Slide Number Placeholder 3"/>
          <p:cNvSpPr>
            <a:spLocks noGrp="1"/>
          </p:cNvSpPr>
          <p:nvPr>
            <p:ph type="sldNum" sz="quarter" idx="10"/>
          </p:nvPr>
        </p:nvSpPr>
        <p:spPr/>
        <p:txBody>
          <a:bodyPr/>
          <a:lstStyle/>
          <a:p>
            <a:pPr defTabSz="1752946">
              <a:defRPr/>
            </a:pPr>
            <a:fld id="{AEB014AA-E7B7-43B1-85C5-82B90081F3EA}" type="slidenum">
              <a:rPr lang="fr-CA">
                <a:solidFill>
                  <a:prstClr val="black"/>
                </a:solidFill>
                <a:latin typeface="Calibri"/>
              </a:rPr>
              <a:pPr defTabSz="1752946">
                <a:defRPr/>
              </a:pPr>
              <a:t>3</a:t>
            </a:fld>
            <a:endParaRPr lang="fr-CA">
              <a:solidFill>
                <a:prstClr val="black"/>
              </a:solidFill>
              <a:latin typeface="Calibri"/>
            </a:endParaRPr>
          </a:p>
        </p:txBody>
      </p:sp>
    </p:spTree>
    <p:extLst>
      <p:ext uri="{BB962C8B-B14F-4D97-AF65-F5344CB8AC3E}">
        <p14:creationId xmlns:p14="http://schemas.microsoft.com/office/powerpoint/2010/main" val="343734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about a child’s strengths, skills, and areas for development provides a starting point for discussions with the child’s family and multidisciplinary team. This allows for the planning of developmentally appropriate activities to promote further learning.</a:t>
            </a:r>
          </a:p>
          <a:p>
            <a:endParaRPr lang="en-CA" dirty="0"/>
          </a:p>
        </p:txBody>
      </p:sp>
      <p:sp>
        <p:nvSpPr>
          <p:cNvPr id="4" name="Slide Number Placeholder 3"/>
          <p:cNvSpPr>
            <a:spLocks noGrp="1"/>
          </p:cNvSpPr>
          <p:nvPr>
            <p:ph type="sldNum" sz="quarter" idx="5"/>
          </p:nvPr>
        </p:nvSpPr>
        <p:spPr/>
        <p:txBody>
          <a:bodyPr/>
          <a:lstStyle/>
          <a:p>
            <a:fld id="{F226CF4B-5407-4BFC-AE0E-D28A4C53881C}" type="slidenum">
              <a:rPr lang="en-CA" smtClean="0"/>
              <a:t>4</a:t>
            </a:fld>
            <a:endParaRPr lang="en-CA"/>
          </a:p>
        </p:txBody>
      </p:sp>
    </p:spTree>
    <p:extLst>
      <p:ext uri="{BB962C8B-B14F-4D97-AF65-F5344CB8AC3E}">
        <p14:creationId xmlns:p14="http://schemas.microsoft.com/office/powerpoint/2010/main" val="291859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are the green, yellow, and red EYE-DA scores determined? </a:t>
            </a:r>
          </a:p>
          <a:p>
            <a:endParaRPr lang="en-US" b="1" dirty="0"/>
          </a:p>
          <a:p>
            <a:r>
              <a:rPr lang="en-US" dirty="0"/>
              <a:t>Item scores within a domain are averaged and then assigned to the green, yellow or red developmental category based on a child’s age at the time of assessment. </a:t>
            </a:r>
          </a:p>
          <a:p>
            <a:r>
              <a:rPr lang="en-US" dirty="0"/>
              <a:t>Each domain has a set of thresholds or categories based on the child's age that is used to determine if the child is at appropriate development, experiencing some difficulty, or experiencing significant difficulty. </a:t>
            </a:r>
          </a:p>
          <a:p>
            <a:endParaRPr lang="en-CA" dirty="0"/>
          </a:p>
        </p:txBody>
      </p:sp>
      <p:sp>
        <p:nvSpPr>
          <p:cNvPr id="4" name="Slide Number Placeholder 3"/>
          <p:cNvSpPr>
            <a:spLocks noGrp="1"/>
          </p:cNvSpPr>
          <p:nvPr>
            <p:ph type="sldNum" sz="quarter" idx="5"/>
          </p:nvPr>
        </p:nvSpPr>
        <p:spPr/>
        <p:txBody>
          <a:bodyPr/>
          <a:lstStyle/>
          <a:p>
            <a:fld id="{F226CF4B-5407-4BFC-AE0E-D28A4C53881C}" type="slidenum">
              <a:rPr lang="en-CA" smtClean="0"/>
              <a:t>5</a:t>
            </a:fld>
            <a:endParaRPr lang="en-CA"/>
          </a:p>
        </p:txBody>
      </p:sp>
    </p:spTree>
    <p:extLst>
      <p:ext uri="{BB962C8B-B14F-4D97-AF65-F5344CB8AC3E}">
        <p14:creationId xmlns:p14="http://schemas.microsoft.com/office/powerpoint/2010/main" val="163954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does a child’s age affect the results? </a:t>
            </a:r>
          </a:p>
          <a:p>
            <a:endParaRPr lang="en-US" b="1" dirty="0"/>
          </a:p>
          <a:p>
            <a:r>
              <a:rPr lang="en-US" dirty="0"/>
              <a:t>Age-based norms (for 3 – 6 years old) are used to determine children’s early readiness skills in the four developmental domains. The norms are based on age-appropriate tasks derived from a number of Canadian and US studies and aligned with results from international assessments. Our norming scale is based on a sample of over 6,000 Canadian children. </a:t>
            </a:r>
          </a:p>
          <a:p>
            <a:endParaRPr lang="en-CA" dirty="0"/>
          </a:p>
        </p:txBody>
      </p:sp>
      <p:sp>
        <p:nvSpPr>
          <p:cNvPr id="4" name="Slide Number Placeholder 3"/>
          <p:cNvSpPr>
            <a:spLocks noGrp="1"/>
          </p:cNvSpPr>
          <p:nvPr>
            <p:ph type="sldNum" sz="quarter" idx="5"/>
          </p:nvPr>
        </p:nvSpPr>
        <p:spPr/>
        <p:txBody>
          <a:bodyPr/>
          <a:lstStyle/>
          <a:p>
            <a:fld id="{F226CF4B-5407-4BFC-AE0E-D28A4C53881C}" type="slidenum">
              <a:rPr lang="en-CA" smtClean="0"/>
              <a:t>6</a:t>
            </a:fld>
            <a:endParaRPr lang="en-CA"/>
          </a:p>
        </p:txBody>
      </p:sp>
    </p:spTree>
    <p:extLst>
      <p:ext uri="{BB962C8B-B14F-4D97-AF65-F5344CB8AC3E}">
        <p14:creationId xmlns:p14="http://schemas.microsoft.com/office/powerpoint/2010/main" val="103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does a child’s age affect the results? </a:t>
            </a:r>
          </a:p>
          <a:p>
            <a:endParaRPr lang="en-US" b="1" dirty="0"/>
          </a:p>
          <a:p>
            <a:r>
              <a:rPr lang="en-US" dirty="0"/>
              <a:t>A younger child would have lower score thresholds than an older child in determining whether their domain score outcome is green, yellow, or red. Put simply, we have different skill level expectations for children depending on their age, with lower expectations for younger children and higher expectations for older children.</a:t>
            </a:r>
          </a:p>
          <a:p>
            <a:endParaRPr lang="en-CA" dirty="0"/>
          </a:p>
        </p:txBody>
      </p:sp>
      <p:sp>
        <p:nvSpPr>
          <p:cNvPr id="4" name="Slide Number Placeholder 3"/>
          <p:cNvSpPr>
            <a:spLocks noGrp="1"/>
          </p:cNvSpPr>
          <p:nvPr>
            <p:ph type="sldNum" sz="quarter" idx="5"/>
          </p:nvPr>
        </p:nvSpPr>
        <p:spPr/>
        <p:txBody>
          <a:bodyPr/>
          <a:lstStyle/>
          <a:p>
            <a:fld id="{F226CF4B-5407-4BFC-AE0E-D28A4C53881C}" type="slidenum">
              <a:rPr lang="en-CA" smtClean="0"/>
              <a:t>7</a:t>
            </a:fld>
            <a:endParaRPr lang="en-CA"/>
          </a:p>
        </p:txBody>
      </p:sp>
    </p:spTree>
    <p:extLst>
      <p:ext uri="{BB962C8B-B14F-4D97-AF65-F5344CB8AC3E}">
        <p14:creationId xmlns:p14="http://schemas.microsoft.com/office/powerpoint/2010/main" val="366946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Child Reports are available immediately as soon as you click Generate Report on the online data entry site.</a:t>
            </a:r>
          </a:p>
          <a:p>
            <a:r>
              <a:rPr lang="en-US" b="0" dirty="0"/>
              <a:t>For each domain, we’ve included:</a:t>
            </a:r>
          </a:p>
          <a:p>
            <a:pPr marL="171450" indent="-171450">
              <a:buFont typeface="Arial" panose="020B0604020202020204" pitchFamily="34" charset="0"/>
              <a:buChar char="•"/>
            </a:pPr>
            <a:r>
              <a:rPr lang="en-US" b="0" dirty="0"/>
              <a:t>a descriptive photo;</a:t>
            </a:r>
          </a:p>
          <a:p>
            <a:pPr marL="171450" indent="-171450">
              <a:buFont typeface="Arial" panose="020B0604020202020204" pitchFamily="34" charset="0"/>
              <a:buChar char="•"/>
            </a:pPr>
            <a:r>
              <a:rPr lang="en-US" b="0" dirty="0"/>
              <a:t>an explanation of the domain and examples of applicable skills; and</a:t>
            </a:r>
          </a:p>
          <a:p>
            <a:pPr marL="171450" indent="-171450">
              <a:buFont typeface="Arial" panose="020B0604020202020204" pitchFamily="34" charset="0"/>
              <a:buChar char="•"/>
            </a:pPr>
            <a:r>
              <a:rPr lang="en-US" b="0" dirty="0"/>
              <a:t>a </a:t>
            </a:r>
            <a:r>
              <a:rPr lang="en-CA" b="0" noProof="0" dirty="0"/>
              <a:t>colour-coded</a:t>
            </a:r>
            <a:r>
              <a:rPr lang="en-US" b="0" dirty="0"/>
              <a:t> result</a:t>
            </a:r>
          </a:p>
          <a:p>
            <a:r>
              <a:rPr lang="en-US" b="0" dirty="0"/>
              <a:t>At the bottom of the Child Report, there is an explanation of the </a:t>
            </a:r>
            <a:r>
              <a:rPr lang="en-CA" b="0" noProof="0" dirty="0"/>
              <a:t>coloured</a:t>
            </a:r>
            <a:r>
              <a:rPr lang="en-US" b="0" dirty="0"/>
              <a:t> results.</a:t>
            </a:r>
          </a:p>
          <a:p>
            <a:endParaRPr lang="en-CA" b="0" dirty="0"/>
          </a:p>
        </p:txBody>
      </p:sp>
      <p:sp>
        <p:nvSpPr>
          <p:cNvPr id="4" name="Slide Number Placeholder 3"/>
          <p:cNvSpPr>
            <a:spLocks noGrp="1"/>
          </p:cNvSpPr>
          <p:nvPr>
            <p:ph type="sldNum" sz="quarter" idx="5"/>
          </p:nvPr>
        </p:nvSpPr>
        <p:spPr/>
        <p:txBody>
          <a:bodyPr/>
          <a:lstStyle/>
          <a:p>
            <a:fld id="{AFF764DB-2342-4846-8B68-51C5FCCA0EDA}" type="slidenum">
              <a:rPr lang="en-CA" smtClean="0"/>
              <a:t>8</a:t>
            </a:fld>
            <a:endParaRPr lang="en-CA"/>
          </a:p>
        </p:txBody>
      </p:sp>
    </p:spTree>
    <p:extLst>
      <p:ext uri="{BB962C8B-B14F-4D97-AF65-F5344CB8AC3E}">
        <p14:creationId xmlns:p14="http://schemas.microsoft.com/office/powerpoint/2010/main" val="293632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20261">
              <a:defRPr/>
            </a:pPr>
            <a:r>
              <a:rPr lang="en-US" sz="1900" dirty="0"/>
              <a:t>The Child Reports are great for sharing with families, other teachers, and members of your resource team. </a:t>
            </a:r>
          </a:p>
          <a:p>
            <a:pPr defTabSz="1720261">
              <a:defRPr/>
            </a:pPr>
            <a:r>
              <a:rPr lang="en-US" sz="1900" dirty="0"/>
              <a:t>The Child Reports are available in over 20 languages. This allows most families, regardless of their English literacy level, to easily interpret the child’s results.</a:t>
            </a:r>
          </a:p>
          <a:p>
            <a:pPr defTabSz="1720261">
              <a:defRPr/>
            </a:pPr>
            <a:endParaRPr lang="en-CA" sz="1900" dirty="0"/>
          </a:p>
        </p:txBody>
      </p:sp>
      <p:sp>
        <p:nvSpPr>
          <p:cNvPr id="4" name="Slide Number Placeholder 3"/>
          <p:cNvSpPr>
            <a:spLocks noGrp="1"/>
          </p:cNvSpPr>
          <p:nvPr>
            <p:ph type="sldNum" sz="quarter" idx="10"/>
          </p:nvPr>
        </p:nvSpPr>
        <p:spPr/>
        <p:txBody>
          <a:bodyPr/>
          <a:lstStyle/>
          <a:p>
            <a:pPr defTabSz="1752946">
              <a:defRPr/>
            </a:pPr>
            <a:fld id="{AFF764DB-2342-4846-8B68-51C5FCCA0EDA}" type="slidenum">
              <a:rPr lang="en-CA">
                <a:solidFill>
                  <a:prstClr val="black"/>
                </a:solidFill>
                <a:latin typeface="Calibri"/>
              </a:rPr>
              <a:pPr defTabSz="1752946">
                <a:defRPr/>
              </a:pPr>
              <a:t>9</a:t>
            </a:fld>
            <a:endParaRPr lang="en-CA">
              <a:solidFill>
                <a:prstClr val="black"/>
              </a:solidFill>
              <a:latin typeface="Calibri"/>
            </a:endParaRPr>
          </a:p>
        </p:txBody>
      </p:sp>
    </p:spTree>
    <p:extLst>
      <p:ext uri="{BB962C8B-B14F-4D97-AF65-F5344CB8AC3E}">
        <p14:creationId xmlns:p14="http://schemas.microsoft.com/office/powerpoint/2010/main" val="380779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grpSp>
        <p:nvGrpSpPr>
          <p:cNvPr id="9" name="Group 8">
            <a:extLst>
              <a:ext uri="{FF2B5EF4-FFF2-40B4-BE49-F238E27FC236}">
                <a16:creationId xmlns:a16="http://schemas.microsoft.com/office/drawing/2014/main" id="{68FB771B-1399-4959-A8AE-AC20B3A7BAC9}"/>
              </a:ext>
            </a:extLst>
          </p:cNvPr>
          <p:cNvGrpSpPr/>
          <p:nvPr userDrawn="1"/>
        </p:nvGrpSpPr>
        <p:grpSpPr>
          <a:xfrm>
            <a:off x="0" y="4101679"/>
            <a:ext cx="7842436" cy="102899"/>
            <a:chOff x="4349578" y="3579414"/>
            <a:chExt cx="7842436" cy="102899"/>
          </a:xfrm>
        </p:grpSpPr>
        <p:sp>
          <p:nvSpPr>
            <p:cNvPr id="10" name="Shape 31">
              <a:extLst>
                <a:ext uri="{FF2B5EF4-FFF2-40B4-BE49-F238E27FC236}">
                  <a16:creationId xmlns:a16="http://schemas.microsoft.com/office/drawing/2014/main" id="{CADCA904-03D1-431E-9F67-D876970DD9DB}"/>
                </a:ext>
              </a:extLst>
            </p:cNvPr>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1" name="Shape 32">
              <a:extLst>
                <a:ext uri="{FF2B5EF4-FFF2-40B4-BE49-F238E27FC236}">
                  <a16:creationId xmlns:a16="http://schemas.microsoft.com/office/drawing/2014/main" id="{7E315703-0BFE-4628-8F00-880C7516BBF9}"/>
                </a:ext>
              </a:extLst>
            </p:cNvPr>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2" name="Shape 34">
              <a:extLst>
                <a:ext uri="{FF2B5EF4-FFF2-40B4-BE49-F238E27FC236}">
                  <a16:creationId xmlns:a16="http://schemas.microsoft.com/office/drawing/2014/main" id="{04F2CB3C-C8CD-4BFF-B1DA-DE87F05A6A21}"/>
                </a:ext>
              </a:extLst>
            </p:cNvPr>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403706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93898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242069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defRPr>
                <a:solidFill>
                  <a:schemeClr val="accent1"/>
                </a:solidFill>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122483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4"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57476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2338047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p>
            <a:r>
              <a:rPr lang="en-US"/>
              <a:t>Click icon to add picture</a:t>
            </a:r>
          </a:p>
        </p:txBody>
      </p:sp>
    </p:spTree>
    <p:extLst>
      <p:ext uri="{BB962C8B-B14F-4D97-AF65-F5344CB8AC3E}">
        <p14:creationId xmlns:p14="http://schemas.microsoft.com/office/powerpoint/2010/main" val="2213857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4183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Pag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56975"/>
            <a:ext cx="10363200" cy="1722017"/>
          </a:xfrm>
        </p:spPr>
        <p:txBody>
          <a:bodyPr anchor="b"/>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2471066"/>
            <a:ext cx="9144000" cy="798607"/>
          </a:xfrm>
        </p:spPr>
        <p:txBody>
          <a:bodyPr/>
          <a:lstStyle>
            <a:lvl1pPr marL="0" indent="0" algn="ctr">
              <a:buNone/>
              <a:defRPr sz="2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3611814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6207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Layou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50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Click to edit Master text styles</a:t>
            </a:r>
          </a:p>
        </p:txBody>
      </p:sp>
      <p:sp>
        <p:nvSpPr>
          <p:cNvPr id="4" name="Shape 31"/>
          <p:cNvSpPr/>
          <p:nvPr/>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
        <p:nvSpPr>
          <p:cNvPr id="9" name="Shape 31">
            <a:extLst>
              <a:ext uri="{FF2B5EF4-FFF2-40B4-BE49-F238E27FC236}">
                <a16:creationId xmlns:a16="http://schemas.microsoft.com/office/drawing/2014/main" id="{9429ED68-7899-4203-9D2C-A0E214DAC1DD}"/>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2">
            <a:extLst>
              <a:ext uri="{FF2B5EF4-FFF2-40B4-BE49-F238E27FC236}">
                <a16:creationId xmlns:a16="http://schemas.microsoft.com/office/drawing/2014/main" id="{B6775490-FF11-421E-8E2D-E2E4FC7A73BB}"/>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1" name="Shape 34">
            <a:extLst>
              <a:ext uri="{FF2B5EF4-FFF2-40B4-BE49-F238E27FC236}">
                <a16:creationId xmlns:a16="http://schemas.microsoft.com/office/drawing/2014/main" id="{8DB280C7-1B26-4D36-837F-C0CCDB4BA090}"/>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868294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33D66-414C-4898-8CC2-A4C0ABEA960A}" type="datetimeFigureOut">
              <a:rPr lang="fr-CA" smtClean="0"/>
              <a:t>2022-07-27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828615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98533D66-414C-4898-8CC2-A4C0ABEA960A}" type="datetimeFigureOut">
              <a:rPr lang="fr-CA" smtClean="0"/>
              <a:t>2022-07-27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10401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Click to edit Master text styles</a:t>
            </a:r>
          </a:p>
        </p:txBody>
      </p:sp>
    </p:spTree>
    <p:extLst>
      <p:ext uri="{BB962C8B-B14F-4D97-AF65-F5344CB8AC3E}">
        <p14:creationId xmlns:p14="http://schemas.microsoft.com/office/powerpoint/2010/main" val="266633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1 column">
    <p:spTree>
      <p:nvGrpSpPr>
        <p:cNvPr id="1" name="Shape 28"/>
        <p:cNvGrpSpPr/>
        <p:nvPr/>
      </p:nvGrpSpPr>
      <p:grpSpPr>
        <a:xfrm>
          <a:off x="0" y="0"/>
          <a:ext cx="0" cy="0"/>
          <a:chOff x="0" y="0"/>
          <a:chExt cx="0" cy="0"/>
        </a:xfrm>
      </p:grpSpPr>
      <p:sp>
        <p:nvSpPr>
          <p:cNvPr id="6" name="Shape 31"/>
          <p:cNvSpPr/>
          <p:nvPr/>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
        <p:nvSpPr>
          <p:cNvPr id="9" name="Shape 111">
            <a:extLst>
              <a:ext uri="{FF2B5EF4-FFF2-40B4-BE49-F238E27FC236}">
                <a16:creationId xmlns:a16="http://schemas.microsoft.com/office/drawing/2014/main" id="{EECA9A6A-F04B-4D0C-A905-2193F031D249}"/>
              </a:ext>
            </a:extLst>
          </p:cNvPr>
          <p:cNvSpPr txBox="1">
            <a:spLocks/>
          </p:cNvSpPr>
          <p:nvPr/>
        </p:nvSpPr>
        <p:spPr>
          <a:xfrm>
            <a:off x="625185" y="410252"/>
            <a:ext cx="6462600" cy="11430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a:lnSpc>
                <a:spcPct val="102000"/>
              </a:lnSpc>
            </a:pPr>
            <a:r>
              <a:rPr lang="en-US" dirty="0">
                <a:solidFill>
                  <a:schemeClr val="accent1"/>
                </a:solidFill>
                <a:latin typeface="+mn-lt"/>
              </a:rPr>
              <a:t>Header / Title 48pts</a:t>
            </a:r>
          </a:p>
          <a:p>
            <a:pPr>
              <a:lnSpc>
                <a:spcPct val="102000"/>
              </a:lnSpc>
            </a:pPr>
            <a:r>
              <a:rPr lang="en-US" sz="3200" dirty="0">
                <a:solidFill>
                  <a:schemeClr val="accent6">
                    <a:lumMod val="75000"/>
                  </a:schemeClr>
                </a:solidFill>
                <a:latin typeface="+mn-lt"/>
              </a:rPr>
              <a:t>Sub Header 32pts</a:t>
            </a:r>
          </a:p>
        </p:txBody>
      </p:sp>
      <p:sp>
        <p:nvSpPr>
          <p:cNvPr id="10" name="Shape 258">
            <a:extLst>
              <a:ext uri="{FF2B5EF4-FFF2-40B4-BE49-F238E27FC236}">
                <a16:creationId xmlns:a16="http://schemas.microsoft.com/office/drawing/2014/main" id="{7688A3D8-B42D-4657-895E-03683AE3426F}"/>
              </a:ext>
            </a:extLst>
          </p:cNvPr>
          <p:cNvSpPr/>
          <p:nvPr/>
        </p:nvSpPr>
        <p:spPr>
          <a:xfrm>
            <a:off x="704286" y="1954656"/>
            <a:ext cx="3415131" cy="3576877"/>
          </a:xfrm>
          <a:prstGeom prst="rect">
            <a:avLst/>
          </a:prstGeom>
          <a:ln w="12700">
            <a:miter lim="400000"/>
          </a:ln>
          <a:extLst>
            <a:ext uri="{C572A759-6A51-4108-AA02-DFA0A04FC94B}">
              <ma14:wrappingTextBoxFlag xmlns:ma14="http://schemas.microsoft.com/office/mac/drawingml/2011/main" xmlns=""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r>
              <a:rPr lang="en-US" sz="2800" b="0" dirty="0">
                <a:solidFill>
                  <a:schemeClr val="accent1"/>
                </a:solidFill>
                <a:latin typeface="+mn-lt"/>
              </a:rPr>
              <a:t>Title from 28-32pts</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Body text from 24-30pts</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 </a:t>
            </a:r>
          </a:p>
        </p:txBody>
      </p:sp>
      <p:sp>
        <p:nvSpPr>
          <p:cNvPr id="11" name="Shape 258">
            <a:extLst>
              <a:ext uri="{FF2B5EF4-FFF2-40B4-BE49-F238E27FC236}">
                <a16:creationId xmlns:a16="http://schemas.microsoft.com/office/drawing/2014/main" id="{E459BF0A-1A01-4CC2-B9D2-6F37D33784DA}"/>
              </a:ext>
            </a:extLst>
          </p:cNvPr>
          <p:cNvSpPr/>
          <p:nvPr/>
        </p:nvSpPr>
        <p:spPr>
          <a:xfrm>
            <a:off x="4548565" y="1954656"/>
            <a:ext cx="3182268" cy="3665299"/>
          </a:xfrm>
          <a:prstGeom prst="rect">
            <a:avLst/>
          </a:prstGeom>
          <a:ln w="12700">
            <a:miter lim="400000"/>
          </a:ln>
          <a:extLst>
            <a:ext uri="{C572A759-6A51-4108-AA02-DFA0A04FC94B}">
              <ma14:wrappingTextBoxFlag xmlns:ma14="http://schemas.microsoft.com/office/mac/drawingml/2011/main" xmlns=""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endParaRPr lang="en-US" sz="2800" dirty="0">
              <a:solidFill>
                <a:schemeClr val="accent6">
                  <a:lumMod val="75000"/>
                </a:schemeClr>
              </a:solidFill>
              <a:latin typeface="+mn-lt"/>
            </a:endParaRP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ts val="3800"/>
              </a:lnSpc>
              <a:buFont typeface="Arial" panose="020B0604020202020204" pitchFamily="34" charset="0"/>
              <a:buChar char="•"/>
            </a:pPr>
            <a:endParaRPr lang="en-US" b="0" dirty="0">
              <a:solidFill>
                <a:schemeClr val="accent6"/>
              </a:solidFill>
              <a:latin typeface="+mn-lt"/>
            </a:endParaRPr>
          </a:p>
        </p:txBody>
      </p:sp>
      <p:sp>
        <p:nvSpPr>
          <p:cNvPr id="12" name="TextBox 11">
            <a:extLst>
              <a:ext uri="{FF2B5EF4-FFF2-40B4-BE49-F238E27FC236}">
                <a16:creationId xmlns:a16="http://schemas.microsoft.com/office/drawing/2014/main" id="{A5E17490-F6B3-499A-9BDA-B99D5992D18A}"/>
              </a:ext>
            </a:extLst>
          </p:cNvPr>
          <p:cNvSpPr txBox="1"/>
          <p:nvPr/>
        </p:nvSpPr>
        <p:spPr>
          <a:xfrm>
            <a:off x="653857" y="5596678"/>
            <a:ext cx="6169831" cy="646331"/>
          </a:xfrm>
          <a:prstGeom prst="rect">
            <a:avLst/>
          </a:prstGeom>
          <a:noFill/>
        </p:spPr>
        <p:txBody>
          <a:bodyPr wrap="none" rtlCol="0">
            <a:spAutoFit/>
          </a:bodyPr>
          <a:lstStyle/>
          <a:p>
            <a:r>
              <a:rPr lang="en-US" dirty="0">
                <a:solidFill>
                  <a:schemeClr val="accent1"/>
                </a:solidFill>
                <a:uFill>
                  <a:solidFill>
                    <a:srgbClr val="F99929"/>
                  </a:solidFill>
                </a:uFill>
                <a:latin typeface="+mn-lt"/>
              </a:rPr>
              <a:t>Highlight additional text in the Primary </a:t>
            </a:r>
            <a:r>
              <a:rPr lang="en-US" dirty="0" err="1">
                <a:solidFill>
                  <a:schemeClr val="accent1"/>
                </a:solidFill>
                <a:uFill>
                  <a:solidFill>
                    <a:srgbClr val="F99929"/>
                  </a:solidFill>
                </a:uFill>
                <a:latin typeface="+mn-lt"/>
              </a:rPr>
              <a:t>colour</a:t>
            </a:r>
            <a:r>
              <a:rPr lang="en-US" dirty="0">
                <a:solidFill>
                  <a:schemeClr val="accent1"/>
                </a:solidFill>
                <a:uFill>
                  <a:solidFill>
                    <a:srgbClr val="F99929"/>
                  </a:solidFill>
                </a:uFill>
                <a:latin typeface="+mn-lt"/>
              </a:rPr>
              <a:t> for extra visibility.</a:t>
            </a:r>
          </a:p>
          <a:p>
            <a:endParaRPr lang="en-CA" dirty="0">
              <a:latin typeface="+mn-lt"/>
            </a:endParaRPr>
          </a:p>
        </p:txBody>
      </p:sp>
      <p:pic>
        <p:nvPicPr>
          <p:cNvPr id="13" name="Picture Placeholder 3">
            <a:extLst>
              <a:ext uri="{FF2B5EF4-FFF2-40B4-BE49-F238E27FC236}">
                <a16:creationId xmlns:a16="http://schemas.microsoft.com/office/drawing/2014/main" id="{311590C5-1969-4E64-B3B4-BF5E1A2FA8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0925" y="0"/>
            <a:ext cx="4521075" cy="6758675"/>
          </a:xfrm>
          <a:prstGeom prst="rect">
            <a:avLst/>
          </a:prstGeom>
        </p:spPr>
      </p:pic>
    </p:spTree>
    <p:extLst>
      <p:ext uri="{BB962C8B-B14F-4D97-AF65-F5344CB8AC3E}">
        <p14:creationId xmlns:p14="http://schemas.microsoft.com/office/powerpoint/2010/main" val="79299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hape 118">
            <a:extLst>
              <a:ext uri="{FF2B5EF4-FFF2-40B4-BE49-F238E27FC236}">
                <a16:creationId xmlns:a16="http://schemas.microsoft.com/office/drawing/2014/main" id="{99F52118-898B-498E-969D-5A882A6C8E5E}"/>
              </a:ext>
            </a:extLst>
          </p:cNvPr>
          <p:cNvSpPr txBox="1">
            <a:spLocks noGrp="1"/>
          </p:cNvSpPr>
          <p:nvPr>
            <p:ph type="ctrTitle" idx="4294967295"/>
          </p:nvPr>
        </p:nvSpPr>
        <p:spPr>
          <a:xfrm>
            <a:off x="740125" y="1253875"/>
            <a:ext cx="4565300" cy="1546500"/>
          </a:xfrm>
          <a:prstGeom prst="rect">
            <a:avLst/>
          </a:prstGeom>
        </p:spPr>
        <p:txBody>
          <a:bodyPr lIns="91425" tIns="91425" rIns="91425" bIns="91425" anchor="b" anchorCtr="0">
            <a:noAutofit/>
          </a:bodyPr>
          <a:lstStyle>
            <a:lvl1pPr>
              <a:lnSpc>
                <a:spcPct val="102000"/>
              </a:lnSpc>
              <a:defRPr>
                <a:latin typeface="+mn-lt"/>
              </a:defRPr>
            </a:lvl1pPr>
          </a:lstStyle>
          <a:p>
            <a:pPr>
              <a:buClr>
                <a:srgbClr val="FFFFFF"/>
              </a:buClr>
              <a:buFont typeface="Calibri"/>
              <a:defRPr>
                <a:solidFill>
                  <a:srgbClr val="FFFFFF"/>
                </a:solidFill>
                <a:uFill>
                  <a:solidFill>
                    <a:srgbClr val="FFFFFF"/>
                  </a:solidFill>
                </a:uFill>
              </a:defRPr>
            </a:pPr>
            <a:r>
              <a:rPr lang="en-US" sz="8000">
                <a:sym typeface="Calibri"/>
              </a:rPr>
              <a:t>Click to edit Master title style</a:t>
            </a:r>
            <a:endParaRPr lang="en-US" sz="6600" dirty="0">
              <a:sym typeface="Calibri"/>
            </a:endParaRPr>
          </a:p>
        </p:txBody>
      </p:sp>
      <p:sp>
        <p:nvSpPr>
          <p:cNvPr id="6" name="Shape 119">
            <a:extLst>
              <a:ext uri="{FF2B5EF4-FFF2-40B4-BE49-F238E27FC236}">
                <a16:creationId xmlns:a16="http://schemas.microsoft.com/office/drawing/2014/main" id="{ACA92A1E-3735-45BB-A8FC-D498E24A763E}"/>
              </a:ext>
            </a:extLst>
          </p:cNvPr>
          <p:cNvSpPr txBox="1">
            <a:spLocks noGrp="1"/>
          </p:cNvSpPr>
          <p:nvPr>
            <p:ph type="subTitle" idx="4294967295"/>
          </p:nvPr>
        </p:nvSpPr>
        <p:spPr>
          <a:xfrm>
            <a:off x="740125" y="3115978"/>
            <a:ext cx="4841525" cy="2662250"/>
          </a:xfrm>
          <a:prstGeom prst="rect">
            <a:avLst/>
          </a:prstGeom>
        </p:spPr>
        <p:txBody>
          <a:bodyPr lIns="91425" tIns="91425" rIns="91425" bIns="91425" anchor="t" anchorCtr="0">
            <a:noAutofit/>
          </a:bodyPr>
          <a:lstStyle>
            <a:lvl1pPr>
              <a:defRPr>
                <a:latin typeface="+mn-lt"/>
              </a:defRPr>
            </a:lvl1pPr>
          </a:lstStyle>
          <a:p>
            <a:pPr marL="0" indent="0">
              <a:spcBef>
                <a:spcPts val="0"/>
              </a:spcBef>
              <a:buNone/>
            </a:pPr>
            <a:r>
              <a:rPr lang="en-US">
                <a:solidFill>
                  <a:schemeClr val="lt1"/>
                </a:solidFill>
              </a:rPr>
              <a:t>Click to edit Master subtitle style</a:t>
            </a:r>
            <a:endParaRPr lang="en-CA" dirty="0">
              <a:solidFill>
                <a:schemeClr val="lt1"/>
              </a:solidFill>
            </a:endParaRPr>
          </a:p>
        </p:txBody>
      </p:sp>
      <p:sp>
        <p:nvSpPr>
          <p:cNvPr id="10" name="Picture Placeholder 2">
            <a:extLst>
              <a:ext uri="{FF2B5EF4-FFF2-40B4-BE49-F238E27FC236}">
                <a16:creationId xmlns:a16="http://schemas.microsoft.com/office/drawing/2014/main" id="{48C80B0B-8FC1-474E-AB13-ADE030DF0BFA}"/>
              </a:ext>
            </a:extLst>
          </p:cNvPr>
          <p:cNvSpPr>
            <a:spLocks noGrp="1"/>
          </p:cNvSpPr>
          <p:nvPr>
            <p:ph type="pic" sz="quarter" idx="10"/>
          </p:nvPr>
        </p:nvSpPr>
        <p:spPr>
          <a:xfrm>
            <a:off x="8043863" y="0"/>
            <a:ext cx="4148137" cy="6754813"/>
          </a:xfrm>
        </p:spPr>
        <p:txBody>
          <a:bodyPr/>
          <a:lstStyle/>
          <a:p>
            <a:r>
              <a:rPr lang="en-US"/>
              <a:t>Click icon to add picture</a:t>
            </a:r>
          </a:p>
        </p:txBody>
      </p:sp>
      <p:grpSp>
        <p:nvGrpSpPr>
          <p:cNvPr id="7" name="Group 314">
            <a:extLst>
              <a:ext uri="{FF2B5EF4-FFF2-40B4-BE49-F238E27FC236}">
                <a16:creationId xmlns:a16="http://schemas.microsoft.com/office/drawing/2014/main" id="{04912B72-F2B8-4160-A4CD-993B21C65DF8}"/>
              </a:ext>
            </a:extLst>
          </p:cNvPr>
          <p:cNvGrpSpPr/>
          <p:nvPr/>
        </p:nvGrpSpPr>
        <p:grpSpPr>
          <a:xfrm>
            <a:off x="9599612" y="5412831"/>
            <a:ext cx="2782889" cy="730794"/>
            <a:chOff x="0" y="0"/>
            <a:chExt cx="2782888" cy="476250"/>
          </a:xfrm>
          <a:solidFill>
            <a:schemeClr val="accent1"/>
          </a:solidFill>
        </p:grpSpPr>
        <p:sp>
          <p:nvSpPr>
            <p:cNvPr id="8" name="Shape 312">
              <a:extLst>
                <a:ext uri="{FF2B5EF4-FFF2-40B4-BE49-F238E27FC236}">
                  <a16:creationId xmlns:a16="http://schemas.microsoft.com/office/drawing/2014/main" id="{07B99F70-2BA3-4DE1-A2C3-036749DDA20E}"/>
                </a:ext>
              </a:extLst>
            </p:cNvPr>
            <p:cNvSpPr/>
            <p:nvPr/>
          </p:nvSpPr>
          <p:spPr>
            <a:xfrm>
              <a:off x="0" y="0"/>
              <a:ext cx="2782888" cy="476250"/>
            </a:xfrm>
            <a:prstGeom prst="roundRect">
              <a:avLst>
                <a:gd name="adj" fmla="val 16667"/>
              </a:avLst>
            </a:prstGeom>
            <a:grpFill/>
            <a:ln w="12700" cap="flat">
              <a:noFill/>
              <a:round/>
            </a:ln>
            <a:effectLst/>
          </p:spPr>
          <p:txBody>
            <a:bodyPr wrap="square" lIns="50800" tIns="50800" rIns="50800" bIns="50800" numCol="1" anchor="ctr">
              <a:noAutofit/>
            </a:bodyPr>
            <a:lstStyle/>
            <a:p>
              <a:pPr>
                <a:defRPr>
                  <a:solidFill>
                    <a:srgbClr val="FFFFFF"/>
                  </a:solidFill>
                  <a:uFill>
                    <a:solidFill>
                      <a:srgbClr val="FFFFFF"/>
                    </a:solidFill>
                  </a:uFill>
                </a:defRPr>
              </a:pPr>
              <a:endParaRPr/>
            </a:p>
          </p:txBody>
        </p:sp>
        <p:sp>
          <p:nvSpPr>
            <p:cNvPr id="9" name="Shape 313">
              <a:extLst>
                <a:ext uri="{FF2B5EF4-FFF2-40B4-BE49-F238E27FC236}">
                  <a16:creationId xmlns:a16="http://schemas.microsoft.com/office/drawing/2014/main" id="{A07E5134-6611-420A-8019-0FBF887F6660}"/>
                </a:ext>
              </a:extLst>
            </p:cNvPr>
            <p:cNvSpPr/>
            <p:nvPr/>
          </p:nvSpPr>
          <p:spPr>
            <a:xfrm>
              <a:off x="204961" y="122433"/>
              <a:ext cx="2477914" cy="240690"/>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marL="39687" marR="0">
                <a:buClr>
                  <a:srgbClr val="FFFFFF"/>
                </a:buClr>
                <a:buFont typeface="Calibri"/>
                <a:defRPr sz="2400" b="1">
                  <a:solidFill>
                    <a:srgbClr val="FFFFFF"/>
                  </a:solidFill>
                  <a:uFill>
                    <a:solidFill>
                      <a:srgbClr val="FFFFFF"/>
                    </a:solidFill>
                  </a:uFill>
                  <a:latin typeface="+mj-lt"/>
                  <a:ea typeface="+mj-ea"/>
                  <a:cs typeface="+mj-cs"/>
                  <a:sym typeface="Calibri"/>
                </a:defRPr>
              </a:lvl1pPr>
            </a:lstStyle>
            <a:p>
              <a:r>
                <a:rPr lang="en-CA" dirty="0"/>
                <a:t>title</a:t>
              </a:r>
              <a:endParaRPr dirty="0"/>
            </a:p>
          </p:txBody>
        </p:sp>
      </p:grpSp>
    </p:spTree>
    <p:extLst>
      <p:ext uri="{BB962C8B-B14F-4D97-AF65-F5344CB8AC3E}">
        <p14:creationId xmlns:p14="http://schemas.microsoft.com/office/powerpoint/2010/main" val="188251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Shape 64"/>
        <p:cNvGrpSpPr/>
        <p:nvPr/>
      </p:nvGrpSpPr>
      <p:grpSpPr>
        <a:xfrm>
          <a:off x="0" y="0"/>
          <a:ext cx="0" cy="0"/>
          <a:chOff x="0" y="0"/>
          <a:chExt cx="0" cy="0"/>
        </a:xfrm>
      </p:grpSpPr>
      <p:sp>
        <p:nvSpPr>
          <p:cNvPr id="6" name="Shape 31"/>
          <p:cNvSpPr/>
          <p:nvPr/>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lvl1pPr>
              <a:defRPr>
                <a:solidFill>
                  <a:schemeClr val="accent6">
                    <a:lumMod val="75000"/>
                  </a:schemeClr>
                </a:soli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61155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mn-lt"/>
              </a:defRPr>
            </a:lvl1p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8858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325934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416401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microsoft.com/office/2007/relationships/hdphoto" Target="../media/hdphoto1.wdp"/><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extLst>
              <a:ext uri="{BEBA8EAE-BF5A-486C-A8C5-ECC9F3942E4B}">
                <a14:imgProps xmlns:a14="http://schemas.microsoft.com/office/drawing/2010/main">
                  <a14:imgLayer r:embed="rId12">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7305054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60" r:id="rId7"/>
    <p:sldLayoutId id="2147483661" r:id="rId8"/>
    <p:sldLayoutId id="2147483670" r:id="rId9"/>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BEBA8EAE-BF5A-486C-A8C5-ECC9F3942E4B}">
                <a14:imgProps xmlns:a14="http://schemas.microsoft.com/office/drawing/2010/main">
                  <a14:imgLayer r:embed="rId15">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12958388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544" y="2846133"/>
            <a:ext cx="9502261" cy="1459860"/>
          </a:xfrm>
        </p:spPr>
        <p:txBody>
          <a:bodyPr>
            <a:noAutofit/>
          </a:bodyPr>
          <a:lstStyle/>
          <a:p>
            <a:r>
              <a:rPr kumimoji="0" lang="en-CA" b="0" i="0" u="none" strike="noStrike" kern="1200" cap="none" spc="0" normalizeH="0" baseline="0" noProof="0" dirty="0">
                <a:ln>
                  <a:noFill/>
                </a:ln>
                <a:solidFill>
                  <a:srgbClr val="57A445"/>
                </a:solidFill>
                <a:effectLst/>
                <a:uLnTx/>
                <a:uFillTx/>
                <a:latin typeface="Calibri" panose="020F0502020204030204"/>
                <a:ea typeface="PMingLiU" panose="02020500000000000000" pitchFamily="18" charset="-120"/>
                <a:cs typeface="+mj-cs"/>
              </a:rPr>
              <a:t>Interpreting your </a:t>
            </a:r>
            <a:br>
              <a:rPr kumimoji="0" lang="en-CA" b="0" i="0" u="none" strike="noStrike" kern="1200" cap="none" spc="0" normalizeH="0" baseline="0" noProof="0" dirty="0">
                <a:ln>
                  <a:noFill/>
                </a:ln>
                <a:solidFill>
                  <a:srgbClr val="57A445"/>
                </a:solidFill>
                <a:effectLst/>
                <a:uLnTx/>
                <a:uFillTx/>
                <a:latin typeface="Calibri" panose="020F0502020204030204"/>
                <a:ea typeface="PMingLiU" panose="02020500000000000000" pitchFamily="18" charset="-120"/>
                <a:cs typeface="+mj-cs"/>
              </a:rPr>
            </a:br>
            <a:r>
              <a:rPr kumimoji="0" lang="en-CA" b="0" i="0" u="none" strike="noStrike" kern="1200" cap="none" spc="0" normalizeH="0" baseline="0" noProof="0" dirty="0">
                <a:ln>
                  <a:noFill/>
                </a:ln>
                <a:solidFill>
                  <a:srgbClr val="57A445"/>
                </a:solidFill>
                <a:effectLst/>
                <a:uLnTx/>
                <a:uFillTx/>
                <a:latin typeface="Calibri" panose="020F0502020204030204"/>
                <a:ea typeface="PMingLiU" panose="02020500000000000000" pitchFamily="18" charset="-120"/>
                <a:cs typeface="+mj-cs"/>
              </a:rPr>
              <a:t>EYE-DA Results</a:t>
            </a:r>
            <a:endParaRPr lang="en-CA" dirty="0">
              <a:latin typeface="+mn-lt"/>
              <a:ea typeface="+mj-ea"/>
            </a:endParaRPr>
          </a:p>
        </p:txBody>
      </p:sp>
    </p:spTree>
    <p:extLst>
      <p:ext uri="{BB962C8B-B14F-4D97-AF65-F5344CB8AC3E}">
        <p14:creationId xmlns:p14="http://schemas.microsoft.com/office/powerpoint/2010/main" val="413262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C7E36C-2AAF-44B4-9F80-B0AAC72124AC}"/>
              </a:ext>
            </a:extLst>
          </p:cNvPr>
          <p:cNvSpPr>
            <a:spLocks noGrp="1"/>
          </p:cNvSpPr>
          <p:nvPr>
            <p:ph type="title"/>
          </p:nvPr>
        </p:nvSpPr>
        <p:spPr>
          <a:xfrm>
            <a:off x="838800" y="410400"/>
            <a:ext cx="10318375" cy="1325563"/>
          </a:xfrm>
        </p:spPr>
        <p:txBody>
          <a:bodyPr>
            <a:normAutofit/>
          </a:bodyPr>
          <a:lstStyle/>
          <a:p>
            <a:r>
              <a:rPr lang="en-CA" dirty="0"/>
              <a:t>Interpreting the results</a:t>
            </a:r>
          </a:p>
        </p:txBody>
      </p:sp>
      <p:graphicFrame>
        <p:nvGraphicFramePr>
          <p:cNvPr id="5" name="Content Placeholder 4">
            <a:extLst>
              <a:ext uri="{FF2B5EF4-FFF2-40B4-BE49-F238E27FC236}">
                <a16:creationId xmlns:a16="http://schemas.microsoft.com/office/drawing/2014/main" id="{DE1F7DF0-E796-4A93-84C5-EA2C33B27577}"/>
              </a:ext>
            </a:extLst>
          </p:cNvPr>
          <p:cNvGraphicFramePr>
            <a:graphicFrameLocks noGrp="1"/>
          </p:cNvGraphicFramePr>
          <p:nvPr>
            <p:ph idx="1"/>
            <p:extLst>
              <p:ext uri="{D42A27DB-BD31-4B8C-83A1-F6EECF244321}">
                <p14:modId xmlns:p14="http://schemas.microsoft.com/office/powerpoint/2010/main" val="2372727438"/>
              </p:ext>
            </p:extLst>
          </p:nvPr>
        </p:nvGraphicFramePr>
        <p:xfrm>
          <a:off x="838800" y="2744473"/>
          <a:ext cx="3863003" cy="3784524"/>
        </p:xfrm>
        <a:graphic>
          <a:graphicData uri="http://schemas.openxmlformats.org/drawingml/2006/table">
            <a:tbl>
              <a:tblPr firstRow="1" bandRow="1">
                <a:tableStyleId>{5C22544A-7EE6-4342-B048-85BDC9FD1C3A}</a:tableStyleId>
              </a:tblPr>
              <a:tblGrid>
                <a:gridCol w="3863003">
                  <a:extLst>
                    <a:ext uri="{9D8B030D-6E8A-4147-A177-3AD203B41FA5}">
                      <a16:colId xmlns:a16="http://schemas.microsoft.com/office/drawing/2014/main" val="1124031038"/>
                    </a:ext>
                  </a:extLst>
                </a:gridCol>
              </a:tblGrid>
              <a:tr h="847154">
                <a:tc>
                  <a:txBody>
                    <a:bodyPr/>
                    <a:lstStyle/>
                    <a:p>
                      <a:r>
                        <a:rPr lang="fr-CA" sz="2200" dirty="0"/>
                        <a:t>Incorrect </a:t>
                      </a:r>
                      <a:r>
                        <a:rPr lang="en-CA" sz="2200" noProof="0" dirty="0"/>
                        <a:t>Interpretation</a:t>
                      </a:r>
                      <a:r>
                        <a:rPr lang="fr-CA" sz="2200" dirty="0"/>
                        <a:t>:</a:t>
                      </a:r>
                      <a:endParaRPr lang="en-CA" sz="2200" dirty="0"/>
                    </a:p>
                  </a:txBody>
                  <a:tcPr anchor="ctr"/>
                </a:tc>
                <a:extLst>
                  <a:ext uri="{0D108BD9-81ED-4DB2-BD59-A6C34878D82A}">
                    <a16:rowId xmlns:a16="http://schemas.microsoft.com/office/drawing/2014/main" val="1636545533"/>
                  </a:ext>
                </a:extLst>
              </a:tr>
              <a:tr h="724031">
                <a:tc>
                  <a:txBody>
                    <a:bodyPr/>
                    <a:lstStyle/>
                    <a:p>
                      <a:pPr marL="0" indent="0">
                        <a:buFont typeface="Arial" panose="020B0604020202020204" pitchFamily="34" charset="0"/>
                        <a:buNone/>
                      </a:pPr>
                      <a:r>
                        <a:rPr lang="en-US" sz="2200" kern="1200" dirty="0">
                          <a:solidFill>
                            <a:srgbClr val="57A445"/>
                          </a:solidFill>
                          <a:effectLst>
                            <a:outerShdw blurRad="38100" dist="38100" dir="2700000" algn="tl">
                              <a:srgbClr val="000000">
                                <a:alpha val="43137"/>
                              </a:srgbClr>
                            </a:outerShdw>
                          </a:effectLst>
                          <a:latin typeface="+mn-lt"/>
                          <a:ea typeface="+mn-ea"/>
                          <a:cs typeface="+mn-cs"/>
                        </a:rPr>
                        <a:t>Green EYE-DA results are “good” </a:t>
                      </a:r>
                    </a:p>
                  </a:txBody>
                  <a:tcPr/>
                </a:tc>
                <a:extLst>
                  <a:ext uri="{0D108BD9-81ED-4DB2-BD59-A6C34878D82A}">
                    <a16:rowId xmlns:a16="http://schemas.microsoft.com/office/drawing/2014/main" val="3064084071"/>
                  </a:ext>
                </a:extLst>
              </a:tr>
              <a:tr h="1099045">
                <a:tc>
                  <a:txBody>
                    <a:bodyPr/>
                    <a:lstStyle/>
                    <a:p>
                      <a:pPr marL="0" marR="0" lvl="0" indent="0" algn="l" defTabSz="289315" rtl="0" eaLnBrk="1" fontAlgn="auto" latinLnBrk="0" hangingPunct="1">
                        <a:lnSpc>
                          <a:spcPct val="100000"/>
                        </a:lnSpc>
                        <a:spcBef>
                          <a:spcPts val="0"/>
                        </a:spcBef>
                        <a:spcAft>
                          <a:spcPts val="0"/>
                        </a:spcAft>
                        <a:buClrTx/>
                        <a:buSzTx/>
                        <a:buFontTx/>
                        <a:buNone/>
                        <a:tabLst/>
                        <a:defRPr/>
                      </a:pPr>
                      <a:r>
                        <a:rPr lang="en-US" sz="2200" dirty="0">
                          <a:solidFill>
                            <a:srgbClr val="FEC116"/>
                          </a:solidFill>
                          <a:effectLst>
                            <a:outerShdw blurRad="38100" dist="38100" dir="2700000" algn="tl">
                              <a:srgbClr val="000000">
                                <a:alpha val="43137"/>
                              </a:srgbClr>
                            </a:outerShdw>
                          </a:effectLst>
                        </a:rPr>
                        <a:t>Yellow results are “so-so”</a:t>
                      </a:r>
                    </a:p>
                  </a:txBody>
                  <a:tcPr/>
                </a:tc>
                <a:extLst>
                  <a:ext uri="{0D108BD9-81ED-4DB2-BD59-A6C34878D82A}">
                    <a16:rowId xmlns:a16="http://schemas.microsoft.com/office/drawing/2014/main" val="3245643516"/>
                  </a:ext>
                </a:extLst>
              </a:tr>
              <a:tr h="1076325">
                <a:tc>
                  <a:txBody>
                    <a:bodyPr/>
                    <a:lstStyle/>
                    <a:p>
                      <a:pPr marL="0" marR="0" lvl="0" indent="0" algn="l" defTabSz="289315" rtl="0" eaLnBrk="1" fontAlgn="auto" latinLnBrk="0" hangingPunct="1">
                        <a:lnSpc>
                          <a:spcPct val="100000"/>
                        </a:lnSpc>
                        <a:spcBef>
                          <a:spcPts val="0"/>
                        </a:spcBef>
                        <a:spcAft>
                          <a:spcPts val="0"/>
                        </a:spcAft>
                        <a:buClrTx/>
                        <a:buSzTx/>
                        <a:buFontTx/>
                        <a:buNone/>
                        <a:tabLst/>
                        <a:defRPr/>
                      </a:pPr>
                      <a:r>
                        <a:rPr lang="en-US" sz="2200" kern="1200" dirty="0">
                          <a:solidFill>
                            <a:srgbClr val="FF0000"/>
                          </a:solidFill>
                          <a:effectLst>
                            <a:outerShdw blurRad="38100" dist="38100" dir="2700000" algn="tl">
                              <a:srgbClr val="000000">
                                <a:alpha val="43137"/>
                              </a:srgbClr>
                            </a:outerShdw>
                          </a:effectLst>
                          <a:latin typeface="+mn-lt"/>
                          <a:ea typeface="+mn-ea"/>
                          <a:cs typeface="+mn-cs"/>
                        </a:rPr>
                        <a:t>Red EYE-DA results are “bad”</a:t>
                      </a:r>
                    </a:p>
                  </a:txBody>
                  <a:tcPr/>
                </a:tc>
                <a:extLst>
                  <a:ext uri="{0D108BD9-81ED-4DB2-BD59-A6C34878D82A}">
                    <a16:rowId xmlns:a16="http://schemas.microsoft.com/office/drawing/2014/main" val="1371739498"/>
                  </a:ext>
                </a:extLst>
              </a:tr>
            </a:tbl>
          </a:graphicData>
        </a:graphic>
      </p:graphicFrame>
      <p:pic>
        <p:nvPicPr>
          <p:cNvPr id="6" name="Picture 5">
            <a:extLst>
              <a:ext uri="{FF2B5EF4-FFF2-40B4-BE49-F238E27FC236}">
                <a16:creationId xmlns:a16="http://schemas.microsoft.com/office/drawing/2014/main" id="{3772CC15-D864-44E5-BB3A-1C69C2FE5C9E}"/>
              </a:ext>
            </a:extLst>
          </p:cNvPr>
          <p:cNvPicPr>
            <a:picLocks noChangeAspect="1"/>
          </p:cNvPicPr>
          <p:nvPr/>
        </p:nvPicPr>
        <p:blipFill>
          <a:blip r:embed="rId3"/>
          <a:stretch>
            <a:fillRect/>
          </a:stretch>
        </p:blipFill>
        <p:spPr>
          <a:xfrm>
            <a:off x="9547520" y="2464039"/>
            <a:ext cx="1591534" cy="4039624"/>
          </a:xfrm>
          <a:prstGeom prst="rect">
            <a:avLst/>
          </a:prstGeom>
        </p:spPr>
      </p:pic>
      <p:graphicFrame>
        <p:nvGraphicFramePr>
          <p:cNvPr id="7" name="Table 6">
            <a:extLst>
              <a:ext uri="{FF2B5EF4-FFF2-40B4-BE49-F238E27FC236}">
                <a16:creationId xmlns:a16="http://schemas.microsoft.com/office/drawing/2014/main" id="{D50F8E45-097A-4EED-A20A-84B0577CBE83}"/>
              </a:ext>
            </a:extLst>
          </p:cNvPr>
          <p:cNvGraphicFramePr>
            <a:graphicFrameLocks noGrp="1"/>
          </p:cNvGraphicFramePr>
          <p:nvPr>
            <p:extLst>
              <p:ext uri="{D42A27DB-BD31-4B8C-83A1-F6EECF244321}">
                <p14:modId xmlns:p14="http://schemas.microsoft.com/office/powerpoint/2010/main" val="288198003"/>
              </p:ext>
            </p:extLst>
          </p:nvPr>
        </p:nvGraphicFramePr>
        <p:xfrm>
          <a:off x="4840362" y="2727076"/>
          <a:ext cx="4568599" cy="3776587"/>
        </p:xfrm>
        <a:graphic>
          <a:graphicData uri="http://schemas.openxmlformats.org/drawingml/2006/table">
            <a:tbl>
              <a:tblPr firstRow="1" bandRow="1">
                <a:tableStyleId>{5C22544A-7EE6-4342-B048-85BDC9FD1C3A}</a:tableStyleId>
              </a:tblPr>
              <a:tblGrid>
                <a:gridCol w="4568599">
                  <a:extLst>
                    <a:ext uri="{9D8B030D-6E8A-4147-A177-3AD203B41FA5}">
                      <a16:colId xmlns:a16="http://schemas.microsoft.com/office/drawing/2014/main" val="338862233"/>
                    </a:ext>
                  </a:extLst>
                </a:gridCol>
              </a:tblGrid>
              <a:tr h="820027">
                <a:tc>
                  <a:txBody>
                    <a:bodyPr/>
                    <a:lstStyle/>
                    <a:p>
                      <a:r>
                        <a:rPr lang="fr-CA" sz="2200" dirty="0"/>
                        <a:t>Correct </a:t>
                      </a:r>
                      <a:r>
                        <a:rPr lang="en-CA" sz="2200" noProof="0" dirty="0"/>
                        <a:t>Interpretation</a:t>
                      </a:r>
                      <a:r>
                        <a:rPr lang="fr-CA" sz="2200" dirty="0"/>
                        <a:t>:</a:t>
                      </a:r>
                    </a:p>
                  </a:txBody>
                  <a:tcPr anchor="ctr"/>
                </a:tc>
                <a:extLst>
                  <a:ext uri="{0D108BD9-81ED-4DB2-BD59-A6C34878D82A}">
                    <a16:rowId xmlns:a16="http://schemas.microsoft.com/office/drawing/2014/main" val="1680931379"/>
                  </a:ext>
                </a:extLst>
              </a:tr>
              <a:tr h="729643">
                <a:tc>
                  <a:txBody>
                    <a:bodyPr/>
                    <a:lstStyle/>
                    <a:p>
                      <a:pPr marL="0" indent="0">
                        <a:buFont typeface="Arial" panose="020B0604020202020204" pitchFamily="34" charset="0"/>
                        <a:buNone/>
                      </a:pPr>
                      <a:r>
                        <a:rPr lang="en-CA" sz="2200" dirty="0">
                          <a:solidFill>
                            <a:srgbClr val="57A445"/>
                          </a:solidFill>
                          <a:effectLst>
                            <a:outerShdw blurRad="38100" dist="38100" dir="2700000" algn="tl">
                              <a:srgbClr val="000000">
                                <a:alpha val="43137"/>
                              </a:srgbClr>
                            </a:outerShdw>
                          </a:effectLst>
                        </a:rPr>
                        <a:t>Green</a:t>
                      </a:r>
                      <a:r>
                        <a:rPr lang="en-CA" sz="2200" dirty="0">
                          <a:solidFill>
                            <a:srgbClr val="6B6B6B"/>
                          </a:solidFill>
                        </a:rPr>
                        <a:t> </a:t>
                      </a:r>
                      <a:r>
                        <a:rPr lang="en-CA" sz="2200" kern="1200" dirty="0">
                          <a:solidFill>
                            <a:srgbClr val="57A445"/>
                          </a:solidFill>
                          <a:effectLst>
                            <a:outerShdw blurRad="38100" dist="38100" dir="2700000" algn="tl">
                              <a:srgbClr val="000000">
                                <a:alpha val="43137"/>
                              </a:srgbClr>
                            </a:outerShdw>
                          </a:effectLst>
                          <a:latin typeface="+mn-lt"/>
                          <a:ea typeface="+mn-ea"/>
                          <a:cs typeface="+mn-cs"/>
                        </a:rPr>
                        <a:t>Light</a:t>
                      </a:r>
                      <a:r>
                        <a:rPr lang="en-CA" sz="2200" dirty="0">
                          <a:solidFill>
                            <a:schemeClr val="tx1"/>
                          </a:solidFill>
                        </a:rPr>
                        <a:t> – Let’s keep moving on the current learning path.</a:t>
                      </a:r>
                    </a:p>
                  </a:txBody>
                  <a:tcPr/>
                </a:tc>
                <a:extLst>
                  <a:ext uri="{0D108BD9-81ED-4DB2-BD59-A6C34878D82A}">
                    <a16:rowId xmlns:a16="http://schemas.microsoft.com/office/drawing/2014/main" val="2942326898"/>
                  </a:ext>
                </a:extLst>
              </a:tr>
              <a:tr h="1033939">
                <a:tc>
                  <a:txBody>
                    <a:bodyPr/>
                    <a:lstStyle/>
                    <a:p>
                      <a:pPr marL="0" marR="0" lvl="0" indent="0" algn="l" defTabSz="289315" rtl="0" eaLnBrk="1" fontAlgn="auto" latinLnBrk="0" hangingPunct="1">
                        <a:lnSpc>
                          <a:spcPct val="100000"/>
                        </a:lnSpc>
                        <a:spcBef>
                          <a:spcPts val="0"/>
                        </a:spcBef>
                        <a:spcAft>
                          <a:spcPts val="0"/>
                        </a:spcAft>
                        <a:buClrTx/>
                        <a:buSzTx/>
                        <a:buFontTx/>
                        <a:buNone/>
                        <a:tabLst/>
                        <a:defRPr/>
                      </a:pPr>
                      <a:r>
                        <a:rPr lang="en-CA" sz="2200" dirty="0">
                          <a:solidFill>
                            <a:srgbClr val="FEC116"/>
                          </a:solidFill>
                          <a:effectLst>
                            <a:outerShdw blurRad="38100" dist="38100" dir="2700000" algn="tl">
                              <a:srgbClr val="000000">
                                <a:alpha val="43137"/>
                              </a:srgbClr>
                            </a:outerShdw>
                          </a:effectLst>
                        </a:rPr>
                        <a:t>Yellow</a:t>
                      </a:r>
                      <a:r>
                        <a:rPr lang="en-CA" sz="2200" dirty="0">
                          <a:solidFill>
                            <a:srgbClr val="6B6B6B"/>
                          </a:solidFill>
                        </a:rPr>
                        <a:t> </a:t>
                      </a:r>
                      <a:r>
                        <a:rPr lang="en-CA" sz="2200" kern="1200" dirty="0">
                          <a:solidFill>
                            <a:srgbClr val="FEC116"/>
                          </a:solidFill>
                          <a:effectLst>
                            <a:outerShdw blurRad="38100" dist="38100" dir="2700000" algn="tl">
                              <a:srgbClr val="000000">
                                <a:alpha val="43137"/>
                              </a:srgbClr>
                            </a:outerShdw>
                          </a:effectLst>
                          <a:latin typeface="+mn-lt"/>
                          <a:ea typeface="+mn-ea"/>
                          <a:cs typeface="+mn-cs"/>
                        </a:rPr>
                        <a:t>Light</a:t>
                      </a:r>
                      <a:r>
                        <a:rPr lang="en-CA" sz="2200" dirty="0">
                          <a:solidFill>
                            <a:schemeClr val="tx1"/>
                          </a:solidFill>
                        </a:rPr>
                        <a:t> – We may have to slow down and reconsider the current learning path.</a:t>
                      </a:r>
                    </a:p>
                  </a:txBody>
                  <a:tcPr/>
                </a:tc>
                <a:extLst>
                  <a:ext uri="{0D108BD9-81ED-4DB2-BD59-A6C34878D82A}">
                    <a16:rowId xmlns:a16="http://schemas.microsoft.com/office/drawing/2014/main" val="91511268"/>
                  </a:ext>
                </a:extLst>
              </a:tr>
              <a:tr h="1037950">
                <a:tc>
                  <a:txBody>
                    <a:bodyPr/>
                    <a:lstStyle/>
                    <a:p>
                      <a:pPr marL="0" marR="0" lvl="0" indent="0" algn="l" defTabSz="289315" rtl="0" eaLnBrk="1" fontAlgn="auto" latinLnBrk="0" hangingPunct="1">
                        <a:lnSpc>
                          <a:spcPct val="100000"/>
                        </a:lnSpc>
                        <a:spcBef>
                          <a:spcPts val="0"/>
                        </a:spcBef>
                        <a:spcAft>
                          <a:spcPts val="0"/>
                        </a:spcAft>
                        <a:buClrTx/>
                        <a:buSzTx/>
                        <a:buFontTx/>
                        <a:buNone/>
                        <a:tabLst/>
                        <a:defRPr/>
                      </a:pPr>
                      <a:r>
                        <a:rPr lang="en-CA" sz="2200" kern="1200" dirty="0">
                          <a:solidFill>
                            <a:srgbClr val="FF0000"/>
                          </a:solidFill>
                          <a:effectLst>
                            <a:outerShdw blurRad="38100" dist="38100" dir="2700000" algn="tl">
                              <a:srgbClr val="000000">
                                <a:alpha val="43137"/>
                              </a:srgbClr>
                            </a:outerShdw>
                          </a:effectLst>
                          <a:latin typeface="+mn-lt"/>
                          <a:ea typeface="+mn-ea"/>
                          <a:cs typeface="+mn-cs"/>
                        </a:rPr>
                        <a:t>Red</a:t>
                      </a:r>
                      <a:r>
                        <a:rPr lang="en-CA" sz="2200" dirty="0">
                          <a:solidFill>
                            <a:srgbClr val="6B6B6B"/>
                          </a:solidFill>
                        </a:rPr>
                        <a:t> </a:t>
                      </a:r>
                      <a:r>
                        <a:rPr lang="en-CA" sz="2200" kern="1200" dirty="0">
                          <a:solidFill>
                            <a:srgbClr val="FF0000"/>
                          </a:solidFill>
                          <a:effectLst>
                            <a:outerShdw blurRad="38100" dist="38100" dir="2700000" algn="tl">
                              <a:srgbClr val="000000">
                                <a:alpha val="43137"/>
                              </a:srgbClr>
                            </a:outerShdw>
                          </a:effectLst>
                          <a:latin typeface="+mn-lt"/>
                          <a:ea typeface="+mn-ea"/>
                          <a:cs typeface="+mn-cs"/>
                        </a:rPr>
                        <a:t>Light </a:t>
                      </a:r>
                      <a:r>
                        <a:rPr lang="en-CA" sz="2200" dirty="0">
                          <a:solidFill>
                            <a:schemeClr val="tx1"/>
                          </a:solidFill>
                        </a:rPr>
                        <a:t>– Let’s pause for a moment and adjust the learning path before proceeding onward.</a:t>
                      </a:r>
                    </a:p>
                  </a:txBody>
                  <a:tcPr/>
                </a:tc>
                <a:extLst>
                  <a:ext uri="{0D108BD9-81ED-4DB2-BD59-A6C34878D82A}">
                    <a16:rowId xmlns:a16="http://schemas.microsoft.com/office/drawing/2014/main" val="3924276764"/>
                  </a:ext>
                </a:extLst>
              </a:tr>
            </a:tbl>
          </a:graphicData>
        </a:graphic>
      </p:graphicFrame>
      <p:sp>
        <p:nvSpPr>
          <p:cNvPr id="8" name="Content Placeholder 5">
            <a:extLst>
              <a:ext uri="{FF2B5EF4-FFF2-40B4-BE49-F238E27FC236}">
                <a16:creationId xmlns:a16="http://schemas.microsoft.com/office/drawing/2014/main" id="{B9B7290A-7BB0-4CF1-8619-6CB4199735A0}"/>
              </a:ext>
            </a:extLst>
          </p:cNvPr>
          <p:cNvSpPr txBox="1">
            <a:spLocks/>
          </p:cNvSpPr>
          <p:nvPr/>
        </p:nvSpPr>
        <p:spPr bwMode="auto">
          <a:xfrm>
            <a:off x="838800" y="1417321"/>
            <a:ext cx="10759568" cy="114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6213" indent="-176213" algn="l" rtl="0" eaLnBrk="1" fontAlgn="base" hangingPunct="1">
              <a:lnSpc>
                <a:spcPct val="90000"/>
              </a:lnSpc>
              <a:spcBef>
                <a:spcPts val="313"/>
              </a:spcBef>
              <a:spcAft>
                <a:spcPct val="0"/>
              </a:spcAft>
              <a:buFont typeface="Arial" panose="020B0604020202020204" pitchFamily="34" charset="0"/>
              <a:buChar char="•"/>
              <a:defRPr sz="2000" kern="1200">
                <a:solidFill>
                  <a:schemeClr val="tx1"/>
                </a:solidFill>
                <a:latin typeface="+mn-lt"/>
                <a:ea typeface="+mn-ea"/>
                <a:cs typeface="+mn-cs"/>
              </a:defRPr>
            </a:lvl1pPr>
            <a:lvl2pPr marL="354013" indent="-177800" algn="l" rtl="0" eaLnBrk="1" fontAlgn="base" hangingPunct="1">
              <a:lnSpc>
                <a:spcPct val="90000"/>
              </a:lnSpc>
              <a:spcBef>
                <a:spcPts val="151"/>
              </a:spcBef>
              <a:spcAft>
                <a:spcPct val="0"/>
              </a:spcAft>
              <a:buFont typeface="Arial" panose="020B0604020202020204" pitchFamily="34" charset="0"/>
              <a:buChar char="•"/>
              <a:defRPr sz="1800" kern="1200">
                <a:solidFill>
                  <a:schemeClr val="tx1"/>
                </a:solidFill>
                <a:latin typeface="+mn-lt"/>
                <a:ea typeface="+mn-ea"/>
                <a:cs typeface="+mn-cs"/>
              </a:defRPr>
            </a:lvl2pPr>
            <a:lvl3pPr marL="541338" indent="-168275" algn="l" rtl="0" eaLnBrk="1" fontAlgn="base" hangingPunct="1">
              <a:lnSpc>
                <a:spcPct val="90000"/>
              </a:lnSpc>
              <a:spcBef>
                <a:spcPts val="151"/>
              </a:spcBef>
              <a:spcAft>
                <a:spcPct val="0"/>
              </a:spcAft>
              <a:buFont typeface="Arial" panose="020B0604020202020204" pitchFamily="34" charset="0"/>
              <a:buChar char="•"/>
              <a:defRPr sz="1600" kern="1200">
                <a:solidFill>
                  <a:schemeClr val="tx1"/>
                </a:solidFill>
                <a:latin typeface="+mn-lt"/>
                <a:ea typeface="+mn-ea"/>
                <a:cs typeface="+mn-cs"/>
              </a:defRPr>
            </a:lvl3pPr>
            <a:lvl4pPr marL="717550" indent="-158750" algn="l" rtl="0" eaLnBrk="1" fontAlgn="base" hangingPunct="1">
              <a:lnSpc>
                <a:spcPct val="90000"/>
              </a:lnSpc>
              <a:spcBef>
                <a:spcPts val="151"/>
              </a:spcBef>
              <a:spcAft>
                <a:spcPct val="0"/>
              </a:spcAft>
              <a:buFont typeface="Arial" panose="020B0604020202020204" pitchFamily="34" charset="0"/>
              <a:buChar char="•"/>
              <a:defRPr sz="1400" kern="1200">
                <a:solidFill>
                  <a:schemeClr val="tx1"/>
                </a:solidFill>
                <a:latin typeface="+mn-lt"/>
                <a:ea typeface="+mn-ea"/>
                <a:cs typeface="+mn-cs"/>
              </a:defRPr>
            </a:lvl4pPr>
            <a:lvl5pPr marL="895350" indent="-158750" algn="l" rtl="0" eaLnBrk="1" fontAlgn="base" hangingPunct="1">
              <a:lnSpc>
                <a:spcPct val="90000"/>
              </a:lnSpc>
              <a:spcBef>
                <a:spcPts val="151"/>
              </a:spcBef>
              <a:spcAft>
                <a:spcPct val="0"/>
              </a:spcAft>
              <a:buFont typeface="Arial" panose="020B0604020202020204" pitchFamily="34" charset="0"/>
              <a:buChar char="•"/>
              <a:defRPr sz="1200" kern="1200">
                <a:solidFill>
                  <a:schemeClr val="tx1"/>
                </a:solidFill>
                <a:latin typeface="+mn-lt"/>
                <a:ea typeface="+mn-ea"/>
                <a:cs typeface="+mn-cs"/>
              </a:defRPr>
            </a:lvl5pPr>
            <a:lvl6pPr marL="795615"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6pPr>
            <a:lvl7pPr marL="940274"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7pPr>
            <a:lvl8pPr marL="1084932"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8pPr>
            <a:lvl9pPr marL="1229588"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9pPr>
          </a:lstStyle>
          <a:p>
            <a:pPr marL="0" indent="0">
              <a:buNone/>
            </a:pPr>
            <a:r>
              <a:rPr lang="en-US" sz="3200" dirty="0">
                <a:solidFill>
                  <a:schemeClr val="accent6">
                    <a:lumMod val="75000"/>
                  </a:schemeClr>
                </a:solidFill>
              </a:rPr>
              <a:t>We’ve adopted this traffic light metaphor to help teachers and families understand the meaning of the coloured scores. </a:t>
            </a:r>
          </a:p>
        </p:txBody>
      </p:sp>
    </p:spTree>
    <p:extLst>
      <p:ext uri="{BB962C8B-B14F-4D97-AF65-F5344CB8AC3E}">
        <p14:creationId xmlns:p14="http://schemas.microsoft.com/office/powerpoint/2010/main" val="90990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D2B6-DBAE-4DA2-98FE-1CB7F7A8947B}"/>
              </a:ext>
            </a:extLst>
          </p:cNvPr>
          <p:cNvSpPr>
            <a:spLocks noGrp="1"/>
          </p:cNvSpPr>
          <p:nvPr>
            <p:ph type="title"/>
          </p:nvPr>
        </p:nvSpPr>
        <p:spPr>
          <a:xfrm>
            <a:off x="838800" y="410400"/>
            <a:ext cx="10515600" cy="1325563"/>
          </a:xfrm>
        </p:spPr>
        <p:txBody>
          <a:bodyPr>
            <a:normAutofit/>
          </a:bodyPr>
          <a:lstStyle/>
          <a:p>
            <a:r>
              <a:rPr lang="fr-CA" dirty="0"/>
              <a:t>EYE-DA charts and tables</a:t>
            </a:r>
            <a:endParaRPr lang="en-CA" dirty="0"/>
          </a:p>
        </p:txBody>
      </p:sp>
      <p:sp>
        <p:nvSpPr>
          <p:cNvPr id="5" name="Content Placeholder 2">
            <a:extLst>
              <a:ext uri="{FF2B5EF4-FFF2-40B4-BE49-F238E27FC236}">
                <a16:creationId xmlns:a16="http://schemas.microsoft.com/office/drawing/2014/main" id="{75F856AD-59CB-43D6-B01E-31E044AD2A1E}"/>
              </a:ext>
            </a:extLst>
          </p:cNvPr>
          <p:cNvSpPr txBox="1">
            <a:spLocks/>
          </p:cNvSpPr>
          <p:nvPr/>
        </p:nvSpPr>
        <p:spPr bwMode="auto">
          <a:xfrm>
            <a:off x="838799" y="1744784"/>
            <a:ext cx="6240889" cy="4702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6213" indent="-176213" algn="l" rtl="0" eaLnBrk="1" fontAlgn="base" hangingPunct="1">
              <a:lnSpc>
                <a:spcPct val="90000"/>
              </a:lnSpc>
              <a:spcBef>
                <a:spcPts val="313"/>
              </a:spcBef>
              <a:spcAft>
                <a:spcPct val="0"/>
              </a:spcAft>
              <a:buFont typeface="Arial" panose="020B0604020202020204" pitchFamily="34" charset="0"/>
              <a:buChar char="•"/>
              <a:defRPr sz="2000" kern="1200">
                <a:solidFill>
                  <a:schemeClr val="tx1"/>
                </a:solidFill>
                <a:latin typeface="+mn-lt"/>
                <a:ea typeface="+mn-ea"/>
                <a:cs typeface="+mn-cs"/>
              </a:defRPr>
            </a:lvl1pPr>
            <a:lvl2pPr marL="354013" indent="-177800" algn="l" rtl="0" eaLnBrk="1" fontAlgn="base" hangingPunct="1">
              <a:lnSpc>
                <a:spcPct val="90000"/>
              </a:lnSpc>
              <a:spcBef>
                <a:spcPts val="151"/>
              </a:spcBef>
              <a:spcAft>
                <a:spcPct val="0"/>
              </a:spcAft>
              <a:buFont typeface="Arial" panose="020B0604020202020204" pitchFamily="34" charset="0"/>
              <a:buChar char="•"/>
              <a:defRPr sz="1800" kern="1200">
                <a:solidFill>
                  <a:schemeClr val="tx1"/>
                </a:solidFill>
                <a:latin typeface="+mn-lt"/>
                <a:ea typeface="+mn-ea"/>
                <a:cs typeface="+mn-cs"/>
              </a:defRPr>
            </a:lvl2pPr>
            <a:lvl3pPr marL="541338" indent="-168275" algn="l" rtl="0" eaLnBrk="1" fontAlgn="base" hangingPunct="1">
              <a:lnSpc>
                <a:spcPct val="90000"/>
              </a:lnSpc>
              <a:spcBef>
                <a:spcPts val="151"/>
              </a:spcBef>
              <a:spcAft>
                <a:spcPct val="0"/>
              </a:spcAft>
              <a:buFont typeface="Arial" panose="020B0604020202020204" pitchFamily="34" charset="0"/>
              <a:buChar char="•"/>
              <a:defRPr sz="1600" kern="1200">
                <a:solidFill>
                  <a:schemeClr val="tx1"/>
                </a:solidFill>
                <a:latin typeface="+mn-lt"/>
                <a:ea typeface="+mn-ea"/>
                <a:cs typeface="+mn-cs"/>
              </a:defRPr>
            </a:lvl3pPr>
            <a:lvl4pPr marL="717550" indent="-158750" algn="l" rtl="0" eaLnBrk="1" fontAlgn="base" hangingPunct="1">
              <a:lnSpc>
                <a:spcPct val="90000"/>
              </a:lnSpc>
              <a:spcBef>
                <a:spcPts val="151"/>
              </a:spcBef>
              <a:spcAft>
                <a:spcPct val="0"/>
              </a:spcAft>
              <a:buFont typeface="Arial" panose="020B0604020202020204" pitchFamily="34" charset="0"/>
              <a:buChar char="•"/>
              <a:defRPr sz="1400" kern="1200">
                <a:solidFill>
                  <a:schemeClr val="tx1"/>
                </a:solidFill>
                <a:latin typeface="+mn-lt"/>
                <a:ea typeface="+mn-ea"/>
                <a:cs typeface="+mn-cs"/>
              </a:defRPr>
            </a:lvl4pPr>
            <a:lvl5pPr marL="895350" indent="-158750" algn="l" rtl="0" eaLnBrk="1" fontAlgn="base" hangingPunct="1">
              <a:lnSpc>
                <a:spcPct val="90000"/>
              </a:lnSpc>
              <a:spcBef>
                <a:spcPts val="151"/>
              </a:spcBef>
              <a:spcAft>
                <a:spcPct val="0"/>
              </a:spcAft>
              <a:buFont typeface="Arial" panose="020B0604020202020204" pitchFamily="34" charset="0"/>
              <a:buChar char="•"/>
              <a:defRPr sz="1200" kern="1200">
                <a:solidFill>
                  <a:schemeClr val="tx1"/>
                </a:solidFill>
                <a:latin typeface="+mn-lt"/>
                <a:ea typeface="+mn-ea"/>
                <a:cs typeface="+mn-cs"/>
              </a:defRPr>
            </a:lvl5pPr>
            <a:lvl6pPr marL="795615"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6pPr>
            <a:lvl7pPr marL="940274"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7pPr>
            <a:lvl8pPr marL="1084932"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8pPr>
            <a:lvl9pPr marL="1229588"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CA" sz="3500" dirty="0">
                <a:solidFill>
                  <a:schemeClr val="accent6">
                    <a:lumMod val="75000"/>
                  </a:schemeClr>
                </a:solidFill>
              </a:rPr>
              <a:t>EYE pie charts, bar graphs and Excel sheets are also available for each class within the </a:t>
            </a:r>
            <a:r>
              <a:rPr lang="en-CA" sz="3500" b="1" dirty="0">
                <a:solidFill>
                  <a:schemeClr val="accent6">
                    <a:lumMod val="75000"/>
                  </a:schemeClr>
                </a:solidFill>
              </a:rPr>
              <a:t>Results Viewing </a:t>
            </a:r>
            <a:r>
              <a:rPr lang="en-CA" sz="3500" dirty="0">
                <a:solidFill>
                  <a:schemeClr val="accent6">
                    <a:lumMod val="75000"/>
                  </a:schemeClr>
                </a:solidFill>
              </a:rPr>
              <a:t>section in the Online Data Entry site.</a:t>
            </a:r>
          </a:p>
          <a:p>
            <a:pPr marL="0" indent="0">
              <a:spcBef>
                <a:spcPts val="0"/>
              </a:spcBef>
              <a:spcAft>
                <a:spcPts val="1200"/>
              </a:spcAft>
              <a:buFont typeface="Arial" panose="020B0604020202020204" pitchFamily="34" charset="0"/>
              <a:buNone/>
            </a:pPr>
            <a:r>
              <a:rPr lang="en-CA" sz="3500" dirty="0">
                <a:solidFill>
                  <a:schemeClr val="accent6">
                    <a:lumMod val="75000"/>
                  </a:schemeClr>
                </a:solidFill>
              </a:rPr>
              <a:t>These reports are updated in real-time. </a:t>
            </a:r>
            <a:endParaRPr lang="en-CA" sz="2400" dirty="0"/>
          </a:p>
          <a:p>
            <a:pPr marL="0" indent="0">
              <a:spcBef>
                <a:spcPts val="0"/>
              </a:spcBef>
              <a:spcAft>
                <a:spcPts val="1200"/>
              </a:spcAft>
              <a:buFont typeface="Arial" panose="020B0604020202020204" pitchFamily="34" charset="0"/>
              <a:buNone/>
            </a:pPr>
            <a:endParaRPr lang="en-US" sz="2200" dirty="0"/>
          </a:p>
        </p:txBody>
      </p:sp>
      <p:pic>
        <p:nvPicPr>
          <p:cNvPr id="6" name="Picture 5">
            <a:extLst>
              <a:ext uri="{FF2B5EF4-FFF2-40B4-BE49-F238E27FC236}">
                <a16:creationId xmlns:a16="http://schemas.microsoft.com/office/drawing/2014/main" id="{2D8E5FB2-ADC7-4795-8CA9-C5BF21B8FE43}"/>
              </a:ext>
            </a:extLst>
          </p:cNvPr>
          <p:cNvPicPr>
            <a:picLocks noChangeAspect="1"/>
          </p:cNvPicPr>
          <p:nvPr/>
        </p:nvPicPr>
        <p:blipFill>
          <a:blip r:embed="rId3"/>
          <a:stretch>
            <a:fillRect/>
          </a:stretch>
        </p:blipFill>
        <p:spPr>
          <a:xfrm>
            <a:off x="7295355" y="2214066"/>
            <a:ext cx="3399028" cy="2198578"/>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83FEC72C-154E-4501-9993-F2902AB54ABB}"/>
              </a:ext>
            </a:extLst>
          </p:cNvPr>
          <p:cNvSpPr/>
          <p:nvPr/>
        </p:nvSpPr>
        <p:spPr>
          <a:xfrm>
            <a:off x="8521276" y="2649967"/>
            <a:ext cx="731520" cy="742277"/>
          </a:xfrm>
          <a:prstGeom prst="roundRect">
            <a:avLst/>
          </a:prstGeom>
          <a:noFill/>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ln>
                <a:solidFill>
                  <a:srgbClr val="FF0000"/>
                </a:solidFill>
              </a:ln>
              <a:noFill/>
            </a:endParaRPr>
          </a:p>
        </p:txBody>
      </p:sp>
      <p:sp>
        <p:nvSpPr>
          <p:cNvPr id="9" name="Rectangle: Rounded Corners 8">
            <a:extLst>
              <a:ext uri="{FF2B5EF4-FFF2-40B4-BE49-F238E27FC236}">
                <a16:creationId xmlns:a16="http://schemas.microsoft.com/office/drawing/2014/main" id="{CF756437-1C7D-4330-88C6-9A25F13B6D9F}"/>
              </a:ext>
            </a:extLst>
          </p:cNvPr>
          <p:cNvSpPr/>
          <p:nvPr/>
        </p:nvSpPr>
        <p:spPr>
          <a:xfrm>
            <a:off x="9303315" y="2649968"/>
            <a:ext cx="731520" cy="742277"/>
          </a:xfrm>
          <a:prstGeom prst="roundRect">
            <a:avLst/>
          </a:prstGeom>
          <a:noFill/>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ln>
                <a:solidFill>
                  <a:srgbClr val="FF0000"/>
                </a:solidFill>
              </a:ln>
              <a:noFill/>
            </a:endParaRPr>
          </a:p>
        </p:txBody>
      </p:sp>
      <p:sp>
        <p:nvSpPr>
          <p:cNvPr id="11" name="Rectangle: Rounded Corners 10">
            <a:extLst>
              <a:ext uri="{FF2B5EF4-FFF2-40B4-BE49-F238E27FC236}">
                <a16:creationId xmlns:a16="http://schemas.microsoft.com/office/drawing/2014/main" id="{02D3D986-05F9-44E4-87B1-A769C5788CD8}"/>
              </a:ext>
            </a:extLst>
          </p:cNvPr>
          <p:cNvSpPr/>
          <p:nvPr/>
        </p:nvSpPr>
        <p:spPr>
          <a:xfrm>
            <a:off x="9294350" y="3465755"/>
            <a:ext cx="749449" cy="742277"/>
          </a:xfrm>
          <a:prstGeom prst="roundRect">
            <a:avLst/>
          </a:prstGeom>
          <a:noFill/>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ln>
                <a:solidFill>
                  <a:srgbClr val="FF0000"/>
                </a:solidFill>
              </a:ln>
              <a:noFill/>
            </a:endParaRPr>
          </a:p>
        </p:txBody>
      </p:sp>
    </p:spTree>
    <p:extLst>
      <p:ext uri="{BB962C8B-B14F-4D97-AF65-F5344CB8AC3E}">
        <p14:creationId xmlns:p14="http://schemas.microsoft.com/office/powerpoint/2010/main" val="2133435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630B-FAE7-42AD-AC29-75EB66F34E3F}"/>
              </a:ext>
            </a:extLst>
          </p:cNvPr>
          <p:cNvSpPr>
            <a:spLocks noGrp="1"/>
          </p:cNvSpPr>
          <p:nvPr>
            <p:ph type="title"/>
          </p:nvPr>
        </p:nvSpPr>
        <p:spPr/>
        <p:txBody>
          <a:bodyPr>
            <a:normAutofit/>
          </a:bodyPr>
          <a:lstStyle/>
          <a:p>
            <a:r>
              <a:rPr lang="en-CA" dirty="0"/>
              <a:t>Bar graphs</a:t>
            </a:r>
          </a:p>
        </p:txBody>
      </p:sp>
      <p:sp>
        <p:nvSpPr>
          <p:cNvPr id="8" name="TextBox 7">
            <a:extLst>
              <a:ext uri="{FF2B5EF4-FFF2-40B4-BE49-F238E27FC236}">
                <a16:creationId xmlns:a16="http://schemas.microsoft.com/office/drawing/2014/main" id="{66ECFE8D-1C73-4806-9762-BC5C24A48EA3}"/>
              </a:ext>
            </a:extLst>
          </p:cNvPr>
          <p:cNvSpPr txBox="1"/>
          <p:nvPr/>
        </p:nvSpPr>
        <p:spPr>
          <a:xfrm>
            <a:off x="719740" y="2521058"/>
            <a:ext cx="6126031" cy="1815882"/>
          </a:xfrm>
          <a:prstGeom prst="rect">
            <a:avLst/>
          </a:prstGeom>
          <a:noFill/>
        </p:spPr>
        <p:txBody>
          <a:bodyPr wrap="square" rtlCol="0">
            <a:spAutoFit/>
          </a:bodyPr>
          <a:lstStyle/>
          <a:p>
            <a:r>
              <a:rPr lang="en-US" sz="2800" dirty="0">
                <a:solidFill>
                  <a:schemeClr val="accent6">
                    <a:lumMod val="75000"/>
                  </a:schemeClr>
                </a:solidFill>
              </a:rPr>
              <a:t>These reports help you view overall class results and easily identify the strengths and vulnerabilities of your class at a glance. </a:t>
            </a:r>
          </a:p>
        </p:txBody>
      </p:sp>
      <p:sp>
        <p:nvSpPr>
          <p:cNvPr id="10" name="Rectangle 9">
            <a:extLst>
              <a:ext uri="{FF2B5EF4-FFF2-40B4-BE49-F238E27FC236}">
                <a16:creationId xmlns:a16="http://schemas.microsoft.com/office/drawing/2014/main" id="{84538CEC-F07A-4138-B8A2-5F64B2DE218C}"/>
              </a:ext>
            </a:extLst>
          </p:cNvPr>
          <p:cNvSpPr/>
          <p:nvPr/>
        </p:nvSpPr>
        <p:spPr>
          <a:xfrm>
            <a:off x="8099294" y="2269863"/>
            <a:ext cx="2710927" cy="139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B196B89E-D959-4BCE-A122-E29E29D98465}"/>
              </a:ext>
            </a:extLst>
          </p:cNvPr>
          <p:cNvPicPr>
            <a:picLocks noChangeAspect="1"/>
          </p:cNvPicPr>
          <p:nvPr/>
        </p:nvPicPr>
        <p:blipFill>
          <a:blip r:embed="rId3"/>
          <a:stretch>
            <a:fillRect/>
          </a:stretch>
        </p:blipFill>
        <p:spPr>
          <a:xfrm>
            <a:off x="6940605" y="1434461"/>
            <a:ext cx="5028303" cy="398907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8961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630B-FAE7-42AD-AC29-75EB66F34E3F}"/>
              </a:ext>
            </a:extLst>
          </p:cNvPr>
          <p:cNvSpPr>
            <a:spLocks noGrp="1"/>
          </p:cNvSpPr>
          <p:nvPr>
            <p:ph type="title"/>
          </p:nvPr>
        </p:nvSpPr>
        <p:spPr>
          <a:xfrm>
            <a:off x="838200" y="401589"/>
            <a:ext cx="10515600" cy="1095742"/>
          </a:xfrm>
        </p:spPr>
        <p:txBody>
          <a:bodyPr>
            <a:normAutofit/>
          </a:bodyPr>
          <a:lstStyle/>
          <a:p>
            <a:r>
              <a:rPr lang="en-CA" dirty="0"/>
              <a:t>Pie charts</a:t>
            </a:r>
          </a:p>
        </p:txBody>
      </p:sp>
      <p:sp>
        <p:nvSpPr>
          <p:cNvPr id="8" name="TextBox 7">
            <a:extLst>
              <a:ext uri="{FF2B5EF4-FFF2-40B4-BE49-F238E27FC236}">
                <a16:creationId xmlns:a16="http://schemas.microsoft.com/office/drawing/2014/main" id="{66ECFE8D-1C73-4806-9762-BC5C24A48EA3}"/>
              </a:ext>
            </a:extLst>
          </p:cNvPr>
          <p:cNvSpPr txBox="1"/>
          <p:nvPr/>
        </p:nvSpPr>
        <p:spPr>
          <a:xfrm>
            <a:off x="838200" y="2042646"/>
            <a:ext cx="10091570" cy="1077218"/>
          </a:xfrm>
          <a:prstGeom prst="rect">
            <a:avLst/>
          </a:prstGeom>
          <a:noFill/>
        </p:spPr>
        <p:txBody>
          <a:bodyPr wrap="square" rtlCol="0">
            <a:spAutoFit/>
          </a:bodyPr>
          <a:lstStyle/>
          <a:p>
            <a:r>
              <a:rPr lang="en-US" sz="3200" dirty="0">
                <a:solidFill>
                  <a:schemeClr val="accent6">
                    <a:lumMod val="75000"/>
                  </a:schemeClr>
                </a:solidFill>
              </a:rPr>
              <a:t>The pie charts present the same information as the bar graphs but in percentages. </a:t>
            </a:r>
          </a:p>
        </p:txBody>
      </p:sp>
      <p:sp>
        <p:nvSpPr>
          <p:cNvPr id="14" name="Rectangle 13">
            <a:extLst>
              <a:ext uri="{FF2B5EF4-FFF2-40B4-BE49-F238E27FC236}">
                <a16:creationId xmlns:a16="http://schemas.microsoft.com/office/drawing/2014/main" id="{5C7ACEE4-09A9-405C-AFD3-8C3BE7078F6B}"/>
              </a:ext>
            </a:extLst>
          </p:cNvPr>
          <p:cNvSpPr/>
          <p:nvPr/>
        </p:nvSpPr>
        <p:spPr>
          <a:xfrm>
            <a:off x="5119426" y="3808207"/>
            <a:ext cx="2948809" cy="225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6250D124-8022-41DD-B193-8DB0892FD758}"/>
              </a:ext>
            </a:extLst>
          </p:cNvPr>
          <p:cNvPicPr>
            <a:picLocks noChangeAspect="1"/>
          </p:cNvPicPr>
          <p:nvPr/>
        </p:nvPicPr>
        <p:blipFill>
          <a:blip r:embed="rId3"/>
          <a:stretch>
            <a:fillRect/>
          </a:stretch>
        </p:blipFill>
        <p:spPr>
          <a:xfrm>
            <a:off x="1858663" y="3708384"/>
            <a:ext cx="8671729" cy="27480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6548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868C-B15A-4FD5-9AEB-45298E23D7B6}"/>
              </a:ext>
            </a:extLst>
          </p:cNvPr>
          <p:cNvSpPr>
            <a:spLocks noGrp="1"/>
          </p:cNvSpPr>
          <p:nvPr>
            <p:ph type="title"/>
          </p:nvPr>
        </p:nvSpPr>
        <p:spPr>
          <a:xfrm>
            <a:off x="838200" y="401588"/>
            <a:ext cx="10515600" cy="835541"/>
          </a:xfrm>
        </p:spPr>
        <p:txBody>
          <a:bodyPr>
            <a:normAutofit/>
          </a:bodyPr>
          <a:lstStyle/>
          <a:p>
            <a:r>
              <a:rPr lang="en-CA" dirty="0"/>
              <a:t>Excel sheet</a:t>
            </a:r>
          </a:p>
        </p:txBody>
      </p:sp>
      <p:sp>
        <p:nvSpPr>
          <p:cNvPr id="5" name="TextBox 4">
            <a:extLst>
              <a:ext uri="{FF2B5EF4-FFF2-40B4-BE49-F238E27FC236}">
                <a16:creationId xmlns:a16="http://schemas.microsoft.com/office/drawing/2014/main" id="{E0165A43-F778-4EDF-915D-7C4FA8F1649C}"/>
              </a:ext>
            </a:extLst>
          </p:cNvPr>
          <p:cNvSpPr txBox="1"/>
          <p:nvPr/>
        </p:nvSpPr>
        <p:spPr>
          <a:xfrm>
            <a:off x="708884" y="1399167"/>
            <a:ext cx="11010900" cy="1569660"/>
          </a:xfrm>
          <a:prstGeom prst="rect">
            <a:avLst/>
          </a:prstGeom>
          <a:noFill/>
        </p:spPr>
        <p:txBody>
          <a:bodyPr wrap="square" rtlCol="0">
            <a:spAutoFit/>
          </a:bodyPr>
          <a:lstStyle/>
          <a:p>
            <a:r>
              <a:rPr lang="en-CA" sz="3200" dirty="0">
                <a:solidFill>
                  <a:schemeClr val="accent6">
                    <a:lumMod val="75000"/>
                  </a:schemeClr>
                </a:solidFill>
              </a:rPr>
              <a:t>This Excel sheet is a great way to view results for an entire class and can be used to identify and track which children require additional support and follow-up.</a:t>
            </a:r>
          </a:p>
        </p:txBody>
      </p:sp>
      <p:pic>
        <p:nvPicPr>
          <p:cNvPr id="6" name="Picture 5">
            <a:extLst>
              <a:ext uri="{FF2B5EF4-FFF2-40B4-BE49-F238E27FC236}">
                <a16:creationId xmlns:a16="http://schemas.microsoft.com/office/drawing/2014/main" id="{26200E2C-47EB-4AD7-85D3-8F921490CD7C}"/>
              </a:ext>
            </a:extLst>
          </p:cNvPr>
          <p:cNvPicPr>
            <a:picLocks noChangeAspect="1"/>
          </p:cNvPicPr>
          <p:nvPr/>
        </p:nvPicPr>
        <p:blipFill>
          <a:blip r:embed="rId3"/>
          <a:stretch>
            <a:fillRect/>
          </a:stretch>
        </p:blipFill>
        <p:spPr>
          <a:xfrm>
            <a:off x="708884" y="3254810"/>
            <a:ext cx="11010900" cy="33909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7264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1" name="Shape 294"/>
          <p:cNvSpPr txBox="1">
            <a:spLocks noGrp="1"/>
          </p:cNvSpPr>
          <p:nvPr>
            <p:ph type="title"/>
          </p:nvPr>
        </p:nvSpPr>
        <p:spPr>
          <a:xfrm>
            <a:off x="747175" y="1432293"/>
            <a:ext cx="8616800" cy="1143000"/>
          </a:xfrm>
          <a:prstGeom prst="rect">
            <a:avLst/>
          </a:prstGeom>
        </p:spPr>
        <p:txBody>
          <a:bodyPr lIns="91425" tIns="91425" rIns="91425" bIns="91425" anchor="b" anchorCtr="0">
            <a:noAutofit/>
          </a:bodyPr>
          <a:lstStyle/>
          <a:p>
            <a:r>
              <a:rPr lang="en" sz="6000" dirty="0">
                <a:latin typeface="+mn-lt"/>
              </a:rPr>
              <a:t>Thank You!</a:t>
            </a:r>
          </a:p>
        </p:txBody>
      </p:sp>
      <p:pic>
        <p:nvPicPr>
          <p:cNvPr id="15" name="Picture Placeholder 4"/>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9162475" y="5805488"/>
            <a:ext cx="2438400" cy="528637"/>
          </a:xfrm>
        </p:spPr>
      </p:pic>
      <p:sp>
        <p:nvSpPr>
          <p:cNvPr id="13" name="TextBox 12"/>
          <p:cNvSpPr txBox="1"/>
          <p:nvPr/>
        </p:nvSpPr>
        <p:spPr>
          <a:xfrm>
            <a:off x="5959077" y="3429000"/>
            <a:ext cx="5924366" cy="24191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F5F5F"/>
                </a:solidFill>
                <a:effectLst/>
                <a:uLnTx/>
                <a:uFillTx/>
                <a:latin typeface="Calibri" panose="020F0502020204030204"/>
                <a:ea typeface="+mn-ea"/>
                <a:cs typeface="+mn-cs"/>
              </a:rPr>
              <a:t>eye-support@thelearningbar.com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7A445"/>
                </a:solidFill>
                <a:effectLst/>
                <a:uLnTx/>
                <a:uFillTx/>
                <a:latin typeface="Calibri" panose="020F0502020204030204"/>
                <a:ea typeface="+mn-ea"/>
                <a:cs typeface="+mn-cs"/>
              </a:rPr>
              <a:t>506-458-9311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7A445"/>
                </a:solidFill>
                <a:effectLst/>
                <a:uLnTx/>
                <a:uFillTx/>
                <a:latin typeface="Calibri" panose="020F0502020204030204"/>
                <a:ea typeface="+mn-ea"/>
                <a:cs typeface="+mn-cs"/>
              </a:rPr>
              <a:t>1 877 840 2424</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7A445"/>
              </a:solidFill>
              <a:effectLst/>
              <a:uLnTx/>
              <a:uFillTx/>
              <a:latin typeface="Calibri Light" panose="020F0302020204030204"/>
              <a:ea typeface="+mn-ea"/>
              <a:cs typeface="+mn-cs"/>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2980" y="1771649"/>
            <a:ext cx="3177895" cy="798711"/>
          </a:xfrm>
          <a:prstGeom prst="rect">
            <a:avLst/>
          </a:prstGeom>
        </p:spPr>
      </p:pic>
    </p:spTree>
    <p:extLst>
      <p:ext uri="{BB962C8B-B14F-4D97-AF65-F5344CB8AC3E}">
        <p14:creationId xmlns:p14="http://schemas.microsoft.com/office/powerpoint/2010/main" val="344390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1F01C70-CFC5-4833-A3B1-F22FCEB659B2}"/>
              </a:ext>
            </a:extLst>
          </p:cNvPr>
          <p:cNvSpPr txBox="1">
            <a:spLocks/>
          </p:cNvSpPr>
          <p:nvPr/>
        </p:nvSpPr>
        <p:spPr>
          <a:xfrm>
            <a:off x="838800" y="410400"/>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r>
              <a:rPr lang="en-US" dirty="0">
                <a:solidFill>
                  <a:schemeClr val="accent1"/>
                </a:solidFill>
                <a:latin typeface="+mn-lt"/>
              </a:rPr>
              <a:t>What will you learn?</a:t>
            </a:r>
            <a:endParaRPr lang="en-US" dirty="0">
              <a:latin typeface="+mn-lt"/>
            </a:endParaRPr>
          </a:p>
        </p:txBody>
      </p:sp>
      <p:sp>
        <p:nvSpPr>
          <p:cNvPr id="4" name="Text Placeholder 2">
            <a:extLst>
              <a:ext uri="{FF2B5EF4-FFF2-40B4-BE49-F238E27FC236}">
                <a16:creationId xmlns:a16="http://schemas.microsoft.com/office/drawing/2014/main" id="{D16EB3ED-5B23-41AA-89DD-9A5ECFF1A5ED}"/>
              </a:ext>
            </a:extLst>
          </p:cNvPr>
          <p:cNvSpPr txBox="1">
            <a:spLocks/>
          </p:cNvSpPr>
          <p:nvPr/>
        </p:nvSpPr>
        <p:spPr>
          <a:xfrm>
            <a:off x="838800" y="1958400"/>
            <a:ext cx="10515600" cy="3936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CA" sz="3200" dirty="0">
                <a:solidFill>
                  <a:schemeClr val="accent6">
                    <a:lumMod val="75000"/>
                  </a:schemeClr>
                </a:solidFill>
                <a:latin typeface="+mn-lt"/>
              </a:rPr>
              <a:t>Understanding your EYE-DA results </a:t>
            </a:r>
          </a:p>
          <a:p>
            <a:pPr>
              <a:lnSpc>
                <a:spcPct val="100000"/>
              </a:lnSpc>
              <a:spcBef>
                <a:spcPts val="0"/>
              </a:spcBef>
              <a:spcAft>
                <a:spcPts val="1200"/>
              </a:spcAft>
            </a:pPr>
            <a:r>
              <a:rPr lang="en-CA" sz="3200" dirty="0">
                <a:solidFill>
                  <a:schemeClr val="accent6">
                    <a:lumMod val="75000"/>
                  </a:schemeClr>
                </a:solidFill>
                <a:latin typeface="+mn-lt"/>
              </a:rPr>
              <a:t>How the domain scores are calculated</a:t>
            </a:r>
          </a:p>
          <a:p>
            <a:pPr>
              <a:lnSpc>
                <a:spcPct val="100000"/>
              </a:lnSpc>
              <a:spcBef>
                <a:spcPts val="0"/>
              </a:spcBef>
              <a:spcAft>
                <a:spcPts val="1200"/>
              </a:spcAft>
            </a:pPr>
            <a:r>
              <a:rPr lang="en-CA" sz="3200" dirty="0">
                <a:solidFill>
                  <a:schemeClr val="accent6">
                    <a:lumMod val="75000"/>
                  </a:schemeClr>
                </a:solidFill>
                <a:latin typeface="+mn-lt"/>
              </a:rPr>
              <a:t>Features of the Child Reports</a:t>
            </a:r>
          </a:p>
          <a:p>
            <a:pPr>
              <a:lnSpc>
                <a:spcPct val="100000"/>
              </a:lnSpc>
              <a:spcBef>
                <a:spcPts val="0"/>
              </a:spcBef>
              <a:spcAft>
                <a:spcPts val="1200"/>
              </a:spcAft>
            </a:pPr>
            <a:r>
              <a:rPr lang="en-CA" sz="3200" dirty="0">
                <a:solidFill>
                  <a:schemeClr val="accent6">
                    <a:lumMod val="75000"/>
                  </a:schemeClr>
                </a:solidFill>
                <a:latin typeface="+mn-lt"/>
              </a:rPr>
              <a:t>Reviewing</a:t>
            </a:r>
            <a:r>
              <a:rPr lang="fr-CA" sz="3200" dirty="0">
                <a:solidFill>
                  <a:schemeClr val="accent6">
                    <a:lumMod val="75000"/>
                  </a:schemeClr>
                </a:solidFill>
                <a:latin typeface="+mn-lt"/>
              </a:rPr>
              <a:t> </a:t>
            </a:r>
            <a:r>
              <a:rPr lang="en-CA" sz="3200" dirty="0">
                <a:solidFill>
                  <a:schemeClr val="accent6">
                    <a:lumMod val="75000"/>
                  </a:schemeClr>
                </a:solidFill>
                <a:latin typeface="+mn-lt"/>
              </a:rPr>
              <a:t>the</a:t>
            </a:r>
            <a:r>
              <a:rPr lang="fr-CA" sz="3200" dirty="0">
                <a:solidFill>
                  <a:schemeClr val="accent6">
                    <a:lumMod val="75000"/>
                  </a:schemeClr>
                </a:solidFill>
                <a:latin typeface="+mn-lt"/>
              </a:rPr>
              <a:t> </a:t>
            </a:r>
            <a:r>
              <a:rPr lang="en-CA" sz="3200" dirty="0">
                <a:solidFill>
                  <a:schemeClr val="accent6">
                    <a:lumMod val="75000"/>
                  </a:schemeClr>
                </a:solidFill>
                <a:latin typeface="+mn-lt"/>
              </a:rPr>
              <a:t>pie charts, bar graphs, and Excel sheets</a:t>
            </a:r>
          </a:p>
          <a:p>
            <a:pPr>
              <a:lnSpc>
                <a:spcPct val="100000"/>
              </a:lnSpc>
            </a:pPr>
            <a:endParaRPr lang="fr-CA" sz="2800" dirty="0">
              <a:solidFill>
                <a:srgbClr val="636466"/>
              </a:solidFill>
              <a:latin typeface="+mn-lt"/>
            </a:endParaRPr>
          </a:p>
        </p:txBody>
      </p:sp>
    </p:spTree>
    <p:extLst>
      <p:ext uri="{BB962C8B-B14F-4D97-AF65-F5344CB8AC3E}">
        <p14:creationId xmlns:p14="http://schemas.microsoft.com/office/powerpoint/2010/main" val="247183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7154532" y="1905398"/>
            <a:ext cx="4338852" cy="875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6213" indent="-176213" algn="l" rtl="0" eaLnBrk="1" fontAlgn="base" hangingPunct="1">
              <a:lnSpc>
                <a:spcPct val="90000"/>
              </a:lnSpc>
              <a:spcBef>
                <a:spcPts val="313"/>
              </a:spcBef>
              <a:spcAft>
                <a:spcPct val="0"/>
              </a:spcAft>
              <a:buFont typeface="Arial" panose="020B0604020202020204" pitchFamily="34" charset="0"/>
              <a:buChar char="•"/>
              <a:defRPr sz="2000" kern="1200">
                <a:solidFill>
                  <a:schemeClr val="tx1"/>
                </a:solidFill>
                <a:latin typeface="+mn-lt"/>
                <a:ea typeface="+mn-ea"/>
                <a:cs typeface="+mn-cs"/>
              </a:defRPr>
            </a:lvl1pPr>
            <a:lvl2pPr marL="354013" indent="-177800" algn="l" rtl="0" eaLnBrk="1" fontAlgn="base" hangingPunct="1">
              <a:lnSpc>
                <a:spcPct val="90000"/>
              </a:lnSpc>
              <a:spcBef>
                <a:spcPts val="151"/>
              </a:spcBef>
              <a:spcAft>
                <a:spcPct val="0"/>
              </a:spcAft>
              <a:buFont typeface="Arial" panose="020B0604020202020204" pitchFamily="34" charset="0"/>
              <a:buChar char="•"/>
              <a:defRPr sz="1800" kern="1200">
                <a:solidFill>
                  <a:schemeClr val="tx1"/>
                </a:solidFill>
                <a:latin typeface="+mn-lt"/>
                <a:ea typeface="+mn-ea"/>
                <a:cs typeface="+mn-cs"/>
              </a:defRPr>
            </a:lvl2pPr>
            <a:lvl3pPr marL="541338" indent="-168275" algn="l" rtl="0" eaLnBrk="1" fontAlgn="base" hangingPunct="1">
              <a:lnSpc>
                <a:spcPct val="90000"/>
              </a:lnSpc>
              <a:spcBef>
                <a:spcPts val="151"/>
              </a:spcBef>
              <a:spcAft>
                <a:spcPct val="0"/>
              </a:spcAft>
              <a:buFont typeface="Arial" panose="020B0604020202020204" pitchFamily="34" charset="0"/>
              <a:buChar char="•"/>
              <a:defRPr sz="1600" kern="1200">
                <a:solidFill>
                  <a:schemeClr val="tx1"/>
                </a:solidFill>
                <a:latin typeface="+mn-lt"/>
                <a:ea typeface="+mn-ea"/>
                <a:cs typeface="+mn-cs"/>
              </a:defRPr>
            </a:lvl3pPr>
            <a:lvl4pPr marL="717550" indent="-158750" algn="l" rtl="0" eaLnBrk="1" fontAlgn="base" hangingPunct="1">
              <a:lnSpc>
                <a:spcPct val="90000"/>
              </a:lnSpc>
              <a:spcBef>
                <a:spcPts val="151"/>
              </a:spcBef>
              <a:spcAft>
                <a:spcPct val="0"/>
              </a:spcAft>
              <a:buFont typeface="Arial" panose="020B0604020202020204" pitchFamily="34" charset="0"/>
              <a:buChar char="•"/>
              <a:defRPr sz="1400" kern="1200">
                <a:solidFill>
                  <a:schemeClr val="tx1"/>
                </a:solidFill>
                <a:latin typeface="+mn-lt"/>
                <a:ea typeface="+mn-ea"/>
                <a:cs typeface="+mn-cs"/>
              </a:defRPr>
            </a:lvl4pPr>
            <a:lvl5pPr marL="895350" indent="-158750" algn="l" rtl="0" eaLnBrk="1" fontAlgn="base" hangingPunct="1">
              <a:lnSpc>
                <a:spcPct val="90000"/>
              </a:lnSpc>
              <a:spcBef>
                <a:spcPts val="151"/>
              </a:spcBef>
              <a:spcAft>
                <a:spcPct val="0"/>
              </a:spcAft>
              <a:buFont typeface="Arial" panose="020B0604020202020204" pitchFamily="34" charset="0"/>
              <a:buChar char="•"/>
              <a:defRPr sz="1200" kern="1200">
                <a:solidFill>
                  <a:schemeClr val="tx1"/>
                </a:solidFill>
                <a:latin typeface="+mn-lt"/>
                <a:ea typeface="+mn-ea"/>
                <a:cs typeface="+mn-cs"/>
              </a:defRPr>
            </a:lvl5pPr>
            <a:lvl6pPr marL="795615"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6pPr>
            <a:lvl7pPr marL="940274"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7pPr>
            <a:lvl8pPr marL="1084932"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8pPr>
            <a:lvl9pPr marL="1229588"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313"/>
              </a:spcBef>
              <a:spcAft>
                <a:spcPct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8" name="Content Placeholder 5"/>
          <p:cNvSpPr txBox="1">
            <a:spLocks/>
          </p:cNvSpPr>
          <p:nvPr/>
        </p:nvSpPr>
        <p:spPr bwMode="auto">
          <a:xfrm>
            <a:off x="834574" y="1958400"/>
            <a:ext cx="6423476" cy="3474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6213" indent="-176213" algn="l" rtl="0" eaLnBrk="1" fontAlgn="base" hangingPunct="1">
              <a:lnSpc>
                <a:spcPct val="90000"/>
              </a:lnSpc>
              <a:spcBef>
                <a:spcPts val="313"/>
              </a:spcBef>
              <a:spcAft>
                <a:spcPct val="0"/>
              </a:spcAft>
              <a:buFont typeface="Arial" panose="020B0604020202020204" pitchFamily="34" charset="0"/>
              <a:buChar char="•"/>
              <a:defRPr sz="2000" kern="1200">
                <a:solidFill>
                  <a:schemeClr val="tx1"/>
                </a:solidFill>
                <a:latin typeface="+mn-lt"/>
                <a:ea typeface="+mn-ea"/>
                <a:cs typeface="+mn-cs"/>
              </a:defRPr>
            </a:lvl1pPr>
            <a:lvl2pPr marL="354013" indent="-177800" algn="l" rtl="0" eaLnBrk="1" fontAlgn="base" hangingPunct="1">
              <a:lnSpc>
                <a:spcPct val="90000"/>
              </a:lnSpc>
              <a:spcBef>
                <a:spcPts val="151"/>
              </a:spcBef>
              <a:spcAft>
                <a:spcPct val="0"/>
              </a:spcAft>
              <a:buFont typeface="Arial" panose="020B0604020202020204" pitchFamily="34" charset="0"/>
              <a:buChar char="•"/>
              <a:defRPr sz="1800" kern="1200">
                <a:solidFill>
                  <a:schemeClr val="tx1"/>
                </a:solidFill>
                <a:latin typeface="+mn-lt"/>
                <a:ea typeface="+mn-ea"/>
                <a:cs typeface="+mn-cs"/>
              </a:defRPr>
            </a:lvl2pPr>
            <a:lvl3pPr marL="541338" indent="-168275" algn="l" rtl="0" eaLnBrk="1" fontAlgn="base" hangingPunct="1">
              <a:lnSpc>
                <a:spcPct val="90000"/>
              </a:lnSpc>
              <a:spcBef>
                <a:spcPts val="151"/>
              </a:spcBef>
              <a:spcAft>
                <a:spcPct val="0"/>
              </a:spcAft>
              <a:buFont typeface="Arial" panose="020B0604020202020204" pitchFamily="34" charset="0"/>
              <a:buChar char="•"/>
              <a:defRPr sz="1600" kern="1200">
                <a:solidFill>
                  <a:schemeClr val="tx1"/>
                </a:solidFill>
                <a:latin typeface="+mn-lt"/>
                <a:ea typeface="+mn-ea"/>
                <a:cs typeface="+mn-cs"/>
              </a:defRPr>
            </a:lvl3pPr>
            <a:lvl4pPr marL="717550" indent="-158750" algn="l" rtl="0" eaLnBrk="1" fontAlgn="base" hangingPunct="1">
              <a:lnSpc>
                <a:spcPct val="90000"/>
              </a:lnSpc>
              <a:spcBef>
                <a:spcPts val="151"/>
              </a:spcBef>
              <a:spcAft>
                <a:spcPct val="0"/>
              </a:spcAft>
              <a:buFont typeface="Arial" panose="020B0604020202020204" pitchFamily="34" charset="0"/>
              <a:buChar char="•"/>
              <a:defRPr sz="1400" kern="1200">
                <a:solidFill>
                  <a:schemeClr val="tx1"/>
                </a:solidFill>
                <a:latin typeface="+mn-lt"/>
                <a:ea typeface="+mn-ea"/>
                <a:cs typeface="+mn-cs"/>
              </a:defRPr>
            </a:lvl4pPr>
            <a:lvl5pPr marL="895350" indent="-158750" algn="l" rtl="0" eaLnBrk="1" fontAlgn="base" hangingPunct="1">
              <a:lnSpc>
                <a:spcPct val="90000"/>
              </a:lnSpc>
              <a:spcBef>
                <a:spcPts val="151"/>
              </a:spcBef>
              <a:spcAft>
                <a:spcPct val="0"/>
              </a:spcAft>
              <a:buFont typeface="Arial" panose="020B0604020202020204" pitchFamily="34" charset="0"/>
              <a:buChar char="•"/>
              <a:defRPr sz="1200" kern="1200">
                <a:solidFill>
                  <a:schemeClr val="tx1"/>
                </a:solidFill>
                <a:latin typeface="+mn-lt"/>
                <a:ea typeface="+mn-ea"/>
                <a:cs typeface="+mn-cs"/>
              </a:defRPr>
            </a:lvl5pPr>
            <a:lvl6pPr marL="795615"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6pPr>
            <a:lvl7pPr marL="940274"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7pPr>
            <a:lvl8pPr marL="1084932"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8pPr>
            <a:lvl9pPr marL="1229588"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9pPr>
          </a:lstStyle>
          <a:p>
            <a:pPr marL="0" lvl="0" indent="0">
              <a:spcBef>
                <a:spcPts val="0"/>
              </a:spcBef>
              <a:spcAft>
                <a:spcPts val="1200"/>
              </a:spcAft>
              <a:buNone/>
              <a:defRPr/>
            </a:pPr>
            <a:r>
              <a:rPr lang="en-US" sz="3200" dirty="0">
                <a:solidFill>
                  <a:schemeClr val="accent6">
                    <a:lumMod val="75000"/>
                  </a:schemeClr>
                </a:solidFill>
              </a:rPr>
              <a:t>The EYE-DA evaluates aspects of early child development in four domains closely related to emerging literacy skills and children’s success at school:</a:t>
            </a:r>
          </a:p>
          <a:p>
            <a:pPr marL="0" lvl="0" indent="0">
              <a:spcBef>
                <a:spcPts val="0"/>
              </a:spcBef>
              <a:spcAft>
                <a:spcPts val="1200"/>
              </a:spcAft>
              <a:buNone/>
              <a:defRPr/>
            </a:pPr>
            <a:r>
              <a:rPr lang="en-US" sz="3200" i="1" dirty="0">
                <a:solidFill>
                  <a:schemeClr val="accent6">
                    <a:lumMod val="75000"/>
                  </a:schemeClr>
                </a:solidFill>
              </a:rPr>
              <a:t>Awareness of Self and Environment</a:t>
            </a:r>
          </a:p>
          <a:p>
            <a:pPr marL="0" lvl="0" indent="0">
              <a:spcBef>
                <a:spcPts val="0"/>
              </a:spcBef>
              <a:spcAft>
                <a:spcPts val="1200"/>
              </a:spcAft>
              <a:buNone/>
              <a:defRPr/>
            </a:pPr>
            <a:r>
              <a:rPr lang="en-US" sz="3200" i="1" dirty="0">
                <a:solidFill>
                  <a:schemeClr val="accent6">
                    <a:lumMod val="75000"/>
                  </a:schemeClr>
                </a:solidFill>
              </a:rPr>
              <a:t>Cognitive Skills </a:t>
            </a:r>
          </a:p>
          <a:p>
            <a:pPr marL="0" lvl="0" indent="0">
              <a:spcBef>
                <a:spcPts val="0"/>
              </a:spcBef>
              <a:spcAft>
                <a:spcPts val="1200"/>
              </a:spcAft>
              <a:buNone/>
              <a:defRPr/>
            </a:pPr>
            <a:r>
              <a:rPr lang="en-US" sz="3200" i="1" dirty="0">
                <a:solidFill>
                  <a:schemeClr val="accent6">
                    <a:lumMod val="75000"/>
                  </a:schemeClr>
                </a:solidFill>
              </a:rPr>
              <a:t>Language and Communication</a:t>
            </a:r>
          </a:p>
          <a:p>
            <a:pPr marL="0" lvl="0" indent="0">
              <a:spcBef>
                <a:spcPts val="0"/>
              </a:spcBef>
              <a:spcAft>
                <a:spcPts val="1200"/>
              </a:spcAft>
              <a:buNone/>
              <a:defRPr/>
            </a:pPr>
            <a:r>
              <a:rPr lang="en-US" sz="3200" i="1" dirty="0">
                <a:solidFill>
                  <a:schemeClr val="accent6">
                    <a:lumMod val="75000"/>
                  </a:schemeClr>
                </a:solidFill>
              </a:rPr>
              <a:t>Physical Development</a:t>
            </a:r>
          </a:p>
          <a:p>
            <a:pPr marL="0" lvl="0" indent="0">
              <a:spcBef>
                <a:spcPts val="0"/>
              </a:spcBef>
              <a:spcAft>
                <a:spcPts val="1200"/>
              </a:spcAft>
              <a:buNone/>
              <a:defRPr/>
            </a:pPr>
            <a:endParaRPr lang="en-US" sz="2400" dirty="0"/>
          </a:p>
          <a:p>
            <a:pPr marL="0" lvl="0" indent="0">
              <a:spcBef>
                <a:spcPts val="0"/>
              </a:spcBef>
              <a:spcAft>
                <a:spcPts val="1200"/>
              </a:spcAft>
              <a:buNone/>
              <a:defRPr/>
            </a:pPr>
            <a:endParaRPr lang="en-US" sz="3600" u="sng" dirty="0">
              <a:solidFill>
                <a:srgbClr val="002060"/>
              </a:solidFill>
            </a:endParaRPr>
          </a:p>
        </p:txBody>
      </p:sp>
      <p:sp>
        <p:nvSpPr>
          <p:cNvPr id="11" name="Title 1">
            <a:extLst>
              <a:ext uri="{FF2B5EF4-FFF2-40B4-BE49-F238E27FC236}">
                <a16:creationId xmlns:a16="http://schemas.microsoft.com/office/drawing/2014/main" id="{DF73775A-04A1-4EE7-BF63-5DC0ADFAB189}"/>
              </a:ext>
            </a:extLst>
          </p:cNvPr>
          <p:cNvSpPr txBox="1">
            <a:spLocks/>
          </p:cNvSpPr>
          <p:nvPr/>
        </p:nvSpPr>
        <p:spPr bwMode="auto">
          <a:xfrm>
            <a:off x="838200" y="472150"/>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rtl="0" eaLnBrk="1" fontAlgn="base" hangingPunct="1">
              <a:lnSpc>
                <a:spcPct val="102000"/>
              </a:lnSpc>
              <a:spcBef>
                <a:spcPct val="0"/>
              </a:spcBef>
              <a:spcAft>
                <a:spcPct val="0"/>
              </a:spcAft>
              <a:defRPr sz="3600" b="1" kern="1200">
                <a:solidFill>
                  <a:schemeClr val="accent1"/>
                </a:solidFill>
                <a:latin typeface="+mn-lt"/>
                <a:ea typeface="+mj-ea"/>
                <a:cs typeface="+mj-cs"/>
              </a:defRPr>
            </a:lvl1pPr>
            <a:lvl2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5pPr>
            <a:lvl6pPr marL="144658"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6pPr>
            <a:lvl7pPr marL="289315"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7pPr>
            <a:lvl8pPr marL="433972"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8pPr>
            <a:lvl9pPr marL="578630"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9pPr>
          </a:lstStyle>
          <a:p>
            <a:r>
              <a:rPr lang="en-CA" sz="4800" b="0" dirty="0"/>
              <a:t>EYE-DA results</a:t>
            </a:r>
          </a:p>
        </p:txBody>
      </p:sp>
      <p:pic>
        <p:nvPicPr>
          <p:cNvPr id="2" name="Picture 1">
            <a:extLst>
              <a:ext uri="{FF2B5EF4-FFF2-40B4-BE49-F238E27FC236}">
                <a16:creationId xmlns:a16="http://schemas.microsoft.com/office/drawing/2014/main" id="{0BAC262D-71EA-4221-8367-233931A83405}"/>
              </a:ext>
            </a:extLst>
          </p:cNvPr>
          <p:cNvPicPr>
            <a:picLocks noChangeAspect="1"/>
          </p:cNvPicPr>
          <p:nvPr/>
        </p:nvPicPr>
        <p:blipFill>
          <a:blip r:embed="rId3"/>
          <a:stretch>
            <a:fillRect/>
          </a:stretch>
        </p:blipFill>
        <p:spPr>
          <a:xfrm>
            <a:off x="7154532" y="1990976"/>
            <a:ext cx="4862696" cy="3409060"/>
          </a:xfrm>
          <a:prstGeom prst="rect">
            <a:avLst/>
          </a:prstGeom>
        </p:spPr>
      </p:pic>
    </p:spTree>
    <p:extLst>
      <p:ext uri="{BB962C8B-B14F-4D97-AF65-F5344CB8AC3E}">
        <p14:creationId xmlns:p14="http://schemas.microsoft.com/office/powerpoint/2010/main" val="338426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E028-CFB5-4DEC-9F9D-FCB5B5E33B77}"/>
              </a:ext>
            </a:extLst>
          </p:cNvPr>
          <p:cNvSpPr>
            <a:spLocks noGrp="1"/>
          </p:cNvSpPr>
          <p:nvPr>
            <p:ph type="title"/>
          </p:nvPr>
        </p:nvSpPr>
        <p:spPr/>
        <p:txBody>
          <a:bodyPr>
            <a:normAutofit/>
          </a:bodyPr>
          <a:lstStyle/>
          <a:p>
            <a:r>
              <a:rPr lang="en-CA" dirty="0"/>
              <a:t>EYE-DA results</a:t>
            </a:r>
          </a:p>
        </p:txBody>
      </p:sp>
      <p:sp>
        <p:nvSpPr>
          <p:cNvPr id="3" name="Content Placeholder 2">
            <a:extLst>
              <a:ext uri="{FF2B5EF4-FFF2-40B4-BE49-F238E27FC236}">
                <a16:creationId xmlns:a16="http://schemas.microsoft.com/office/drawing/2014/main" id="{2F1FEB10-9658-4EF0-89BE-DBC354FE73FB}"/>
              </a:ext>
            </a:extLst>
          </p:cNvPr>
          <p:cNvSpPr>
            <a:spLocks noGrp="1"/>
          </p:cNvSpPr>
          <p:nvPr>
            <p:ph idx="1"/>
          </p:nvPr>
        </p:nvSpPr>
        <p:spPr/>
        <p:txBody>
          <a:bodyPr>
            <a:normAutofit/>
          </a:bodyPr>
          <a:lstStyle/>
          <a:p>
            <a:pPr marL="0" indent="0">
              <a:buNone/>
            </a:pPr>
            <a:r>
              <a:rPr lang="en-US" sz="3200" dirty="0">
                <a:solidFill>
                  <a:schemeClr val="accent6">
                    <a:lumMod val="75000"/>
                  </a:schemeClr>
                </a:solidFill>
              </a:rPr>
              <a:t>Learning about a child’s strengths, skills, and areas for development provides a starting point for discussions with the child’s family and multidisciplinary team. This allows for the planning of developmentally appropriate activities to promote further learning.</a:t>
            </a:r>
            <a:endParaRPr lang="en-CA" sz="3200" dirty="0">
              <a:solidFill>
                <a:schemeClr val="accent6">
                  <a:lumMod val="75000"/>
                </a:schemeClr>
              </a:solidFill>
            </a:endParaRPr>
          </a:p>
        </p:txBody>
      </p:sp>
      <p:pic>
        <p:nvPicPr>
          <p:cNvPr id="4" name="Picture 3">
            <a:extLst>
              <a:ext uri="{FF2B5EF4-FFF2-40B4-BE49-F238E27FC236}">
                <a16:creationId xmlns:a16="http://schemas.microsoft.com/office/drawing/2014/main" id="{DA5035A2-9D85-442C-BC6A-650ED4ABA868}"/>
              </a:ext>
            </a:extLst>
          </p:cNvPr>
          <p:cNvPicPr>
            <a:picLocks noChangeAspect="1"/>
          </p:cNvPicPr>
          <p:nvPr/>
        </p:nvPicPr>
        <p:blipFill>
          <a:blip r:embed="rId3"/>
          <a:stretch>
            <a:fillRect/>
          </a:stretch>
        </p:blipFill>
        <p:spPr>
          <a:xfrm>
            <a:off x="4602648" y="4428539"/>
            <a:ext cx="2986704" cy="2027873"/>
          </a:xfrm>
          <a:prstGeom prst="rect">
            <a:avLst/>
          </a:prstGeom>
        </p:spPr>
      </p:pic>
    </p:spTree>
    <p:extLst>
      <p:ext uri="{BB962C8B-B14F-4D97-AF65-F5344CB8AC3E}">
        <p14:creationId xmlns:p14="http://schemas.microsoft.com/office/powerpoint/2010/main" val="73113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D16E-D795-4B89-95F7-68AB27BE1FD6}"/>
              </a:ext>
            </a:extLst>
          </p:cNvPr>
          <p:cNvSpPr>
            <a:spLocks noGrp="1"/>
          </p:cNvSpPr>
          <p:nvPr>
            <p:ph type="title"/>
          </p:nvPr>
        </p:nvSpPr>
        <p:spPr/>
        <p:txBody>
          <a:bodyPr>
            <a:normAutofit/>
          </a:bodyPr>
          <a:lstStyle/>
          <a:p>
            <a:r>
              <a:rPr lang="en-CA" dirty="0"/>
              <a:t>Determining scores</a:t>
            </a:r>
          </a:p>
        </p:txBody>
      </p:sp>
      <p:sp>
        <p:nvSpPr>
          <p:cNvPr id="3" name="Content Placeholder 2">
            <a:extLst>
              <a:ext uri="{FF2B5EF4-FFF2-40B4-BE49-F238E27FC236}">
                <a16:creationId xmlns:a16="http://schemas.microsoft.com/office/drawing/2014/main" id="{E59C6CFB-C932-4E12-B3EB-20104CD6E623}"/>
              </a:ext>
            </a:extLst>
          </p:cNvPr>
          <p:cNvSpPr>
            <a:spLocks noGrp="1"/>
          </p:cNvSpPr>
          <p:nvPr>
            <p:ph idx="1"/>
          </p:nvPr>
        </p:nvSpPr>
        <p:spPr>
          <a:xfrm>
            <a:off x="838200" y="1253331"/>
            <a:ext cx="10515600" cy="3261519"/>
          </a:xfrm>
        </p:spPr>
        <p:txBody>
          <a:bodyPr>
            <a:normAutofit fontScale="92500" lnSpcReduction="10000"/>
          </a:bodyPr>
          <a:lstStyle/>
          <a:p>
            <a:pPr marL="0" indent="0">
              <a:buNone/>
            </a:pPr>
            <a:r>
              <a:rPr lang="en-US" sz="2800" b="1" dirty="0"/>
              <a:t>How are the green, yellow, and red EYE-DA scores determined? </a:t>
            </a:r>
          </a:p>
          <a:p>
            <a:pPr marL="0" indent="0">
              <a:buNone/>
            </a:pPr>
            <a:r>
              <a:rPr lang="en-US" sz="2800" dirty="0"/>
              <a:t>Item scores within a domain are averaged and then assigned to the green, yellow or red developmental category based on a child’s age at the time of assessment. </a:t>
            </a:r>
          </a:p>
          <a:p>
            <a:pPr marL="0" indent="0">
              <a:buNone/>
            </a:pPr>
            <a:r>
              <a:rPr lang="en-US" sz="2800" dirty="0"/>
              <a:t>Each domain has a set of thresholds or categories based on the child's age that is used to determine if the child is at appropriate development, experiencing some difficulty, or experiencing significant difficulty. </a:t>
            </a:r>
            <a:endParaRPr lang="en-CA" sz="2800" dirty="0"/>
          </a:p>
        </p:txBody>
      </p:sp>
      <p:pic>
        <p:nvPicPr>
          <p:cNvPr id="7" name="Picture 6">
            <a:extLst>
              <a:ext uri="{FF2B5EF4-FFF2-40B4-BE49-F238E27FC236}">
                <a16:creationId xmlns:a16="http://schemas.microsoft.com/office/drawing/2014/main" id="{BD311152-869E-4551-98DA-A4CAF0BDF43F}"/>
              </a:ext>
            </a:extLst>
          </p:cNvPr>
          <p:cNvPicPr>
            <a:picLocks noChangeAspect="1"/>
          </p:cNvPicPr>
          <p:nvPr/>
        </p:nvPicPr>
        <p:blipFill>
          <a:blip r:embed="rId3"/>
          <a:stretch>
            <a:fillRect/>
          </a:stretch>
        </p:blipFill>
        <p:spPr>
          <a:xfrm>
            <a:off x="2074890" y="4742116"/>
            <a:ext cx="8042220" cy="172510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3134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BA52-D572-4769-9A43-9918E11CBE42}"/>
              </a:ext>
            </a:extLst>
          </p:cNvPr>
          <p:cNvSpPr>
            <a:spLocks noGrp="1"/>
          </p:cNvSpPr>
          <p:nvPr>
            <p:ph type="title"/>
          </p:nvPr>
        </p:nvSpPr>
        <p:spPr/>
        <p:txBody>
          <a:bodyPr>
            <a:normAutofit/>
          </a:bodyPr>
          <a:lstStyle/>
          <a:p>
            <a:r>
              <a:rPr lang="en-CA" dirty="0"/>
              <a:t>Age-normed assessment</a:t>
            </a:r>
          </a:p>
        </p:txBody>
      </p:sp>
      <p:sp>
        <p:nvSpPr>
          <p:cNvPr id="3" name="Content Placeholder 2">
            <a:extLst>
              <a:ext uri="{FF2B5EF4-FFF2-40B4-BE49-F238E27FC236}">
                <a16:creationId xmlns:a16="http://schemas.microsoft.com/office/drawing/2014/main" id="{23733E50-B8B4-4763-ABB1-5C3CD7C2170D}"/>
              </a:ext>
            </a:extLst>
          </p:cNvPr>
          <p:cNvSpPr>
            <a:spLocks noGrp="1"/>
          </p:cNvSpPr>
          <p:nvPr>
            <p:ph idx="1"/>
          </p:nvPr>
        </p:nvSpPr>
        <p:spPr>
          <a:xfrm>
            <a:off x="838200" y="1599714"/>
            <a:ext cx="10515600" cy="4351338"/>
          </a:xfrm>
        </p:spPr>
        <p:txBody>
          <a:bodyPr>
            <a:normAutofit lnSpcReduction="10000"/>
          </a:bodyPr>
          <a:lstStyle/>
          <a:p>
            <a:pPr marL="0" indent="0">
              <a:buNone/>
            </a:pPr>
            <a:r>
              <a:rPr lang="en-US" sz="3200" b="1" dirty="0">
                <a:solidFill>
                  <a:schemeClr val="accent6">
                    <a:lumMod val="75000"/>
                  </a:schemeClr>
                </a:solidFill>
              </a:rPr>
              <a:t>How does a child’s age affect the results? </a:t>
            </a:r>
          </a:p>
          <a:p>
            <a:pPr marL="0" indent="0">
              <a:buNone/>
            </a:pPr>
            <a:r>
              <a:rPr lang="en-US" sz="3200" dirty="0">
                <a:solidFill>
                  <a:schemeClr val="accent6">
                    <a:lumMod val="75000"/>
                  </a:schemeClr>
                </a:solidFill>
              </a:rPr>
              <a:t>Age-based norms (for 3 – 6 years old) are used to determine children’s early readiness skills in the four developmental domains. The norms are based on age-appropriate tasks derived from a number of Canadian and US studies and aligned with results from international assessments. Our norming scale is based on a sample of over 6,000 Canadian children. </a:t>
            </a:r>
          </a:p>
        </p:txBody>
      </p:sp>
    </p:spTree>
    <p:extLst>
      <p:ext uri="{BB962C8B-B14F-4D97-AF65-F5344CB8AC3E}">
        <p14:creationId xmlns:p14="http://schemas.microsoft.com/office/powerpoint/2010/main" val="275732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BA52-D572-4769-9A43-9918E11CBE42}"/>
              </a:ext>
            </a:extLst>
          </p:cNvPr>
          <p:cNvSpPr>
            <a:spLocks noGrp="1"/>
          </p:cNvSpPr>
          <p:nvPr>
            <p:ph type="title"/>
          </p:nvPr>
        </p:nvSpPr>
        <p:spPr/>
        <p:txBody>
          <a:bodyPr>
            <a:normAutofit/>
          </a:bodyPr>
          <a:lstStyle/>
          <a:p>
            <a:r>
              <a:rPr lang="en-CA" dirty="0"/>
              <a:t>Age-normed assessment</a:t>
            </a:r>
          </a:p>
        </p:txBody>
      </p:sp>
      <p:sp>
        <p:nvSpPr>
          <p:cNvPr id="3" name="Content Placeholder 2">
            <a:extLst>
              <a:ext uri="{FF2B5EF4-FFF2-40B4-BE49-F238E27FC236}">
                <a16:creationId xmlns:a16="http://schemas.microsoft.com/office/drawing/2014/main" id="{23733E50-B8B4-4763-ABB1-5C3CD7C2170D}"/>
              </a:ext>
            </a:extLst>
          </p:cNvPr>
          <p:cNvSpPr>
            <a:spLocks noGrp="1"/>
          </p:cNvSpPr>
          <p:nvPr>
            <p:ph idx="1"/>
          </p:nvPr>
        </p:nvSpPr>
        <p:spPr>
          <a:xfrm>
            <a:off x="838200" y="1599714"/>
            <a:ext cx="10515600" cy="4351338"/>
          </a:xfrm>
        </p:spPr>
        <p:txBody>
          <a:bodyPr>
            <a:normAutofit/>
          </a:bodyPr>
          <a:lstStyle/>
          <a:p>
            <a:pPr marL="0" indent="0">
              <a:buNone/>
            </a:pPr>
            <a:r>
              <a:rPr lang="en-US" sz="3200" b="1" dirty="0">
                <a:solidFill>
                  <a:schemeClr val="accent6">
                    <a:lumMod val="75000"/>
                  </a:schemeClr>
                </a:solidFill>
              </a:rPr>
              <a:t>How does a child’s age affect the results? </a:t>
            </a:r>
          </a:p>
          <a:p>
            <a:pPr marL="0" indent="0">
              <a:buNone/>
            </a:pPr>
            <a:r>
              <a:rPr lang="en-US" sz="3200" dirty="0">
                <a:solidFill>
                  <a:schemeClr val="accent6">
                    <a:lumMod val="75000"/>
                  </a:schemeClr>
                </a:solidFill>
              </a:rPr>
              <a:t>A younger child would have lower score thresholds than an older child in determining whether their domain score outcome is green, yellow, or red. Put simply, we have different skill level expectations for children depending on their age, with lower expectations for younger children and higher expectations for older children.</a:t>
            </a:r>
          </a:p>
        </p:txBody>
      </p:sp>
    </p:spTree>
    <p:extLst>
      <p:ext uri="{BB962C8B-B14F-4D97-AF65-F5344CB8AC3E}">
        <p14:creationId xmlns:p14="http://schemas.microsoft.com/office/powerpoint/2010/main" val="261686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D2B6-DBAE-4DA2-98FE-1CB7F7A8947B}"/>
              </a:ext>
            </a:extLst>
          </p:cNvPr>
          <p:cNvSpPr>
            <a:spLocks noGrp="1"/>
          </p:cNvSpPr>
          <p:nvPr>
            <p:ph type="title"/>
          </p:nvPr>
        </p:nvSpPr>
        <p:spPr>
          <a:xfrm>
            <a:off x="838800" y="410400"/>
            <a:ext cx="10515600" cy="1325563"/>
          </a:xfrm>
        </p:spPr>
        <p:txBody>
          <a:bodyPr>
            <a:normAutofit/>
          </a:bodyPr>
          <a:lstStyle/>
          <a:p>
            <a:r>
              <a:rPr lang="en-CA" dirty="0"/>
              <a:t>EYE Child Report</a:t>
            </a:r>
          </a:p>
        </p:txBody>
      </p:sp>
      <p:sp>
        <p:nvSpPr>
          <p:cNvPr id="5" name="Content Placeholder 2">
            <a:extLst>
              <a:ext uri="{FF2B5EF4-FFF2-40B4-BE49-F238E27FC236}">
                <a16:creationId xmlns:a16="http://schemas.microsoft.com/office/drawing/2014/main" id="{75F856AD-59CB-43D6-B01E-31E044AD2A1E}"/>
              </a:ext>
            </a:extLst>
          </p:cNvPr>
          <p:cNvSpPr txBox="1">
            <a:spLocks/>
          </p:cNvSpPr>
          <p:nvPr/>
        </p:nvSpPr>
        <p:spPr bwMode="auto">
          <a:xfrm>
            <a:off x="5452110" y="871343"/>
            <a:ext cx="6492240" cy="511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6213" indent="-176213" algn="l" rtl="0" eaLnBrk="1" fontAlgn="base" hangingPunct="1">
              <a:lnSpc>
                <a:spcPct val="90000"/>
              </a:lnSpc>
              <a:spcBef>
                <a:spcPts val="313"/>
              </a:spcBef>
              <a:spcAft>
                <a:spcPct val="0"/>
              </a:spcAft>
              <a:buFont typeface="Arial" panose="020B0604020202020204" pitchFamily="34" charset="0"/>
              <a:buChar char="•"/>
              <a:defRPr sz="2000" kern="1200">
                <a:solidFill>
                  <a:schemeClr val="tx1"/>
                </a:solidFill>
                <a:latin typeface="+mn-lt"/>
                <a:ea typeface="+mn-ea"/>
                <a:cs typeface="+mn-cs"/>
              </a:defRPr>
            </a:lvl1pPr>
            <a:lvl2pPr marL="354013" indent="-177800" algn="l" rtl="0" eaLnBrk="1" fontAlgn="base" hangingPunct="1">
              <a:lnSpc>
                <a:spcPct val="90000"/>
              </a:lnSpc>
              <a:spcBef>
                <a:spcPts val="151"/>
              </a:spcBef>
              <a:spcAft>
                <a:spcPct val="0"/>
              </a:spcAft>
              <a:buFont typeface="Arial" panose="020B0604020202020204" pitchFamily="34" charset="0"/>
              <a:buChar char="•"/>
              <a:defRPr sz="1800" kern="1200">
                <a:solidFill>
                  <a:schemeClr val="tx1"/>
                </a:solidFill>
                <a:latin typeface="+mn-lt"/>
                <a:ea typeface="+mn-ea"/>
                <a:cs typeface="+mn-cs"/>
              </a:defRPr>
            </a:lvl2pPr>
            <a:lvl3pPr marL="541338" indent="-168275" algn="l" rtl="0" eaLnBrk="1" fontAlgn="base" hangingPunct="1">
              <a:lnSpc>
                <a:spcPct val="90000"/>
              </a:lnSpc>
              <a:spcBef>
                <a:spcPts val="151"/>
              </a:spcBef>
              <a:spcAft>
                <a:spcPct val="0"/>
              </a:spcAft>
              <a:buFont typeface="Arial" panose="020B0604020202020204" pitchFamily="34" charset="0"/>
              <a:buChar char="•"/>
              <a:defRPr sz="1600" kern="1200">
                <a:solidFill>
                  <a:schemeClr val="tx1"/>
                </a:solidFill>
                <a:latin typeface="+mn-lt"/>
                <a:ea typeface="+mn-ea"/>
                <a:cs typeface="+mn-cs"/>
              </a:defRPr>
            </a:lvl3pPr>
            <a:lvl4pPr marL="717550" indent="-158750" algn="l" rtl="0" eaLnBrk="1" fontAlgn="base" hangingPunct="1">
              <a:lnSpc>
                <a:spcPct val="90000"/>
              </a:lnSpc>
              <a:spcBef>
                <a:spcPts val="151"/>
              </a:spcBef>
              <a:spcAft>
                <a:spcPct val="0"/>
              </a:spcAft>
              <a:buFont typeface="Arial" panose="020B0604020202020204" pitchFamily="34" charset="0"/>
              <a:buChar char="•"/>
              <a:defRPr sz="1400" kern="1200">
                <a:solidFill>
                  <a:schemeClr val="tx1"/>
                </a:solidFill>
                <a:latin typeface="+mn-lt"/>
                <a:ea typeface="+mn-ea"/>
                <a:cs typeface="+mn-cs"/>
              </a:defRPr>
            </a:lvl4pPr>
            <a:lvl5pPr marL="895350" indent="-158750" algn="l" rtl="0" eaLnBrk="1" fontAlgn="base" hangingPunct="1">
              <a:lnSpc>
                <a:spcPct val="90000"/>
              </a:lnSpc>
              <a:spcBef>
                <a:spcPts val="151"/>
              </a:spcBef>
              <a:spcAft>
                <a:spcPct val="0"/>
              </a:spcAft>
              <a:buFont typeface="Arial" panose="020B0604020202020204" pitchFamily="34" charset="0"/>
              <a:buChar char="•"/>
              <a:defRPr sz="1200" kern="1200">
                <a:solidFill>
                  <a:schemeClr val="tx1"/>
                </a:solidFill>
                <a:latin typeface="+mn-lt"/>
                <a:ea typeface="+mn-ea"/>
                <a:cs typeface="+mn-cs"/>
              </a:defRPr>
            </a:lvl5pPr>
            <a:lvl6pPr marL="795615"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6pPr>
            <a:lvl7pPr marL="940274"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7pPr>
            <a:lvl8pPr marL="1084932"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8pPr>
            <a:lvl9pPr marL="1229588"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9pPr>
          </a:lstStyle>
          <a:p>
            <a:pPr marL="0" indent="0">
              <a:spcBef>
                <a:spcPts val="0"/>
              </a:spcBef>
              <a:spcAft>
                <a:spcPts val="1200"/>
              </a:spcAft>
              <a:buNone/>
              <a:defRPr/>
            </a:pPr>
            <a:r>
              <a:rPr lang="en-CA" sz="3200" dirty="0">
                <a:solidFill>
                  <a:schemeClr val="accent6">
                    <a:lumMod val="75000"/>
                  </a:schemeClr>
                </a:solidFill>
              </a:rPr>
              <a:t>The Child Reports are available immediately as soon as you click </a:t>
            </a:r>
            <a:r>
              <a:rPr lang="en-CA" sz="3200" b="1" dirty="0">
                <a:solidFill>
                  <a:schemeClr val="accent6">
                    <a:lumMod val="75000"/>
                  </a:schemeClr>
                </a:solidFill>
              </a:rPr>
              <a:t>Generate Report</a:t>
            </a:r>
            <a:r>
              <a:rPr lang="en-CA" sz="3200" dirty="0">
                <a:solidFill>
                  <a:schemeClr val="accent6">
                    <a:lumMod val="75000"/>
                  </a:schemeClr>
                </a:solidFill>
              </a:rPr>
              <a:t> on the online data entry site.</a:t>
            </a:r>
          </a:p>
          <a:p>
            <a:pPr marL="0" indent="0">
              <a:spcBef>
                <a:spcPts val="0"/>
              </a:spcBef>
              <a:spcAft>
                <a:spcPts val="600"/>
              </a:spcAft>
              <a:buFont typeface="Arial" panose="020B0604020202020204" pitchFamily="34" charset="0"/>
              <a:buNone/>
            </a:pPr>
            <a:r>
              <a:rPr lang="en-CA" sz="3200" dirty="0">
                <a:solidFill>
                  <a:schemeClr val="accent6">
                    <a:lumMod val="75000"/>
                  </a:schemeClr>
                </a:solidFill>
                <a:latin typeface="Calibri" panose="020F0502020204030204" pitchFamily="34" charset="0"/>
                <a:ea typeface="+mj-ea"/>
                <a:cs typeface="Calibri" panose="020F0502020204030204" pitchFamily="34" charset="0"/>
              </a:rPr>
              <a:t>For each domain, we’ve included:</a:t>
            </a:r>
          </a:p>
          <a:p>
            <a:pPr marL="539750" indent="-269875">
              <a:spcBef>
                <a:spcPts val="0"/>
              </a:spcBef>
              <a:spcAft>
                <a:spcPts val="600"/>
              </a:spcAft>
            </a:pPr>
            <a:r>
              <a:rPr lang="en-CA" sz="3200" dirty="0">
                <a:solidFill>
                  <a:schemeClr val="accent6">
                    <a:lumMod val="75000"/>
                  </a:schemeClr>
                </a:solidFill>
                <a:latin typeface="Calibri" panose="020F0502020204030204" pitchFamily="34" charset="0"/>
                <a:ea typeface="+mj-ea"/>
                <a:cs typeface="Calibri" panose="020F0502020204030204" pitchFamily="34" charset="0"/>
              </a:rPr>
              <a:t>a descriptive photo;</a:t>
            </a:r>
          </a:p>
          <a:p>
            <a:pPr marL="539750" indent="-269875">
              <a:spcBef>
                <a:spcPts val="0"/>
              </a:spcBef>
              <a:spcAft>
                <a:spcPts val="600"/>
              </a:spcAft>
            </a:pPr>
            <a:r>
              <a:rPr lang="en-CA" sz="3200" dirty="0">
                <a:solidFill>
                  <a:schemeClr val="accent6">
                    <a:lumMod val="75000"/>
                  </a:schemeClr>
                </a:solidFill>
                <a:latin typeface="Calibri" panose="020F0502020204030204" pitchFamily="34" charset="0"/>
                <a:ea typeface="+mj-ea"/>
                <a:cs typeface="Calibri" panose="020F0502020204030204" pitchFamily="34" charset="0"/>
              </a:rPr>
              <a:t>an explanation of the domain and examples of applicable skills; and</a:t>
            </a:r>
          </a:p>
          <a:p>
            <a:pPr marL="539750" indent="-269875">
              <a:spcBef>
                <a:spcPts val="0"/>
              </a:spcBef>
              <a:spcAft>
                <a:spcPts val="1200"/>
              </a:spcAft>
            </a:pPr>
            <a:r>
              <a:rPr lang="en-CA" sz="3200" dirty="0">
                <a:solidFill>
                  <a:schemeClr val="accent6">
                    <a:lumMod val="75000"/>
                  </a:schemeClr>
                </a:solidFill>
                <a:latin typeface="Calibri" panose="020F0502020204030204" pitchFamily="34" charset="0"/>
                <a:ea typeface="+mj-ea"/>
                <a:cs typeface="Calibri" panose="020F0502020204030204" pitchFamily="34" charset="0"/>
              </a:rPr>
              <a:t>a colour-coded result</a:t>
            </a:r>
          </a:p>
          <a:p>
            <a:pPr marL="0" indent="0">
              <a:buNone/>
            </a:pPr>
            <a:r>
              <a:rPr lang="en-US" sz="3200" dirty="0">
                <a:solidFill>
                  <a:schemeClr val="accent6">
                    <a:lumMod val="75000"/>
                  </a:schemeClr>
                </a:solidFill>
                <a:latin typeface="Calibri" panose="020F0502020204030204" pitchFamily="34" charset="0"/>
                <a:ea typeface="+mj-ea"/>
                <a:cs typeface="Calibri" panose="020F0502020204030204" pitchFamily="34" charset="0"/>
              </a:rPr>
              <a:t>At the bottom of the Child Report, there is an explanation of the </a:t>
            </a:r>
            <a:r>
              <a:rPr lang="en-CA" sz="3200" dirty="0">
                <a:solidFill>
                  <a:schemeClr val="accent6">
                    <a:lumMod val="75000"/>
                  </a:schemeClr>
                </a:solidFill>
                <a:latin typeface="Calibri" panose="020F0502020204030204" pitchFamily="34" charset="0"/>
                <a:ea typeface="+mj-ea"/>
                <a:cs typeface="Calibri" panose="020F0502020204030204" pitchFamily="34" charset="0"/>
              </a:rPr>
              <a:t>coloured</a:t>
            </a:r>
            <a:r>
              <a:rPr lang="en-US" sz="3200" dirty="0">
                <a:solidFill>
                  <a:schemeClr val="accent6">
                    <a:lumMod val="75000"/>
                  </a:schemeClr>
                </a:solidFill>
                <a:latin typeface="Calibri" panose="020F0502020204030204" pitchFamily="34" charset="0"/>
                <a:ea typeface="+mj-ea"/>
                <a:cs typeface="Calibri" panose="020F0502020204030204" pitchFamily="34" charset="0"/>
              </a:rPr>
              <a:t> results.</a:t>
            </a:r>
          </a:p>
          <a:p>
            <a:pPr marL="0" indent="0">
              <a:buNone/>
            </a:pPr>
            <a:endParaRPr lang="en-CA" sz="2400" dirty="0">
              <a:solidFill>
                <a:srgbClr val="6B6B6B"/>
              </a:solidFill>
              <a:latin typeface="Calibri" panose="020F0502020204030204" pitchFamily="34" charset="0"/>
              <a:ea typeface="+mj-ea"/>
              <a:cs typeface="Calibri" panose="020F0502020204030204" pitchFamily="34" charset="0"/>
            </a:endParaRPr>
          </a:p>
        </p:txBody>
      </p:sp>
      <p:pic>
        <p:nvPicPr>
          <p:cNvPr id="3" name="Picture 2">
            <a:extLst>
              <a:ext uri="{FF2B5EF4-FFF2-40B4-BE49-F238E27FC236}">
                <a16:creationId xmlns:a16="http://schemas.microsoft.com/office/drawing/2014/main" id="{A3944182-F281-4DDD-BFFB-4EFEAB5D19DC}"/>
              </a:ext>
            </a:extLst>
          </p:cNvPr>
          <p:cNvPicPr>
            <a:picLocks noChangeAspect="1"/>
          </p:cNvPicPr>
          <p:nvPr/>
        </p:nvPicPr>
        <p:blipFill>
          <a:blip r:embed="rId3"/>
          <a:stretch>
            <a:fillRect/>
          </a:stretch>
        </p:blipFill>
        <p:spPr>
          <a:xfrm>
            <a:off x="979958" y="1359834"/>
            <a:ext cx="3694724" cy="48248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7672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A411B5-20A0-4378-84CE-AFF89441AAAC}"/>
              </a:ext>
            </a:extLst>
          </p:cNvPr>
          <p:cNvPicPr>
            <a:picLocks noChangeAspect="1"/>
          </p:cNvPicPr>
          <p:nvPr/>
        </p:nvPicPr>
        <p:blipFill>
          <a:blip r:embed="rId3"/>
          <a:stretch>
            <a:fillRect/>
          </a:stretch>
        </p:blipFill>
        <p:spPr>
          <a:xfrm>
            <a:off x="5597422" y="1142383"/>
            <a:ext cx="1904596" cy="4860625"/>
          </a:xfrm>
          <a:prstGeom prst="rect">
            <a:avLst/>
          </a:prstGeom>
          <a:effectLst>
            <a:outerShdw blurRad="63500" sx="102000" sy="102000" algn="ctr" rotWithShape="0">
              <a:prstClr val="black">
                <a:alpha val="40000"/>
              </a:prstClr>
            </a:outerShdw>
          </a:effectLst>
        </p:spPr>
      </p:pic>
      <p:sp>
        <p:nvSpPr>
          <p:cNvPr id="11" name="Title 1">
            <a:extLst>
              <a:ext uri="{FF2B5EF4-FFF2-40B4-BE49-F238E27FC236}">
                <a16:creationId xmlns:a16="http://schemas.microsoft.com/office/drawing/2014/main" id="{B40D6964-21A3-4E28-9F8B-CCD7E878A4A5}"/>
              </a:ext>
            </a:extLst>
          </p:cNvPr>
          <p:cNvSpPr txBox="1">
            <a:spLocks/>
          </p:cNvSpPr>
          <p:nvPr/>
        </p:nvSpPr>
        <p:spPr bwMode="auto">
          <a:xfrm>
            <a:off x="838800" y="410400"/>
            <a:ext cx="10515600" cy="662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rtl="0" eaLnBrk="1" fontAlgn="base" hangingPunct="1">
              <a:lnSpc>
                <a:spcPct val="102000"/>
              </a:lnSpc>
              <a:spcBef>
                <a:spcPct val="0"/>
              </a:spcBef>
              <a:spcAft>
                <a:spcPct val="0"/>
              </a:spcAft>
              <a:defRPr sz="3600" b="1" kern="1200">
                <a:solidFill>
                  <a:schemeClr val="accent1"/>
                </a:solidFill>
                <a:latin typeface="+mn-lt"/>
                <a:ea typeface="+mj-ea"/>
                <a:cs typeface="+mj-cs"/>
              </a:defRPr>
            </a:lvl1pPr>
            <a:lvl2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5pPr>
            <a:lvl6pPr marL="144658"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6pPr>
            <a:lvl7pPr marL="289315"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7pPr>
            <a:lvl8pPr marL="433972"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8pPr>
            <a:lvl9pPr marL="578630"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9pPr>
          </a:lstStyle>
          <a:p>
            <a:r>
              <a:rPr lang="fr-CA" sz="4800" b="0" dirty="0"/>
              <a:t>EYE Child Report</a:t>
            </a:r>
            <a:endParaRPr lang="en-CA" sz="4800" b="0" dirty="0"/>
          </a:p>
        </p:txBody>
      </p:sp>
      <p:sp>
        <p:nvSpPr>
          <p:cNvPr id="4" name="Content Placeholder 3">
            <a:extLst>
              <a:ext uri="{FF2B5EF4-FFF2-40B4-BE49-F238E27FC236}">
                <a16:creationId xmlns:a16="http://schemas.microsoft.com/office/drawing/2014/main" id="{77E3BDBA-C6F9-4BD9-AA82-C950450408EE}"/>
              </a:ext>
            </a:extLst>
          </p:cNvPr>
          <p:cNvSpPr>
            <a:spLocks noGrp="1"/>
          </p:cNvSpPr>
          <p:nvPr>
            <p:ph idx="1"/>
          </p:nvPr>
        </p:nvSpPr>
        <p:spPr>
          <a:xfrm>
            <a:off x="838198" y="1492137"/>
            <a:ext cx="4671061" cy="5262993"/>
          </a:xfrm>
        </p:spPr>
        <p:txBody>
          <a:bodyPr>
            <a:normAutofit fontScale="85000" lnSpcReduction="20000"/>
          </a:bodyPr>
          <a:lstStyle/>
          <a:p>
            <a:pPr marL="0" indent="0">
              <a:buNone/>
            </a:pPr>
            <a:r>
              <a:rPr lang="en-US" sz="3600" dirty="0">
                <a:solidFill>
                  <a:schemeClr val="accent6">
                    <a:lumMod val="75000"/>
                  </a:schemeClr>
                </a:solidFill>
              </a:rPr>
              <a:t>The Child Reports are great for sharing with families, other teachers, and members of your resource team. </a:t>
            </a:r>
          </a:p>
          <a:p>
            <a:pPr marL="0" indent="0">
              <a:buNone/>
            </a:pPr>
            <a:r>
              <a:rPr lang="en-US" sz="3600" dirty="0">
                <a:solidFill>
                  <a:schemeClr val="accent6">
                    <a:lumMod val="75000"/>
                  </a:schemeClr>
                </a:solidFill>
              </a:rPr>
              <a:t>The Child Reports are available in over 20 languages. This allows most families, regardless of their English literacy level, to easily interpret the child’s results.</a:t>
            </a:r>
          </a:p>
          <a:p>
            <a:endParaRPr lang="en-CA" dirty="0"/>
          </a:p>
        </p:txBody>
      </p:sp>
      <p:pic>
        <p:nvPicPr>
          <p:cNvPr id="6" name="Picture 5">
            <a:extLst>
              <a:ext uri="{FF2B5EF4-FFF2-40B4-BE49-F238E27FC236}">
                <a16:creationId xmlns:a16="http://schemas.microsoft.com/office/drawing/2014/main" id="{B3D509B2-448E-4389-8387-089695B8FFFD}"/>
              </a:ext>
            </a:extLst>
          </p:cNvPr>
          <p:cNvPicPr>
            <a:picLocks noChangeAspect="1"/>
          </p:cNvPicPr>
          <p:nvPr/>
        </p:nvPicPr>
        <p:blipFill>
          <a:blip r:embed="rId4"/>
          <a:stretch>
            <a:fillRect/>
          </a:stretch>
        </p:blipFill>
        <p:spPr>
          <a:xfrm>
            <a:off x="7816241" y="1142383"/>
            <a:ext cx="3694724" cy="48248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48053084"/>
      </p:ext>
    </p:extLst>
  </p:cSld>
  <p:clrMapOvr>
    <a:masterClrMapping/>
  </p:clrMapOvr>
</p:sld>
</file>

<file path=ppt/theme/theme1.xml><?xml version="1.0" encoding="utf-8"?>
<a:theme xmlns:a="http://schemas.openxmlformats.org/drawingml/2006/main" name="Theme - TLB EY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 TLB EYE" id="{8BC25BAA-0911-4589-8F56-3630E0C16FE5}" vid="{CC0CD61F-83D7-4C8A-9393-3A82178E36EB}"/>
    </a:ext>
  </a:extLst>
</a:theme>
</file>

<file path=ppt/theme/theme2.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6986188C-F28B-47F1-A05A-994D3EA8593A}" vid="{C4FCD4B9-EDA5-4304-8E6C-4598BB9331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3EAF1593E3984AB59BD677C0A49D64" ma:contentTypeVersion="10" ma:contentTypeDescription="Create a new document." ma:contentTypeScope="" ma:versionID="56b04814432855ebfe8b809891d5918b">
  <xsd:schema xmlns:xsd="http://www.w3.org/2001/XMLSchema" xmlns:xs="http://www.w3.org/2001/XMLSchema" xmlns:p="http://schemas.microsoft.com/office/2006/metadata/properties" xmlns:ns3="3625d0b0-4d60-49b6-99b1-cbbf9b56a9cf" targetNamespace="http://schemas.microsoft.com/office/2006/metadata/properties" ma:root="true" ma:fieldsID="0a88218460c5ed1c9d4efa6389e9fa92" ns3:_="">
    <xsd:import namespace="3625d0b0-4d60-49b6-99b1-cbbf9b56a9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5d0b0-4d60-49b6-99b1-cbbf9b56a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1BB6E9-62E0-4275-A8B9-89C1A7E2C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25d0b0-4d60-49b6-99b1-cbbf9b56a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A597DD-E657-44F1-8D93-EB3237A5D4C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B5414F4-3F9E-4866-BE85-B6E55A6AA6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 - TLB EYE</Template>
  <TotalTime>12617</TotalTime>
  <Words>1423</Words>
  <Application>Microsoft Office PowerPoint</Application>
  <PresentationFormat>Widescreen</PresentationFormat>
  <Paragraphs>114</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Theme - TLB EYE</vt:lpstr>
      <vt:lpstr>Office Theme</vt:lpstr>
      <vt:lpstr>Interpreting your  EYE-DA Results</vt:lpstr>
      <vt:lpstr>PowerPoint Presentation</vt:lpstr>
      <vt:lpstr>PowerPoint Presentation</vt:lpstr>
      <vt:lpstr>EYE-DA results</vt:lpstr>
      <vt:lpstr>Determining scores</vt:lpstr>
      <vt:lpstr>Age-normed assessment</vt:lpstr>
      <vt:lpstr>Age-normed assessment</vt:lpstr>
      <vt:lpstr>EYE Child Report</vt:lpstr>
      <vt:lpstr>PowerPoint Presentation</vt:lpstr>
      <vt:lpstr>Interpreting the results</vt:lpstr>
      <vt:lpstr>EYE-DA charts and tables</vt:lpstr>
      <vt:lpstr>Bar graphs</vt:lpstr>
      <vt:lpstr>Pie charts</vt:lpstr>
      <vt:lpstr>Excel sheet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 Interpreting your results</dc:title>
  <dc:creator>Janette Desharnais</dc:creator>
  <cp:lastModifiedBy>Stephanie Guignion</cp:lastModifiedBy>
  <cp:revision>125</cp:revision>
  <dcterms:created xsi:type="dcterms:W3CDTF">2020-07-29T14:21:21Z</dcterms:created>
  <dcterms:modified xsi:type="dcterms:W3CDTF">2022-07-27T16:31:17Z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0x010100733EAF1593E3984AB59BD677C0A49D64</vt:lpwstr>
  </property>
</Properties>
</file>