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31" r:id="rId2"/>
    <p:sldId id="334" r:id="rId3"/>
    <p:sldId id="332" r:id="rId4"/>
    <p:sldId id="333" r:id="rId5"/>
    <p:sldId id="356" r:id="rId6"/>
    <p:sldId id="335" r:id="rId7"/>
    <p:sldId id="336" r:id="rId8"/>
    <p:sldId id="338" r:id="rId9"/>
    <p:sldId id="339" r:id="rId10"/>
    <p:sldId id="340" r:id="rId11"/>
    <p:sldId id="341" r:id="rId12"/>
    <p:sldId id="342" r:id="rId13"/>
    <p:sldId id="344" r:id="rId14"/>
    <p:sldId id="346" r:id="rId15"/>
    <p:sldId id="348" r:id="rId16"/>
    <p:sldId id="351" r:id="rId17"/>
    <p:sldId id="352" r:id="rId18"/>
    <p:sldId id="355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445"/>
    <a:srgbClr val="474747"/>
    <a:srgbClr val="9D9FA2"/>
    <a:srgbClr val="636466"/>
    <a:srgbClr val="008FBE"/>
    <a:srgbClr val="EA2127"/>
    <a:srgbClr val="FBFBFB"/>
    <a:srgbClr val="F7F7F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 autoAdjust="0"/>
    <p:restoredTop sz="82339" autoAdjust="0"/>
  </p:normalViewPr>
  <p:slideViewPr>
    <p:cSldViewPr snapToGrid="0">
      <p:cViewPr>
        <p:scale>
          <a:sx n="90" d="100"/>
          <a:sy n="90" d="100"/>
        </p:scale>
        <p:origin x="1242" y="1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86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FD613-065A-48E3-BD65-66E15E0DD71C}" type="datetimeFigureOut">
              <a:rPr lang="en-US" smtClean="0"/>
              <a:t>10/5/2018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A5AF6-394E-471C-A5E4-1695720C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02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A6A5A-EBDC-4CF0-B3F8-C524D1005B17}" type="datetimeFigureOut">
              <a:rPr lang="en-US" smtClean="0"/>
              <a:t>10/5/2018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C2D77-D93C-4EA2-A6A6-B7B0F672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Welcome to</a:t>
            </a:r>
            <a:r>
              <a:rPr lang="en-US" baseline="0" dirty="0"/>
              <a:t> the Early Years Evaluation Family Information Session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818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200" dirty="0">
                <a:cs typeface="Helvetica" pitchFamily="34" charset="0"/>
              </a:rPr>
              <a:t>The EYE-DA takes approximately 45 minutes per child</a:t>
            </a:r>
          </a:p>
          <a:p>
            <a:pPr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200" dirty="0"/>
              <a:t>Teachers and support staff administer the EYE-DA</a:t>
            </a:r>
          </a:p>
          <a:p>
            <a:pPr>
              <a:spcAft>
                <a:spcPts val="600"/>
              </a:spcAft>
              <a:buClr>
                <a:schemeClr val="tx2"/>
              </a:buClr>
              <a:defRPr/>
            </a:pPr>
            <a:r>
              <a:rPr lang="en-CA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Colourful pictures and physical activities make the </a:t>
            </a:r>
            <a:r>
              <a:rPr lang="en-CA" sz="1200" b="1" dirty="0">
                <a:solidFill>
                  <a:srgbClr val="92D050"/>
                </a:solidFill>
              </a:rPr>
              <a:t>EYE-DA</a:t>
            </a:r>
            <a:r>
              <a:rPr lang="en-CA" sz="1200" dirty="0"/>
              <a:t> </a:t>
            </a:r>
            <a:r>
              <a:rPr lang="en-CA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fun for children</a:t>
            </a:r>
          </a:p>
          <a:p>
            <a:pPr>
              <a:spcAft>
                <a:spcPts val="600"/>
              </a:spcAft>
              <a:buClr>
                <a:schemeClr val="tx2"/>
              </a:buClr>
              <a:defRPr/>
            </a:pPr>
            <a:endParaRPr lang="en-CA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89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3175">
              <a:buFont typeface="Arial" charset="0"/>
              <a:buNone/>
              <a:defRPr/>
            </a:pPr>
            <a:r>
              <a:rPr lang="en-US" sz="1400" dirty="0">
                <a:ea typeface="Helvetica" charset="0"/>
                <a:cs typeface="Helvetica" charset="0"/>
              </a:rPr>
              <a:t>The EYE is used to:</a:t>
            </a:r>
          </a:p>
          <a:p>
            <a:pPr>
              <a:buFont typeface="Arial" charset="0"/>
              <a:buNone/>
              <a:defRPr/>
            </a:pPr>
            <a:endParaRPr lang="en-US" sz="1050" dirty="0">
              <a:ea typeface="Helvetica" charset="0"/>
              <a:cs typeface="Helvetica" charset="0"/>
            </a:endParaRPr>
          </a:p>
          <a:p>
            <a:pPr marL="1368000" eaLnBrk="1" hangingPunct="1">
              <a:spcBef>
                <a:spcPts val="1200"/>
              </a:spcBef>
              <a:buClr>
                <a:srgbClr val="92D050"/>
              </a:buClr>
              <a:buFont typeface="Wingdings" pitchFamily="2" charset="2"/>
              <a:buChar char="ü"/>
              <a:defRPr/>
            </a:pPr>
            <a:r>
              <a:rPr lang="en-US" sz="1200" dirty="0">
                <a:solidFill>
                  <a:srgbClr val="92D050"/>
                </a:solidFill>
              </a:rPr>
              <a:t>Assess </a:t>
            </a:r>
            <a:r>
              <a:rPr lang="en-US" sz="1200" dirty="0"/>
              <a:t>areas of strength, and areas of difficulty;</a:t>
            </a:r>
            <a:endParaRPr lang="en-US" sz="800" dirty="0"/>
          </a:p>
          <a:p>
            <a:pPr marL="1368000" eaLnBrk="1" hangingPunct="1">
              <a:spcBef>
                <a:spcPts val="1200"/>
              </a:spcBef>
              <a:buClr>
                <a:srgbClr val="92D050"/>
              </a:buClr>
              <a:buFont typeface="Wingdings" pitchFamily="2" charset="2"/>
              <a:buChar char="ü"/>
              <a:defRPr/>
            </a:pPr>
            <a:r>
              <a:rPr lang="en-US" sz="1200" dirty="0">
                <a:solidFill>
                  <a:srgbClr val="92D050"/>
                </a:solidFill>
                <a:cs typeface="Helvetica" pitchFamily="34" charset="0"/>
              </a:rPr>
              <a:t>Identify children </a:t>
            </a:r>
            <a:r>
              <a:rPr lang="en-US" sz="1200" dirty="0">
                <a:cs typeface="Helvetica" pitchFamily="34" charset="0"/>
              </a:rPr>
              <a:t>who may need extra help;</a:t>
            </a:r>
            <a:endParaRPr lang="en-CA" sz="800" dirty="0">
              <a:cs typeface="Helvetica" pitchFamily="34" charset="0"/>
            </a:endParaRPr>
          </a:p>
          <a:p>
            <a:pPr marL="1368000" eaLnBrk="1" hangingPunct="1">
              <a:spcBef>
                <a:spcPts val="1200"/>
              </a:spcBef>
              <a:buClr>
                <a:srgbClr val="92D050"/>
              </a:buClr>
              <a:buFont typeface="Wingdings" pitchFamily="2" charset="2"/>
              <a:buChar char="ü"/>
              <a:defRPr/>
            </a:pPr>
            <a:r>
              <a:rPr lang="en-US" sz="1200" dirty="0">
                <a:solidFill>
                  <a:srgbClr val="92D050"/>
                </a:solidFill>
              </a:rPr>
              <a:t>Monitor learning gains </a:t>
            </a:r>
            <a:r>
              <a:rPr lang="en-US" sz="1200" dirty="0"/>
              <a:t>during first years of school;</a:t>
            </a:r>
            <a:endParaRPr lang="en-US" sz="800" dirty="0"/>
          </a:p>
          <a:p>
            <a:pPr marL="1368000" eaLnBrk="1" hangingPunct="1">
              <a:spcBef>
                <a:spcPts val="1200"/>
              </a:spcBef>
              <a:buClr>
                <a:srgbClr val="92D050"/>
              </a:buClr>
              <a:buFont typeface="Wingdings" pitchFamily="2" charset="2"/>
              <a:buChar char="ü"/>
              <a:defRPr/>
            </a:pPr>
            <a:r>
              <a:rPr lang="en-US" sz="1200" dirty="0"/>
              <a:t>Provide </a:t>
            </a:r>
            <a:r>
              <a:rPr lang="en-US" sz="1200" dirty="0">
                <a:solidFill>
                  <a:srgbClr val="92D050"/>
                </a:solidFill>
              </a:rPr>
              <a:t>a positive transition</a:t>
            </a:r>
            <a:r>
              <a:rPr lang="en-US" sz="1200" dirty="0"/>
              <a:t> to school;</a:t>
            </a:r>
            <a:endParaRPr lang="en-US" sz="1400" dirty="0">
              <a:solidFill>
                <a:srgbClr val="002060"/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12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3175">
              <a:buFont typeface="Arial" charset="0"/>
              <a:buNone/>
              <a:defRPr/>
            </a:pPr>
            <a:r>
              <a:rPr lang="en-US" sz="2800" dirty="0">
                <a:ea typeface="Helvetica" charset="0"/>
                <a:cs typeface="Helvetica" charset="0"/>
              </a:rPr>
              <a:t>The EYE </a:t>
            </a:r>
            <a:r>
              <a:rPr lang="en-US" sz="2800" b="1" u="sng" dirty="0">
                <a:solidFill>
                  <a:srgbClr val="C00000"/>
                </a:solidFill>
                <a:ea typeface="Helvetica" charset="0"/>
                <a:cs typeface="Helvetica" charset="0"/>
              </a:rPr>
              <a:t>is not </a:t>
            </a:r>
            <a:r>
              <a:rPr lang="en-US" sz="2800" dirty="0">
                <a:ea typeface="Helvetica" charset="0"/>
                <a:cs typeface="Helvetica" charset="0"/>
              </a:rPr>
              <a:t>used to:</a:t>
            </a:r>
          </a:p>
          <a:p>
            <a:pPr>
              <a:buFont typeface="Arial" charset="0"/>
              <a:buNone/>
              <a:defRPr/>
            </a:pPr>
            <a:endParaRPr lang="en-US" sz="1800" dirty="0">
              <a:ea typeface="Helvetica" charset="0"/>
              <a:cs typeface="Helvetica" charset="0"/>
            </a:endParaRPr>
          </a:p>
          <a:p>
            <a:pPr marL="1250950" lvl="3" indent="-433388" eaLnBrk="1" hangingPunct="1">
              <a:spcAft>
                <a:spcPts val="200"/>
              </a:spcAft>
              <a:buFont typeface="Arial" charset="0"/>
              <a:buBlip>
                <a:blip r:embed="rId3"/>
              </a:buBlip>
              <a:defRPr/>
            </a:pPr>
            <a:r>
              <a:rPr lang="en-US" sz="2400" dirty="0">
                <a:ea typeface="Helvetica" charset="0"/>
                <a:cs typeface="Helvetica" charset="0"/>
              </a:rPr>
              <a:t> </a:t>
            </a:r>
            <a:r>
              <a:rPr lang="en-US" sz="2800" dirty="0">
                <a:ea typeface="Helvetica" charset="0"/>
                <a:cs typeface="Helvetica" charset="0"/>
              </a:rPr>
              <a:t>‘group’ children;</a:t>
            </a:r>
            <a:endParaRPr lang="en-CA" sz="2800" dirty="0">
              <a:ea typeface="Helvetica" charset="0"/>
              <a:cs typeface="Helvetica" charset="0"/>
            </a:endParaRPr>
          </a:p>
          <a:p>
            <a:pPr marL="1250950" lvl="3" indent="-433388" eaLnBrk="1" hangingPunct="1">
              <a:spcAft>
                <a:spcPts val="200"/>
              </a:spcAft>
              <a:buFont typeface="Arial" charset="0"/>
              <a:buBlip>
                <a:blip r:embed="rId3"/>
              </a:buBlip>
              <a:defRPr/>
            </a:pPr>
            <a:r>
              <a:rPr lang="en-US" sz="2800" dirty="0">
                <a:ea typeface="Helvetica" charset="0"/>
                <a:cs typeface="Helvetica" charset="0"/>
              </a:rPr>
              <a:t> label children;</a:t>
            </a:r>
            <a:endParaRPr lang="en-CA" sz="2800" dirty="0">
              <a:ea typeface="Helvetica" charset="0"/>
              <a:cs typeface="Helvetica" charset="0"/>
            </a:endParaRPr>
          </a:p>
          <a:p>
            <a:pPr marL="1250950" lvl="3" indent="-433388" eaLnBrk="1" hangingPunct="1">
              <a:spcAft>
                <a:spcPts val="200"/>
              </a:spcAft>
              <a:buFont typeface="Arial" charset="0"/>
              <a:buBlip>
                <a:blip r:embed="rId3"/>
              </a:buBlip>
              <a:defRPr/>
            </a:pPr>
            <a:r>
              <a:rPr lang="en-US" sz="2800" dirty="0">
                <a:ea typeface="Helvetica" charset="0"/>
                <a:cs typeface="Helvetica" charset="0"/>
              </a:rPr>
              <a:t> diagnose specific learning problems;</a:t>
            </a:r>
            <a:endParaRPr lang="en-CA" sz="2800" dirty="0">
              <a:ea typeface="Helvetica" charset="0"/>
              <a:cs typeface="Helvetica" charset="0"/>
            </a:endParaRPr>
          </a:p>
          <a:p>
            <a:pPr marL="1250950" lvl="3" indent="-433388" eaLnBrk="1" hangingPunct="1">
              <a:spcAft>
                <a:spcPts val="200"/>
              </a:spcAft>
              <a:buFont typeface="Arial" charset="0"/>
              <a:buBlip>
                <a:blip r:embed="rId3"/>
              </a:buBlip>
              <a:defRPr/>
            </a:pPr>
            <a:r>
              <a:rPr lang="en-US" sz="2800" dirty="0">
                <a:ea typeface="Helvetica" charset="0"/>
                <a:cs typeface="Helvetica" charset="0"/>
              </a:rPr>
              <a:t> identify children who are intellectually gifted.</a:t>
            </a:r>
            <a:endParaRPr lang="en-CA" sz="2800" dirty="0">
              <a:ea typeface="Helvetica" charset="0"/>
              <a:cs typeface="Helvetica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4288">
              <a:lnSpc>
                <a:spcPct val="200000"/>
              </a:lnSpc>
              <a:tabLst>
                <a:tab pos="269875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  <a:ea typeface="Calibri" pitchFamily="34" charset="0"/>
                <a:cs typeface="Helvetica" pitchFamily="34" charset="0"/>
              </a:rPr>
              <a:t>Appropriate development </a:t>
            </a:r>
            <a:r>
              <a:rPr lang="en-US" sz="1200" i="1" dirty="0">
                <a:solidFill>
                  <a:srgbClr val="000000"/>
                </a:solidFill>
                <a:latin typeface="+mn-lt"/>
                <a:ea typeface="Calibri" pitchFamily="34" charset="0"/>
                <a:cs typeface="Helvetica" pitchFamily="34" charset="0"/>
              </a:rPr>
              <a:t> </a:t>
            </a:r>
            <a:endParaRPr lang="en-CA" sz="1200" dirty="0">
              <a:latin typeface="+mn-lt"/>
              <a:ea typeface="Calibri" pitchFamily="34" charset="0"/>
              <a:cs typeface="Helvetica" pitchFamily="34" charset="0"/>
            </a:endParaRPr>
          </a:p>
          <a:p>
            <a:pPr indent="14288" eaLnBrk="0" hangingPunct="0">
              <a:lnSpc>
                <a:spcPct val="200000"/>
              </a:lnSpc>
              <a:tabLst>
                <a:tab pos="269875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  <a:ea typeface="Calibri" pitchFamily="34" charset="0"/>
                <a:cs typeface="Helvetica" pitchFamily="34" charset="0"/>
              </a:rPr>
              <a:t>Experiencing some difficulty </a:t>
            </a:r>
            <a:endParaRPr lang="en-CA" sz="1200" dirty="0">
              <a:latin typeface="+mn-lt"/>
              <a:ea typeface="Calibri" pitchFamily="34" charset="0"/>
              <a:cs typeface="Helvetica" pitchFamily="34" charset="0"/>
            </a:endParaRPr>
          </a:p>
          <a:p>
            <a:pPr indent="14288" eaLnBrk="0" hangingPunct="0">
              <a:lnSpc>
                <a:spcPct val="200000"/>
              </a:lnSpc>
              <a:spcAft>
                <a:spcPts val="300"/>
              </a:spcAft>
              <a:tabLst>
                <a:tab pos="269875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  <a:ea typeface="Calibri" pitchFamily="34" charset="0"/>
                <a:cs typeface="Helvetica" pitchFamily="34" charset="0"/>
              </a:rPr>
              <a:t>Experiencing significant difficulty </a:t>
            </a:r>
            <a:endParaRPr lang="en-CA" sz="1200" dirty="0">
              <a:latin typeface="+mn-lt"/>
              <a:ea typeface="Calibri" pitchFamily="34" charset="0"/>
              <a:cs typeface="Helvetica" pitchFamily="34" charset="0"/>
            </a:endParaRPr>
          </a:p>
          <a:p>
            <a:pPr indent="14288" eaLnBrk="0" hangingPunct="0">
              <a:tabLst>
                <a:tab pos="269875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/>
            </a:pPr>
            <a:r>
              <a:rPr lang="en-US" sz="1200" dirty="0">
                <a:latin typeface="+mn-lt"/>
                <a:ea typeface="Calibri" pitchFamily="34" charset="0"/>
                <a:cs typeface="Helvetica" pitchFamily="34" charset="0"/>
              </a:rPr>
              <a:t>Not complete</a:t>
            </a:r>
            <a:r>
              <a:rPr lang="en-US" sz="1200" i="1" dirty="0">
                <a:latin typeface="+mn-lt"/>
                <a:ea typeface="Calibri" pitchFamily="34" charset="0"/>
                <a:cs typeface="Helvetica" pitchFamily="34" charset="0"/>
              </a:rPr>
              <a:t> (Child did not complete enough items in the domain to generate a result).</a:t>
            </a:r>
            <a:endParaRPr lang="en-US" sz="1200" dirty="0">
              <a:latin typeface="+mn-lt"/>
              <a:ea typeface="Calibri" pitchFamily="34" charset="0"/>
              <a:cs typeface="Helvetica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444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2800" b="1" dirty="0">
                <a:solidFill>
                  <a:srgbClr val="002060"/>
                </a:solidFill>
                <a:latin typeface="+mn-lt"/>
                <a:cs typeface="Helvetica" pitchFamily="34" charset="0"/>
              </a:rPr>
              <a:t>EYE-DA Child Report</a:t>
            </a:r>
            <a:br>
              <a:rPr lang="en-CA" sz="2800" b="1" dirty="0">
                <a:solidFill>
                  <a:srgbClr val="002060"/>
                </a:solidFill>
                <a:latin typeface="+mn-lt"/>
                <a:cs typeface="Helvetica" pitchFamily="34" charset="0"/>
              </a:rPr>
            </a:br>
            <a:br>
              <a:rPr lang="en-CA" sz="2800" b="1" dirty="0">
                <a:solidFill>
                  <a:srgbClr val="002060"/>
                </a:solidFill>
                <a:latin typeface="+mn-lt"/>
                <a:cs typeface="Helvetica" pitchFamily="34" charset="0"/>
              </a:rPr>
            </a:br>
            <a:r>
              <a:rPr lang="en-US" sz="1200" dirty="0"/>
              <a:t>This report lists each of the developmental areas, along with examples describing each area, and a </a:t>
            </a:r>
            <a:r>
              <a:rPr lang="en-US" sz="1200" dirty="0" err="1"/>
              <a:t>colour</a:t>
            </a:r>
            <a:r>
              <a:rPr lang="en-US" sz="1200" dirty="0"/>
              <a:t> coded box illustrating the child’s results. </a:t>
            </a:r>
            <a:r>
              <a:rPr lang="en-US" dirty="0"/>
              <a:t>Results are reported for each</a:t>
            </a:r>
            <a:r>
              <a:rPr lang="en-US" baseline="0" dirty="0"/>
              <a:t> of the four domains. Results for </a:t>
            </a:r>
            <a:r>
              <a:rPr lang="en-US" dirty="0"/>
              <a:t>physical development are split into Fine and Gross Motor squares.</a:t>
            </a:r>
          </a:p>
          <a:p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73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After</a:t>
            </a:r>
            <a:r>
              <a:rPr lang="en-US" baseline="0" dirty="0"/>
              <a:t> the EYE is complete, </a:t>
            </a:r>
            <a:r>
              <a:rPr lang="en-CA" sz="1200" b="1" dirty="0">
                <a:solidFill>
                  <a:srgbClr val="002060"/>
                </a:solidFill>
                <a:latin typeface="+mn-lt"/>
                <a:cs typeface="Helvetica" pitchFamily="34" charset="0"/>
              </a:rPr>
              <a:t>Results can be used to </a:t>
            </a:r>
            <a:r>
              <a:rPr lang="en-US" dirty="0">
                <a:latin typeface="Calibri" pitchFamily="34" charset="0"/>
              </a:rPr>
              <a:t>identify students who need extra support,</a:t>
            </a:r>
            <a:r>
              <a:rPr lang="en-US" baseline="0" dirty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provide guidance and assistance to students,</a:t>
            </a:r>
            <a:r>
              <a:rPr lang="en-US" baseline="0" dirty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involve families in meaningful ways.</a:t>
            </a:r>
            <a:endParaRPr lang="en-CA" dirty="0">
              <a:latin typeface="Calibri" pitchFamily="34" charset="0"/>
            </a:endParaRPr>
          </a:p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CA" dirty="0">
              <a:latin typeface="Calibri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1503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002060"/>
              </a:buClr>
              <a:buSzTx/>
              <a:buFontTx/>
              <a:buNone/>
              <a:tabLst/>
              <a:defRPr/>
            </a:pPr>
            <a:r>
              <a:rPr lang="en-CA" sz="1200" b="1" dirty="0">
                <a:solidFill>
                  <a:srgbClr val="002060"/>
                </a:solidFill>
                <a:latin typeface="+mn-lt"/>
              </a:rPr>
              <a:t>If a child needs extra instructional support, there</a:t>
            </a:r>
            <a:r>
              <a:rPr lang="en-CA" sz="1200" b="1" baseline="0" dirty="0">
                <a:solidFill>
                  <a:srgbClr val="002060"/>
                </a:solidFill>
                <a:latin typeface="+mn-lt"/>
              </a:rPr>
              <a:t> are many approaches that can be taken. Some e</a:t>
            </a:r>
            <a:r>
              <a:rPr lang="en-CA" sz="1200" b="1" dirty="0">
                <a:solidFill>
                  <a:srgbClr val="002060"/>
                </a:solidFill>
                <a:latin typeface="+mn-lt"/>
              </a:rPr>
              <a:t>xamples of Instructional Support include:</a:t>
            </a:r>
            <a:endParaRPr lang="en-US" dirty="0"/>
          </a:p>
          <a:p>
            <a:pPr>
              <a:spcBef>
                <a:spcPts val="1800"/>
              </a:spcBef>
              <a:buClr>
                <a:srgbClr val="002060"/>
              </a:buClr>
            </a:pPr>
            <a:br>
              <a:rPr lang="en-CA" sz="1200" b="1" dirty="0">
                <a:solidFill>
                  <a:srgbClr val="002060"/>
                </a:solidFill>
                <a:latin typeface="+mn-lt"/>
              </a:rPr>
            </a:br>
            <a:r>
              <a:rPr lang="en-CA" sz="1200" dirty="0">
                <a:cs typeface="Helvetica" pitchFamily="34" charset="0"/>
              </a:rPr>
              <a:t>Scheduled visits to school for children to practice kindergarten routines;</a:t>
            </a:r>
          </a:p>
          <a:p>
            <a:pPr>
              <a:spcBef>
                <a:spcPts val="1800"/>
              </a:spcBef>
              <a:buClr>
                <a:srgbClr val="002060"/>
              </a:buClr>
            </a:pPr>
            <a:r>
              <a:rPr lang="en-CA" sz="1200" dirty="0">
                <a:cs typeface="Helvetica" pitchFamily="34" charset="0"/>
              </a:rPr>
              <a:t>Families and child attend school one half day per week in the summer to work on skills;</a:t>
            </a:r>
          </a:p>
          <a:p>
            <a:pPr>
              <a:spcBef>
                <a:spcPts val="1800"/>
              </a:spcBef>
              <a:buClr>
                <a:srgbClr val="002060"/>
              </a:buClr>
            </a:pPr>
            <a:r>
              <a:rPr lang="en-CA" sz="1200" dirty="0">
                <a:cs typeface="Helvetica" pitchFamily="34" charset="0"/>
              </a:rPr>
              <a:t>Children work in small groups with more attention and focus for a part of the school day;</a:t>
            </a:r>
          </a:p>
          <a:p>
            <a:pPr>
              <a:spcBef>
                <a:spcPts val="1800"/>
              </a:spcBef>
              <a:buClr>
                <a:srgbClr val="002060"/>
              </a:buClr>
            </a:pPr>
            <a:r>
              <a:rPr lang="en-CA" sz="1200" dirty="0">
                <a:cs typeface="Helvetica" pitchFamily="34" charset="0"/>
              </a:rPr>
              <a:t>Referral to specialist (i.e., SLP, OT, PT, etc.) for further assessment and targeted interventions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57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Thank you so much for your time and attention today – we hope you enjoyed this presentation about the Early Years Evaluation. If you have any further questions, please email the appropriate contact on this final slide.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9374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sz="1200" dirty="0"/>
              <a:t>Children develop skills as they grow and learn</a:t>
            </a:r>
          </a:p>
          <a:p>
            <a:pPr marL="0" indent="0" eaLnBrk="1" hangingPunct="1">
              <a:buNone/>
            </a:pPr>
            <a:endParaRPr lang="en-US" sz="1200" dirty="0">
              <a:solidFill>
                <a:srgbClr val="92D050"/>
              </a:solidFill>
            </a:endParaRPr>
          </a:p>
          <a:p>
            <a:pPr marL="0" indent="0" eaLnBrk="1" hangingPunct="1">
              <a:buNone/>
            </a:pPr>
            <a:r>
              <a:rPr lang="en-US" sz="1200" dirty="0"/>
              <a:t>These skills and abilities are the building blocks for their future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en-CA" sz="1200" dirty="0">
              <a:cs typeface="Helvetica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en-CA" sz="1200" dirty="0">
                <a:cs typeface="Helvetica" pitchFamily="34" charset="0"/>
              </a:rPr>
              <a:t>For example….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en-CA" sz="1200" dirty="0">
                <a:cs typeface="Helvetica" pitchFamily="34" charset="0"/>
              </a:rPr>
              <a:t>Entering kindergarten with strong language skills can help children to become successful readers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17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Most reading difficulties can be prevented with early identification, excellent classroom instruction, and appropriate intervention. </a:t>
            </a:r>
            <a:br>
              <a:rPr lang="en-US" sz="1200" dirty="0"/>
            </a:br>
            <a:br>
              <a:rPr lang="en-US" sz="1200" dirty="0"/>
            </a:br>
            <a:endParaRPr lang="en-US" sz="1200" dirty="0"/>
          </a:p>
          <a:p>
            <a:r>
              <a:rPr lang="en-US" sz="1200" dirty="0"/>
              <a:t>This is the premise on which the Early Years Evaluation – Direct</a:t>
            </a:r>
            <a:r>
              <a:rPr lang="en-US" sz="1200" baseline="0" dirty="0"/>
              <a:t> </a:t>
            </a:r>
            <a:r>
              <a:rPr lang="en-US" sz="1200" dirty="0"/>
              <a:t>Assessment (EYE-DA) was created</a:t>
            </a:r>
            <a:endParaRPr lang="en-CA" sz="1200" b="1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53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cs typeface="Helvetica" pitchFamily="34" charset="0"/>
              </a:rPr>
              <a:t>The </a:t>
            </a:r>
            <a:r>
              <a:rPr lang="en-US" sz="1200" b="1" i="1" dirty="0">
                <a:cs typeface="Helvetica" pitchFamily="34" charset="0"/>
              </a:rPr>
              <a:t>Early Years Evaluation-Direct Assessment (EYE-DA) </a:t>
            </a:r>
            <a:br>
              <a:rPr lang="en-US" sz="1200" b="1" dirty="0">
                <a:cs typeface="Helvetica" pitchFamily="34" charset="0"/>
              </a:rPr>
            </a:br>
            <a:r>
              <a:rPr lang="en-US" sz="1200" dirty="0"/>
              <a:t>is an individually administered direct assessment of pre-kindergarten children ages 3 to 5 years. </a:t>
            </a:r>
            <a:endParaRPr lang="en-CA" sz="1200" b="1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44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tx2"/>
                </a:solidFill>
              </a:rPr>
              <a:t>The EYE-DA assesses the </a:t>
            </a:r>
            <a:r>
              <a:rPr lang="en-US" sz="1200" b="1" dirty="0">
                <a:solidFill>
                  <a:schemeClr val="tx2"/>
                </a:solidFill>
              </a:rPr>
              <a:t>developmental strengths and weaknesses of children at the start of school</a:t>
            </a:r>
            <a:r>
              <a:rPr lang="en-US" sz="1200" dirty="0">
                <a:solidFill>
                  <a:schemeClr val="tx2"/>
                </a:solidFill>
              </a:rPr>
              <a:t>. 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tx2"/>
                </a:solidFill>
              </a:rPr>
              <a:t>The EYE-DA assesses four key areas of early childhood development: Awareness of Self and Environment, Cognitive Skills, Language and Communication, and Physical Development. 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tx2"/>
                </a:solidFill>
              </a:rPr>
              <a:t>The key areas are linked to children's readiness to learn at school.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84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85000"/>
              </a:lnSpc>
              <a:spcBef>
                <a:spcPct val="40000"/>
              </a:spcBef>
              <a:buNone/>
            </a:pPr>
            <a:r>
              <a:rPr lang="en-US" sz="1600" b="1" dirty="0">
                <a:solidFill>
                  <a:srgbClr val="C00000"/>
                </a:solidFill>
                <a:cs typeface="Helvetica" pitchFamily="34" charset="0"/>
              </a:rPr>
              <a:t>1. </a:t>
            </a:r>
            <a:r>
              <a:rPr lang="en-US" sz="1600" b="1" dirty="0">
                <a:solidFill>
                  <a:schemeClr val="tx2"/>
                </a:solidFill>
                <a:cs typeface="Helvetica" pitchFamily="34" charset="0"/>
              </a:rPr>
              <a:t>Awareness of Self and Environment</a:t>
            </a:r>
            <a:br>
              <a:rPr lang="en-US" sz="1600" b="1" dirty="0">
                <a:solidFill>
                  <a:schemeClr val="tx2"/>
                </a:solidFill>
                <a:cs typeface="Helvetica" pitchFamily="34" charset="0"/>
              </a:rPr>
            </a:br>
            <a:r>
              <a:rPr lang="en-US" sz="1200" dirty="0"/>
              <a:t>a child's understanding of the world and his or her ability to make connections with home and community experiences.</a:t>
            </a:r>
            <a:endParaRPr lang="en-CA" sz="1200" dirty="0"/>
          </a:p>
          <a:p>
            <a:pPr marL="0" indent="0">
              <a:lnSpc>
                <a:spcPct val="85000"/>
              </a:lnSpc>
              <a:spcBef>
                <a:spcPct val="40000"/>
              </a:spcBef>
              <a:buNone/>
            </a:pPr>
            <a:endParaRPr lang="en-US" sz="1600" b="1" dirty="0">
              <a:solidFill>
                <a:schemeClr val="tx2"/>
              </a:solidFill>
              <a:cs typeface="Helvetica" pitchFamily="34" charset="0"/>
            </a:endParaRPr>
          </a:p>
          <a:p>
            <a:pPr marL="0" indent="0">
              <a:lnSpc>
                <a:spcPct val="85000"/>
              </a:lnSpc>
              <a:spcBef>
                <a:spcPct val="40000"/>
              </a:spcBef>
              <a:buNone/>
            </a:pPr>
            <a:r>
              <a:rPr lang="en-US" sz="1200" dirty="0">
                <a:solidFill>
                  <a:schemeClr val="tx2"/>
                </a:solidFill>
                <a:latin typeface="Myriad Pro" pitchFamily="34" charset="0"/>
              </a:rPr>
              <a:t>This area refers to children’s ability to:</a:t>
            </a:r>
            <a:endParaRPr lang="en-US" sz="1200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40000"/>
              </a:spcBef>
            </a:pPr>
            <a:r>
              <a:rPr lang="en-US" sz="1200" dirty="0">
                <a:latin typeface="Myriad Pro" pitchFamily="34" charset="0"/>
              </a:rPr>
              <a:t>Think and talk about their world (e.g., identify opposites, common animals, </a:t>
            </a:r>
            <a:r>
              <a:rPr lang="en-US" sz="1200" dirty="0" err="1">
                <a:latin typeface="Myriad Pro" pitchFamily="34" charset="0"/>
              </a:rPr>
              <a:t>colours</a:t>
            </a:r>
            <a:r>
              <a:rPr lang="en-US" sz="1200" dirty="0">
                <a:latin typeface="Myriad Pro" pitchFamily="34" charset="0"/>
              </a:rPr>
              <a:t>, and positions of objects)</a:t>
            </a:r>
          </a:p>
          <a:p>
            <a:pPr>
              <a:lnSpc>
                <a:spcPct val="85000"/>
              </a:lnSpc>
              <a:spcBef>
                <a:spcPct val="40000"/>
              </a:spcBef>
            </a:pPr>
            <a:endParaRPr lang="en-US" sz="1200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40000"/>
              </a:spcBef>
            </a:pPr>
            <a:r>
              <a:rPr lang="en-US" sz="1200" dirty="0">
                <a:latin typeface="Myriad Pro" pitchFamily="34" charset="0"/>
              </a:rPr>
              <a:t>Make connections with home and community experiences (e.g., a police officer keeps you 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13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1000"/>
              </a:spcBef>
              <a:buNone/>
            </a:pPr>
            <a:r>
              <a:rPr lang="en-US" sz="1600" b="1">
                <a:solidFill>
                  <a:srgbClr val="0070C0"/>
                </a:solidFill>
                <a:cs typeface="Helvetica" pitchFamily="34" charset="0"/>
              </a:rPr>
              <a:t>2. </a:t>
            </a:r>
            <a:r>
              <a:rPr lang="en-US" sz="1600" b="1">
                <a:solidFill>
                  <a:schemeClr val="tx2"/>
                </a:solidFill>
                <a:cs typeface="Helvetica" pitchFamily="34" charset="0"/>
              </a:rPr>
              <a:t>Cognitive Skills</a:t>
            </a:r>
            <a:endParaRPr lang="en-US" b="1">
              <a:solidFill>
                <a:schemeClr val="tx2"/>
              </a:solidFill>
              <a:cs typeface="Helvetica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CA" sz="1200"/>
              <a:t>a child's basic math and pre-reading skills and his or her ability to solve problems.</a:t>
            </a:r>
            <a:endParaRPr lang="en-US" sz="1200">
              <a:latin typeface="Myriad Pro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1200">
              <a:solidFill>
                <a:schemeClr val="tx2"/>
              </a:solidFill>
              <a:latin typeface="Myriad Pro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1200">
                <a:solidFill>
                  <a:schemeClr val="tx2"/>
                </a:solidFill>
                <a:latin typeface="Myriad Pro" pitchFamily="34" charset="0"/>
              </a:rPr>
              <a:t>This area refers to children’s ability to:</a:t>
            </a:r>
            <a:endParaRPr lang="en-US" sz="120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200">
                <a:latin typeface="Myriad Pro" pitchFamily="34" charset="0"/>
              </a:rPr>
              <a:t>Recognize words that rhyme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endParaRPr lang="en-US" sz="120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200">
                <a:latin typeface="Myriad Pro" pitchFamily="34" charset="0"/>
              </a:rPr>
              <a:t>Name some letters and sounds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endParaRPr lang="en-US" sz="120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200">
                <a:latin typeface="Myriad Pro" pitchFamily="34" charset="0"/>
              </a:rPr>
              <a:t>Name numbers and count sets of objects 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endParaRPr lang="en-US" sz="120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200">
                <a:latin typeface="Myriad Pro" pitchFamily="34" charset="0"/>
              </a:rPr>
              <a:t>Recognize same and different </a:t>
            </a:r>
          </a:p>
          <a:p>
            <a:pPr marL="0" indent="0">
              <a:spcBef>
                <a:spcPts val="600"/>
              </a:spcBef>
              <a:buNone/>
              <a:defRPr/>
            </a:pPr>
            <a:br>
              <a:rPr lang="en-US" sz="800"/>
            </a:br>
            <a:endParaRPr lang="en-US" sz="800" b="1">
              <a:solidFill>
                <a:schemeClr val="tx2"/>
              </a:solidFill>
              <a:cs typeface="Helvetica" pitchFamily="34" charset="0"/>
            </a:endParaRPr>
          </a:p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38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CA" sz="1600" b="1" dirty="0">
                <a:solidFill>
                  <a:srgbClr val="00B050"/>
                </a:solidFill>
                <a:cs typeface="Helvetica" pitchFamily="34" charset="0"/>
              </a:rPr>
              <a:t>3. </a:t>
            </a:r>
            <a:r>
              <a:rPr lang="en-US" sz="1600" b="1" dirty="0">
                <a:solidFill>
                  <a:schemeClr val="tx2"/>
                </a:solidFill>
                <a:cs typeface="Helvetica" pitchFamily="34" charset="0"/>
              </a:rPr>
              <a:t>Language and Communication</a:t>
            </a:r>
            <a:br>
              <a:rPr lang="en-US" sz="1600" b="1" dirty="0">
                <a:solidFill>
                  <a:schemeClr val="tx2"/>
                </a:solidFill>
                <a:cs typeface="Helvetica" pitchFamily="34" charset="0"/>
              </a:rPr>
            </a:br>
            <a:r>
              <a:rPr lang="en-CA" sz="1400" dirty="0"/>
              <a:t>a child's understanding of spoken language and his or her ability to express thoughts and feelings</a:t>
            </a:r>
            <a:r>
              <a:rPr lang="en-US" sz="1400" dirty="0"/>
              <a:t>. </a:t>
            </a:r>
            <a:endParaRPr lang="en-CA" sz="14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chemeClr val="tx2"/>
              </a:solidFill>
              <a:cs typeface="Helvetica" pitchFamily="34" charset="0"/>
            </a:endParaRP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chemeClr val="tx2"/>
                </a:solidFill>
                <a:latin typeface="Myriad Pro" pitchFamily="34" charset="0"/>
              </a:rPr>
              <a:t>This area refers to children’s ability to:</a:t>
            </a:r>
            <a:endParaRPr lang="en-US" sz="1200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200" dirty="0">
                <a:latin typeface="Myriad Pro" pitchFamily="34" charset="0"/>
              </a:rPr>
              <a:t>Listen to and understand instructions, discussions, </a:t>
            </a:r>
            <a:br>
              <a:rPr lang="en-US" sz="1200" dirty="0">
                <a:latin typeface="Myriad Pro" pitchFamily="34" charset="0"/>
              </a:rPr>
            </a:br>
            <a:r>
              <a:rPr lang="en-US" sz="1200" dirty="0">
                <a:latin typeface="Myriad Pro" pitchFamily="34" charset="0"/>
              </a:rPr>
              <a:t>and stories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endParaRPr lang="en-US" sz="1200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200" dirty="0">
                <a:latin typeface="Myriad Pro" pitchFamily="34" charset="0"/>
              </a:rPr>
              <a:t>Use full sentences to explain ideas 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endParaRPr lang="en-US" sz="1200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200" dirty="0">
                <a:latin typeface="Myriad Pro" pitchFamily="34" charset="0"/>
              </a:rPr>
              <a:t>Talk so people can easily understand</a:t>
            </a:r>
          </a:p>
          <a:p>
            <a:pPr marL="0" indent="0" eaLnBrk="1" hangingPunct="1">
              <a:spcBef>
                <a:spcPts val="1000"/>
              </a:spcBef>
              <a:buNone/>
            </a:pPr>
            <a:br>
              <a:rPr lang="en-US" sz="800" dirty="0"/>
            </a:br>
            <a:br>
              <a:rPr lang="en-US" sz="800" dirty="0"/>
            </a:b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36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7030A0"/>
                </a:solidFill>
                <a:cs typeface="Helvetica" pitchFamily="34" charset="0"/>
              </a:rPr>
              <a:t>4. </a:t>
            </a:r>
            <a:r>
              <a:rPr lang="en-US" sz="1600" b="1" dirty="0">
                <a:solidFill>
                  <a:schemeClr val="tx2"/>
                </a:solidFill>
                <a:cs typeface="Helvetica" pitchFamily="34" charset="0"/>
              </a:rPr>
              <a:t>Physical Development</a:t>
            </a:r>
            <a:br>
              <a:rPr lang="en-US" sz="1400" b="1" dirty="0">
                <a:solidFill>
                  <a:schemeClr val="tx2"/>
                </a:solidFill>
                <a:cs typeface="Helvetica" pitchFamily="34" charset="0"/>
              </a:rPr>
            </a:br>
            <a:endParaRPr lang="en-US" sz="1400" b="1" dirty="0">
              <a:solidFill>
                <a:schemeClr val="tx2"/>
              </a:solidFill>
              <a:cs typeface="Helvetica" pitchFamily="34" charset="0"/>
            </a:endParaRP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fr-CA" sz="1400" b="1" dirty="0">
                <a:solidFill>
                  <a:schemeClr val="tx2"/>
                </a:solidFill>
                <a:latin typeface="Myriad Pro Light"/>
              </a:rPr>
              <a:t>Fine </a:t>
            </a:r>
            <a:r>
              <a:rPr lang="fr-CA" sz="1400" b="1" dirty="0" err="1">
                <a:solidFill>
                  <a:schemeClr val="tx2"/>
                </a:solidFill>
                <a:latin typeface="Myriad Pro Light"/>
              </a:rPr>
              <a:t>motor</a:t>
            </a:r>
            <a:r>
              <a:rPr lang="fr-CA" sz="1400" b="1" dirty="0">
                <a:solidFill>
                  <a:schemeClr val="tx2"/>
                </a:solidFill>
                <a:latin typeface="Myriad Pro Light"/>
              </a:rPr>
              <a:t> </a:t>
            </a:r>
            <a:br>
              <a:rPr lang="fr-CA" sz="1200" dirty="0">
                <a:solidFill>
                  <a:schemeClr val="tx2"/>
                </a:solidFill>
                <a:latin typeface="Myriad Pro Light"/>
              </a:rPr>
            </a:br>
            <a:r>
              <a:rPr lang="fr-CA" sz="1200" dirty="0">
                <a:latin typeface="Myriad Pro Light"/>
              </a:rPr>
              <a:t>S</a:t>
            </a:r>
            <a:r>
              <a:rPr lang="en-US" sz="1200" dirty="0">
                <a:latin typeface="Myriad Pro Light"/>
              </a:rPr>
              <a:t>mall movements that require hand-eye coordination. </a:t>
            </a:r>
            <a:br>
              <a:rPr lang="en-US" sz="1200" dirty="0">
                <a:latin typeface="Myriad Pro Light"/>
              </a:rPr>
            </a:br>
            <a:br>
              <a:rPr lang="en-US" sz="1200" dirty="0">
                <a:latin typeface="Myriad Pro Light"/>
              </a:rPr>
            </a:br>
            <a:r>
              <a:rPr lang="en-US" sz="1200" dirty="0">
                <a:solidFill>
                  <a:schemeClr val="tx2"/>
                </a:solidFill>
                <a:latin typeface="Myriad Pro Light"/>
              </a:rPr>
              <a:t>This area refers to children’s ability to: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200" dirty="0">
                <a:latin typeface="Myriad Pro Light"/>
              </a:rPr>
              <a:t>Using crayons, pencils, and scissors 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200" dirty="0">
                <a:latin typeface="Myriad Pro Light"/>
              </a:rPr>
              <a:t>Copying shapes, letters, and numbers</a:t>
            </a:r>
          </a:p>
          <a:p>
            <a:pPr marL="0" indent="0" eaLnBrk="1" hangingPunct="1">
              <a:spcBef>
                <a:spcPts val="0"/>
              </a:spcBef>
              <a:buNone/>
            </a:pPr>
            <a:br>
              <a:rPr lang="en-US" sz="1200" dirty="0">
                <a:solidFill>
                  <a:schemeClr val="tx2"/>
                </a:solidFill>
                <a:latin typeface="Myriad Pro Light"/>
              </a:rPr>
            </a:br>
            <a:r>
              <a:rPr lang="fr-CA" sz="1400" b="1" dirty="0">
                <a:solidFill>
                  <a:schemeClr val="tx2"/>
                </a:solidFill>
                <a:latin typeface="Myriad Pro Light"/>
              </a:rPr>
              <a:t>Gross </a:t>
            </a:r>
            <a:r>
              <a:rPr lang="fr-CA" sz="1400" b="1" dirty="0" err="1">
                <a:solidFill>
                  <a:schemeClr val="tx2"/>
                </a:solidFill>
                <a:latin typeface="Myriad Pro Light"/>
              </a:rPr>
              <a:t>motor</a:t>
            </a:r>
            <a:br>
              <a:rPr lang="en-US" sz="1200" dirty="0">
                <a:solidFill>
                  <a:schemeClr val="tx2"/>
                </a:solidFill>
                <a:latin typeface="Myriad Pro Light"/>
              </a:rPr>
            </a:br>
            <a:r>
              <a:rPr lang="fr-CA" sz="1200" dirty="0">
                <a:latin typeface="Myriad Pro Light"/>
              </a:rPr>
              <a:t>L</a:t>
            </a:r>
            <a:r>
              <a:rPr lang="en-US" sz="1200" dirty="0" err="1">
                <a:latin typeface="Myriad Pro Light"/>
              </a:rPr>
              <a:t>arge</a:t>
            </a:r>
            <a:r>
              <a:rPr lang="en-US" sz="1200" dirty="0">
                <a:latin typeface="Myriad Pro Light"/>
              </a:rPr>
              <a:t> movements that involve arms, legs, and body</a:t>
            </a:r>
            <a:br>
              <a:rPr lang="en-US" sz="1200" dirty="0">
                <a:latin typeface="Myriad Pro Light"/>
              </a:rPr>
            </a:br>
            <a:br>
              <a:rPr lang="en-US" sz="1200" dirty="0">
                <a:latin typeface="Myriad Pro Light"/>
              </a:rPr>
            </a:br>
            <a:r>
              <a:rPr lang="en-US" sz="1200" dirty="0">
                <a:solidFill>
                  <a:schemeClr val="tx2"/>
                </a:solidFill>
                <a:latin typeface="Myriad Pro Light"/>
              </a:rPr>
              <a:t>This area refers to children’s ability to: </a:t>
            </a:r>
          </a:p>
          <a:p>
            <a:pPr eaLnBrk="1" hangingPunct="1">
              <a:spcBef>
                <a:spcPts val="0"/>
              </a:spcBef>
            </a:pPr>
            <a:r>
              <a:rPr lang="en-US" sz="1200" dirty="0">
                <a:latin typeface="Myriad Pro Light"/>
              </a:rPr>
              <a:t>Balance, jump and hop on one foot</a:t>
            </a:r>
          </a:p>
          <a:p>
            <a:pPr eaLnBrk="1" hangingPunct="1">
              <a:spcBef>
                <a:spcPts val="0"/>
              </a:spcBef>
            </a:pPr>
            <a:r>
              <a:rPr lang="en-US" sz="1200" dirty="0">
                <a:latin typeface="Myriad Pro Light"/>
              </a:rPr>
              <a:t>Catch and throw, run, and skip</a:t>
            </a:r>
          </a:p>
          <a:p>
            <a:pPr marL="0" indent="0" eaLnBrk="1" hangingPunct="1">
              <a:spcBef>
                <a:spcPts val="1000"/>
              </a:spcBef>
              <a:buNone/>
            </a:pPr>
            <a:br>
              <a:rPr lang="en-US" sz="800" dirty="0"/>
            </a:br>
            <a:endParaRPr lang="en-US" sz="800" b="1" dirty="0">
              <a:solidFill>
                <a:schemeClr val="tx2"/>
              </a:solidFill>
              <a:cs typeface="Helvetica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50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 hasCustomPrompt="1"/>
          </p:nvPr>
        </p:nvSpPr>
        <p:spPr>
          <a:xfrm>
            <a:off x="949544" y="2846133"/>
            <a:ext cx="8964807" cy="786415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chemeClr val="accent1"/>
                </a:solidFill>
                <a:latin typeface="+mn-lt"/>
                <a:ea typeface="PMingLiU" panose="02020500000000000000" pitchFamily="18" charset="-120"/>
              </a:defRPr>
            </a:lvl1pPr>
            <a:lvl2pPr lvl="1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9pPr>
          </a:lstStyle>
          <a:p>
            <a:r>
              <a:rPr lang="en-US" dirty="0"/>
              <a:t>Presentation Title Page</a:t>
            </a:r>
            <a:endParaRPr dirty="0"/>
          </a:p>
        </p:txBody>
      </p:sp>
      <p:pic>
        <p:nvPicPr>
          <p:cNvPr id="4" name="Picture Placeholder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201" y="5869859"/>
            <a:ext cx="2696913" cy="5843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77" y="1709968"/>
            <a:ext cx="2750610" cy="69132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49543" y="3711739"/>
            <a:ext cx="8964807" cy="501650"/>
          </a:xfrm>
        </p:spPr>
        <p:txBody>
          <a:bodyPr/>
          <a:lstStyle>
            <a:lvl1pPr marL="0" indent="0">
              <a:buNone/>
              <a:defRPr sz="3200">
                <a:solidFill>
                  <a:srgbClr val="474747"/>
                </a:solidFill>
                <a:latin typeface="+mn-lt"/>
              </a:defRPr>
            </a:lvl1pPr>
            <a:lvl2pPr>
              <a:defRPr/>
            </a:lvl2pPr>
          </a:lstStyle>
          <a:p>
            <a:pPr lvl="0"/>
            <a:r>
              <a:rPr lang="en-CA" dirty="0"/>
              <a:t>Subtitle</a:t>
            </a:r>
          </a:p>
        </p:txBody>
      </p:sp>
      <p:sp>
        <p:nvSpPr>
          <p:cNvPr id="7" name="Shape 31"/>
          <p:cNvSpPr/>
          <p:nvPr userDrawn="1"/>
        </p:nvSpPr>
        <p:spPr>
          <a:xfrm>
            <a:off x="9808489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8" name="Shape 32"/>
          <p:cNvSpPr/>
          <p:nvPr userDrawn="1"/>
        </p:nvSpPr>
        <p:spPr>
          <a:xfrm>
            <a:off x="11000415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10" name="Shape 34"/>
          <p:cNvSpPr/>
          <p:nvPr userDrawn="1"/>
        </p:nvSpPr>
        <p:spPr>
          <a:xfrm>
            <a:off x="0" y="6755101"/>
            <a:ext cx="9808412" cy="10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34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"/>
          <p:cNvSpPr txBox="1">
            <a:spLocks noGrp="1"/>
          </p:cNvSpPr>
          <p:nvPr>
            <p:ph type="ctrTitle" hasCustomPrompt="1"/>
          </p:nvPr>
        </p:nvSpPr>
        <p:spPr>
          <a:xfrm>
            <a:off x="886837" y="2304789"/>
            <a:ext cx="6955599" cy="179689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2000"/>
              </a:lnSpc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chemeClr val="accent1"/>
                </a:solidFill>
                <a:latin typeface="+mn-lt"/>
                <a:ea typeface="PMingLiU" panose="02020500000000000000" pitchFamily="18" charset="-120"/>
              </a:defRPr>
            </a:lvl1pPr>
            <a:lvl2pPr lvl="1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9pPr>
          </a:lstStyle>
          <a:p>
            <a:r>
              <a:rPr lang="en-US" dirty="0"/>
              <a:t>Chapter Header</a:t>
            </a:r>
            <a:endParaRPr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4101679"/>
            <a:ext cx="7842436" cy="102899"/>
            <a:chOff x="4349578" y="3579414"/>
            <a:chExt cx="7842436" cy="102899"/>
          </a:xfrm>
        </p:grpSpPr>
        <p:sp>
          <p:nvSpPr>
            <p:cNvPr id="6" name="Shape 31"/>
            <p:cNvSpPr/>
            <p:nvPr/>
          </p:nvSpPr>
          <p:spPr>
            <a:xfrm>
              <a:off x="9808489" y="3579414"/>
              <a:ext cx="1191599" cy="1028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" name="Shape 32"/>
            <p:cNvSpPr/>
            <p:nvPr/>
          </p:nvSpPr>
          <p:spPr>
            <a:xfrm>
              <a:off x="11000415" y="3579414"/>
              <a:ext cx="1191599" cy="1028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" name="Shape 34"/>
            <p:cNvSpPr/>
            <p:nvPr/>
          </p:nvSpPr>
          <p:spPr>
            <a:xfrm>
              <a:off x="4349578" y="3579414"/>
              <a:ext cx="5458834" cy="1028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210215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2000"/>
              </a:lnSpc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474747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hape 31"/>
          <p:cNvSpPr/>
          <p:nvPr userDrawn="1"/>
        </p:nvSpPr>
        <p:spPr>
          <a:xfrm>
            <a:off x="9808489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7" name="Shape 32"/>
          <p:cNvSpPr/>
          <p:nvPr userDrawn="1"/>
        </p:nvSpPr>
        <p:spPr>
          <a:xfrm>
            <a:off x="11000415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8" name="Shape 34"/>
          <p:cNvSpPr/>
          <p:nvPr userDrawn="1"/>
        </p:nvSpPr>
        <p:spPr>
          <a:xfrm>
            <a:off x="0" y="6755101"/>
            <a:ext cx="9808412" cy="10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7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2000"/>
              </a:lnSpc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474747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1852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31"/>
          <p:cNvSpPr/>
          <p:nvPr userDrawn="1"/>
        </p:nvSpPr>
        <p:spPr>
          <a:xfrm>
            <a:off x="9808489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7" name="Shape 32"/>
          <p:cNvSpPr/>
          <p:nvPr userDrawn="1"/>
        </p:nvSpPr>
        <p:spPr>
          <a:xfrm>
            <a:off x="11000415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8" name="Shape 34"/>
          <p:cNvSpPr/>
          <p:nvPr userDrawn="1"/>
        </p:nvSpPr>
        <p:spPr>
          <a:xfrm>
            <a:off x="0" y="6755101"/>
            <a:ext cx="9808412" cy="10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>
              <a:solidFill>
                <a:schemeClr val="accent1"/>
              </a:solidFill>
            </a:endParaRPr>
          </a:p>
        </p:txBody>
      </p:sp>
      <p:sp>
        <p:nvSpPr>
          <p:cNvPr id="9" name="Shape 111">
            <a:extLst>
              <a:ext uri="{FF2B5EF4-FFF2-40B4-BE49-F238E27FC236}">
                <a16:creationId xmlns:a16="http://schemas.microsoft.com/office/drawing/2014/main" id="{EECA9A6A-F04B-4D0C-A905-2193F031D249}"/>
              </a:ext>
            </a:extLst>
          </p:cNvPr>
          <p:cNvSpPr txBox="1">
            <a:spLocks/>
          </p:cNvSpPr>
          <p:nvPr userDrawn="1"/>
        </p:nvSpPr>
        <p:spPr>
          <a:xfrm>
            <a:off x="625185" y="410252"/>
            <a:ext cx="6462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Header / Title 48pts</a:t>
            </a:r>
          </a:p>
          <a:p>
            <a:pPr>
              <a:lnSpc>
                <a:spcPct val="102000"/>
              </a:lnSpc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Sub Header 32pts</a:t>
            </a:r>
          </a:p>
        </p:txBody>
      </p:sp>
      <p:sp>
        <p:nvSpPr>
          <p:cNvPr id="10" name="Shape 258">
            <a:extLst>
              <a:ext uri="{FF2B5EF4-FFF2-40B4-BE49-F238E27FC236}">
                <a16:creationId xmlns:a16="http://schemas.microsoft.com/office/drawing/2014/main" id="{7688A3D8-B42D-4657-895E-03683AE3426F}"/>
              </a:ext>
            </a:extLst>
          </p:cNvPr>
          <p:cNvSpPr/>
          <p:nvPr userDrawn="1"/>
        </p:nvSpPr>
        <p:spPr>
          <a:xfrm>
            <a:off x="704286" y="1954656"/>
            <a:ext cx="3415131" cy="3576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>
            <a:spAutoFit/>
          </a:bodyPr>
          <a:lstStyle>
            <a:lvl1pPr marL="0" marR="0">
              <a:buClr>
                <a:srgbClr val="767779"/>
              </a:buClr>
              <a:buFont typeface="Calibri"/>
              <a:defRPr sz="1800" b="1">
                <a:solidFill>
                  <a:srgbClr val="767779"/>
                </a:solidFill>
                <a:uFill>
                  <a:solidFill>
                    <a:srgbClr val="767779"/>
                  </a:solidFill>
                </a:u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08000"/>
              </a:lnSpc>
              <a:spcBef>
                <a:spcPts val="1000"/>
              </a:spcBef>
            </a:pPr>
            <a:r>
              <a:rPr lang="en-US" sz="2800" b="0" dirty="0">
                <a:solidFill>
                  <a:schemeClr val="accent1"/>
                </a:solidFill>
                <a:latin typeface="+mn-lt"/>
              </a:rPr>
              <a:t>Title from 28-32pts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Body text from 24-30pts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 </a:t>
            </a:r>
          </a:p>
        </p:txBody>
      </p:sp>
      <p:sp>
        <p:nvSpPr>
          <p:cNvPr id="11" name="Shape 258">
            <a:extLst>
              <a:ext uri="{FF2B5EF4-FFF2-40B4-BE49-F238E27FC236}">
                <a16:creationId xmlns:a16="http://schemas.microsoft.com/office/drawing/2014/main" id="{E459BF0A-1A01-4CC2-B9D2-6F37D33784DA}"/>
              </a:ext>
            </a:extLst>
          </p:cNvPr>
          <p:cNvSpPr/>
          <p:nvPr userDrawn="1"/>
        </p:nvSpPr>
        <p:spPr>
          <a:xfrm>
            <a:off x="4548565" y="1954656"/>
            <a:ext cx="3182268" cy="3665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>
            <a:spAutoFit/>
          </a:bodyPr>
          <a:lstStyle>
            <a:lvl1pPr marL="0" marR="0">
              <a:buClr>
                <a:srgbClr val="767779"/>
              </a:buClr>
              <a:buFont typeface="Calibri"/>
              <a:defRPr sz="1800" b="1">
                <a:solidFill>
                  <a:srgbClr val="767779"/>
                </a:solidFill>
                <a:uFill>
                  <a:solidFill>
                    <a:srgbClr val="767779"/>
                  </a:solidFill>
                </a:u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08000"/>
              </a:lnSpc>
              <a:spcBef>
                <a:spcPts val="1000"/>
              </a:spcBef>
            </a:pPr>
            <a:endParaRPr lang="en-US" sz="28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ts val="3800"/>
              </a:lnSpc>
              <a:buFont typeface="Arial" panose="020B0604020202020204" pitchFamily="34" charset="0"/>
              <a:buChar char="•"/>
            </a:pPr>
            <a:endParaRPr lang="en-US" b="0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E17490-F6B3-499A-9BDA-B99D5992D18A}"/>
              </a:ext>
            </a:extLst>
          </p:cNvPr>
          <p:cNvSpPr txBox="1"/>
          <p:nvPr userDrawn="1"/>
        </p:nvSpPr>
        <p:spPr>
          <a:xfrm>
            <a:off x="653857" y="5596678"/>
            <a:ext cx="6169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uFill>
                  <a:solidFill>
                    <a:srgbClr val="F99929"/>
                  </a:solidFill>
                </a:uFill>
                <a:latin typeface="+mn-lt"/>
              </a:rPr>
              <a:t>Highlight additional text in the Primary </a:t>
            </a:r>
            <a:r>
              <a:rPr lang="en-US" dirty="0" err="1">
                <a:solidFill>
                  <a:schemeClr val="accent1"/>
                </a:solidFill>
                <a:uFill>
                  <a:solidFill>
                    <a:srgbClr val="F99929"/>
                  </a:solidFill>
                </a:uFill>
                <a:latin typeface="+mn-lt"/>
              </a:rPr>
              <a:t>colour</a:t>
            </a:r>
            <a:r>
              <a:rPr lang="en-US" dirty="0">
                <a:solidFill>
                  <a:schemeClr val="accent1"/>
                </a:solidFill>
                <a:uFill>
                  <a:solidFill>
                    <a:srgbClr val="F99929"/>
                  </a:solidFill>
                </a:uFill>
                <a:latin typeface="+mn-lt"/>
              </a:rPr>
              <a:t> for extra visibility.</a:t>
            </a:r>
          </a:p>
          <a:p>
            <a:endParaRPr lang="en-CA" dirty="0">
              <a:latin typeface="+mn-lt"/>
            </a:endParaRPr>
          </a:p>
        </p:txBody>
      </p:sp>
      <p:pic>
        <p:nvPicPr>
          <p:cNvPr id="13" name="Picture Placeholder 3">
            <a:extLst>
              <a:ext uri="{FF2B5EF4-FFF2-40B4-BE49-F238E27FC236}">
                <a16:creationId xmlns:a16="http://schemas.microsoft.com/office/drawing/2014/main" id="{311590C5-1969-4E64-B3B4-BF5E1A2FA8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925" y="0"/>
            <a:ext cx="4521075" cy="675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7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lor background">
    <p:bg>
      <p:bgPr>
        <a:solidFill>
          <a:srgbClr val="008FBE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1" y="6766390"/>
            <a:ext cx="11000088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71" name="Shape 71"/>
          <p:cNvSpPr/>
          <p:nvPr/>
        </p:nvSpPr>
        <p:spPr>
          <a:xfrm>
            <a:off x="11000415" y="6766390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14" cy="67663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Shape 118">
            <a:extLst>
              <a:ext uri="{FF2B5EF4-FFF2-40B4-BE49-F238E27FC236}">
                <a16:creationId xmlns:a16="http://schemas.microsoft.com/office/drawing/2014/main" id="{99F52118-898B-498E-969D-5A882A6C8E5E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740125" y="1253875"/>
            <a:ext cx="4565300" cy="1546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>
              <a:lnSpc>
                <a:spcPct val="102000"/>
              </a:lnSpc>
              <a:defRPr>
                <a:latin typeface="+mn-lt"/>
              </a:defRPr>
            </a:lvl1pPr>
          </a:lstStyle>
          <a:p>
            <a:pPr>
              <a:buClr>
                <a:srgbClr val="FFFFFF"/>
              </a:buClr>
              <a:buFont typeface="Calibri"/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r>
              <a:rPr lang="en-US" sz="8000">
                <a:sym typeface="Calibri"/>
              </a:rPr>
              <a:t>Click to edit Master title style</a:t>
            </a:r>
            <a:endParaRPr lang="en-US" sz="6600" dirty="0">
              <a:sym typeface="Calibri"/>
            </a:endParaRPr>
          </a:p>
        </p:txBody>
      </p:sp>
      <p:sp>
        <p:nvSpPr>
          <p:cNvPr id="6" name="Shape 119">
            <a:extLst>
              <a:ext uri="{FF2B5EF4-FFF2-40B4-BE49-F238E27FC236}">
                <a16:creationId xmlns:a16="http://schemas.microsoft.com/office/drawing/2014/main" id="{ACA92A1E-3735-45BB-A8FC-D498E24A763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40125" y="3115978"/>
            <a:ext cx="4841525" cy="26622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>
              <a:defRPr>
                <a:latin typeface="+mn-lt"/>
              </a:defRPr>
            </a:lvl1pPr>
          </a:lstStyle>
          <a:p>
            <a:pPr marL="0" indent="0">
              <a:spcBef>
                <a:spcPts val="0"/>
              </a:spcBef>
              <a:buNone/>
            </a:pPr>
            <a:r>
              <a:rPr lang="en-US">
                <a:solidFill>
                  <a:schemeClr val="lt1"/>
                </a:solidFill>
              </a:rPr>
              <a:t>Click to edit Master subtitle style</a:t>
            </a:r>
            <a:endParaRPr lang="en-CA" dirty="0">
              <a:solidFill>
                <a:schemeClr val="lt1"/>
              </a:solidFill>
            </a:endParaRP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8C80B0B-8FC1-474E-AB13-ADE030DF0B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863" y="0"/>
            <a:ext cx="4148137" cy="67548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7" name="Group 314">
            <a:extLst>
              <a:ext uri="{FF2B5EF4-FFF2-40B4-BE49-F238E27FC236}">
                <a16:creationId xmlns:a16="http://schemas.microsoft.com/office/drawing/2014/main" id="{04912B72-F2B8-4160-A4CD-993B21C65DF8}"/>
              </a:ext>
            </a:extLst>
          </p:cNvPr>
          <p:cNvGrpSpPr/>
          <p:nvPr userDrawn="1"/>
        </p:nvGrpSpPr>
        <p:grpSpPr>
          <a:xfrm>
            <a:off x="9599612" y="5412831"/>
            <a:ext cx="2782889" cy="730794"/>
            <a:chOff x="0" y="0"/>
            <a:chExt cx="2782888" cy="476250"/>
          </a:xfrm>
          <a:solidFill>
            <a:schemeClr val="accent1"/>
          </a:solidFill>
        </p:grpSpPr>
        <p:sp>
          <p:nvSpPr>
            <p:cNvPr id="8" name="Shape 312">
              <a:extLst>
                <a:ext uri="{FF2B5EF4-FFF2-40B4-BE49-F238E27FC236}">
                  <a16:creationId xmlns:a16="http://schemas.microsoft.com/office/drawing/2014/main" id="{07B99F70-2BA3-4DE1-A2C3-036749DDA20E}"/>
                </a:ext>
              </a:extLst>
            </p:cNvPr>
            <p:cNvSpPr/>
            <p:nvPr/>
          </p:nvSpPr>
          <p:spPr>
            <a:xfrm>
              <a:off x="0" y="0"/>
              <a:ext cx="2782888" cy="476250"/>
            </a:xfrm>
            <a:prstGeom prst="roundRect">
              <a:avLst>
                <a:gd name="adj" fmla="val 16667"/>
              </a:avLst>
            </a:prstGeom>
            <a:grpFill/>
            <a:ln w="1270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</a:defRPr>
              </a:pPr>
              <a:endParaRPr/>
            </a:p>
          </p:txBody>
        </p:sp>
        <p:sp>
          <p:nvSpPr>
            <p:cNvPr id="9" name="Shape 313">
              <a:extLst>
                <a:ext uri="{FF2B5EF4-FFF2-40B4-BE49-F238E27FC236}">
                  <a16:creationId xmlns:a16="http://schemas.microsoft.com/office/drawing/2014/main" id="{A07E5134-6611-420A-8019-0FBF887F6660}"/>
                </a:ext>
              </a:extLst>
            </p:cNvPr>
            <p:cNvSpPr/>
            <p:nvPr/>
          </p:nvSpPr>
          <p:spPr>
            <a:xfrm>
              <a:off x="204961" y="122433"/>
              <a:ext cx="2477914" cy="24069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39687" marR="0">
                <a:buClr>
                  <a:srgbClr val="FFFFFF"/>
                </a:buClr>
                <a:buFont typeface="Calibri"/>
                <a:defRPr sz="2400" b="1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rPr lang="en-CA" dirty="0"/>
                <a:t>title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712133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31"/>
          <p:cNvSpPr/>
          <p:nvPr userDrawn="1"/>
        </p:nvSpPr>
        <p:spPr>
          <a:xfrm>
            <a:off x="9808489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7" name="Shape 32"/>
          <p:cNvSpPr/>
          <p:nvPr userDrawn="1"/>
        </p:nvSpPr>
        <p:spPr>
          <a:xfrm>
            <a:off x="11000415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9" name="Shape 34"/>
          <p:cNvSpPr/>
          <p:nvPr userDrawn="1"/>
        </p:nvSpPr>
        <p:spPr>
          <a:xfrm>
            <a:off x="0" y="6755101"/>
            <a:ext cx="9808412" cy="10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043863" y="0"/>
            <a:ext cx="4148137" cy="675481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696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293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1" r:id="rId2"/>
    <p:sldLayoutId id="2147483670" r:id="rId3"/>
    <p:sldLayoutId id="2147483665" r:id="rId4"/>
    <p:sldLayoutId id="2147483663" r:id="rId5"/>
    <p:sldLayoutId id="2147483668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j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accent6"/>
          </a:solidFill>
          <a:latin typeface="+mj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accent6"/>
          </a:solidFill>
          <a:latin typeface="+mj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6"/>
          </a:solidFill>
          <a:latin typeface="+mj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6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66EAA-6568-4930-ABB1-1E0D87CBBC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CA" dirty="0">
                <a:solidFill>
                  <a:srgbClr val="57A445"/>
                </a:solidFill>
              </a:rPr>
              <a:t>Family Information Session</a:t>
            </a:r>
            <a:br>
              <a:rPr lang="en-CA" dirty="0">
                <a:solidFill>
                  <a:srgbClr val="57A445"/>
                </a:solidFill>
              </a:rPr>
            </a:br>
            <a:r>
              <a:rPr lang="en-CA" sz="3200" dirty="0">
                <a:solidFill>
                  <a:srgbClr val="474747"/>
                </a:solidFill>
              </a:rPr>
              <a:t>Early Years Evaluation – Direct Assessment (EYE-DA)</a:t>
            </a:r>
            <a:br>
              <a:rPr lang="en-CA" sz="3200" b="1" dirty="0">
                <a:solidFill>
                  <a:srgbClr val="474747"/>
                </a:solidFill>
              </a:rPr>
            </a:br>
            <a:endParaRPr lang="en-CA" sz="3200" dirty="0">
              <a:solidFill>
                <a:srgbClr val="474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062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6EFE01-14DC-4A0A-8D8B-DB454C7B1775}"/>
              </a:ext>
            </a:extLst>
          </p:cNvPr>
          <p:cNvSpPr/>
          <p:nvPr/>
        </p:nvSpPr>
        <p:spPr>
          <a:xfrm>
            <a:off x="871446" y="1030064"/>
            <a:ext cx="880331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n-US" sz="2400" dirty="0">
                <a:solidFill>
                  <a:srgbClr val="57A445"/>
                </a:solidFill>
              </a:rPr>
              <a:t>Language and Communication</a:t>
            </a:r>
          </a:p>
          <a:p>
            <a:pPr>
              <a:spcBef>
                <a:spcPts val="600"/>
              </a:spcBef>
            </a:pPr>
            <a:r>
              <a:rPr lang="en-CA" sz="2400" dirty="0">
                <a:solidFill>
                  <a:srgbClr val="474747"/>
                </a:solidFill>
              </a:rPr>
              <a:t>A child's understanding of spoken language and his or her ability to express thoughts and feelings</a:t>
            </a:r>
            <a:r>
              <a:rPr lang="en-US" sz="2400" dirty="0">
                <a:solidFill>
                  <a:srgbClr val="474747"/>
                </a:solidFill>
              </a:rPr>
              <a:t>. </a:t>
            </a:r>
            <a:endParaRPr lang="en-CA" sz="2400" dirty="0">
              <a:solidFill>
                <a:srgbClr val="474747"/>
              </a:solidFill>
            </a:endParaRPr>
          </a:p>
          <a:p>
            <a:endParaRPr lang="en-US" sz="2400" dirty="0">
              <a:solidFill>
                <a:srgbClr val="474747"/>
              </a:solidFill>
              <a:cs typeface="Helvetica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7A445"/>
                </a:solidFill>
              </a:rPr>
              <a:t>This area refers to children’s ability to: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Listen to and understand instructions, discussions, </a:t>
            </a:r>
            <a:br>
              <a:rPr lang="en-US" sz="2400" dirty="0">
                <a:solidFill>
                  <a:srgbClr val="474747"/>
                </a:solidFill>
              </a:rPr>
            </a:br>
            <a:r>
              <a:rPr lang="en-US" sz="2400" dirty="0">
                <a:solidFill>
                  <a:srgbClr val="474747"/>
                </a:solidFill>
              </a:rPr>
              <a:t>and stories;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474747"/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Use full sentences to explain ideas; 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474747"/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Talk so people can easily understand.</a:t>
            </a: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6177866A-B9A8-4871-80A2-1D1F8A9762F7}"/>
              </a:ext>
            </a:extLst>
          </p:cNvPr>
          <p:cNvSpPr/>
          <p:nvPr/>
        </p:nvSpPr>
        <p:spPr>
          <a:xfrm>
            <a:off x="9829800" y="4466496"/>
            <a:ext cx="808892" cy="861646"/>
          </a:xfrm>
          <a:prstGeom prst="cube">
            <a:avLst/>
          </a:prstGeom>
          <a:solidFill>
            <a:srgbClr val="FEC116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EE04F1E9-B0A6-4D41-980A-5DF8D699603D}"/>
              </a:ext>
            </a:extLst>
          </p:cNvPr>
          <p:cNvSpPr/>
          <p:nvPr/>
        </p:nvSpPr>
        <p:spPr>
          <a:xfrm>
            <a:off x="9829799" y="3745526"/>
            <a:ext cx="943496" cy="899674"/>
          </a:xfrm>
          <a:prstGeom prst="cube">
            <a:avLst/>
          </a:prstGeom>
          <a:solidFill>
            <a:srgbClr val="57A445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9F4855-4744-4FB2-BD49-2B495A36EABB}"/>
              </a:ext>
            </a:extLst>
          </p:cNvPr>
          <p:cNvSpPr txBox="1"/>
          <p:nvPr/>
        </p:nvSpPr>
        <p:spPr>
          <a:xfrm>
            <a:off x="9930844" y="4758322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20EF7D18-FC5E-4121-84C6-8226F6BC724B}"/>
              </a:ext>
            </a:extLst>
          </p:cNvPr>
          <p:cNvSpPr/>
          <p:nvPr/>
        </p:nvSpPr>
        <p:spPr>
          <a:xfrm>
            <a:off x="9829800" y="3024553"/>
            <a:ext cx="808892" cy="861646"/>
          </a:xfrm>
          <a:prstGeom prst="cube">
            <a:avLst/>
          </a:prstGeom>
          <a:solidFill>
            <a:srgbClr val="008FBE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4D8FDF-7EBD-4D38-A799-C49ACC724B0D}"/>
              </a:ext>
            </a:extLst>
          </p:cNvPr>
          <p:cNvSpPr txBox="1"/>
          <p:nvPr/>
        </p:nvSpPr>
        <p:spPr>
          <a:xfrm>
            <a:off x="9925294" y="3323000"/>
            <a:ext cx="418514" cy="461665"/>
          </a:xfrm>
          <a:prstGeom prst="rect">
            <a:avLst/>
          </a:prstGeom>
          <a:noFill/>
          <a:ln w="28575">
            <a:solidFill>
              <a:srgbClr val="F7F7F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Cube 1">
            <a:extLst>
              <a:ext uri="{FF2B5EF4-FFF2-40B4-BE49-F238E27FC236}">
                <a16:creationId xmlns:a16="http://schemas.microsoft.com/office/drawing/2014/main" id="{9F6ECD31-FFC4-4EBA-8028-4938D99AE4C4}"/>
              </a:ext>
            </a:extLst>
          </p:cNvPr>
          <p:cNvSpPr>
            <a:spLocks noChangeAspect="1"/>
          </p:cNvSpPr>
          <p:nvPr/>
        </p:nvSpPr>
        <p:spPr>
          <a:xfrm>
            <a:off x="9829800" y="2009669"/>
            <a:ext cx="1021163" cy="1155555"/>
          </a:xfrm>
          <a:custGeom>
            <a:avLst/>
            <a:gdLst>
              <a:gd name="connsiteX0" fmla="*/ 0 w 808892"/>
              <a:gd name="connsiteY0" fmla="*/ 202223 h 861641"/>
              <a:gd name="connsiteX1" fmla="*/ 606669 w 808892"/>
              <a:gd name="connsiteY1" fmla="*/ 202223 h 861641"/>
              <a:gd name="connsiteX2" fmla="*/ 606669 w 808892"/>
              <a:gd name="connsiteY2" fmla="*/ 861641 h 861641"/>
              <a:gd name="connsiteX3" fmla="*/ 0 w 808892"/>
              <a:gd name="connsiteY3" fmla="*/ 861641 h 861641"/>
              <a:gd name="connsiteX4" fmla="*/ 0 w 808892"/>
              <a:gd name="connsiteY4" fmla="*/ 202223 h 861641"/>
              <a:gd name="connsiteX0" fmla="*/ 606669 w 808892"/>
              <a:gd name="connsiteY0" fmla="*/ 202223 h 861641"/>
              <a:gd name="connsiteX1" fmla="*/ 808892 w 808892"/>
              <a:gd name="connsiteY1" fmla="*/ 0 h 861641"/>
              <a:gd name="connsiteX2" fmla="*/ 808892 w 808892"/>
              <a:gd name="connsiteY2" fmla="*/ 659418 h 861641"/>
              <a:gd name="connsiteX3" fmla="*/ 606669 w 808892"/>
              <a:gd name="connsiteY3" fmla="*/ 861641 h 861641"/>
              <a:gd name="connsiteX4" fmla="*/ 606669 w 808892"/>
              <a:gd name="connsiteY4" fmla="*/ 202223 h 861641"/>
              <a:gd name="connsiteX0" fmla="*/ 0 w 808892"/>
              <a:gd name="connsiteY0" fmla="*/ 202223 h 861641"/>
              <a:gd name="connsiteX1" fmla="*/ 202223 w 808892"/>
              <a:gd name="connsiteY1" fmla="*/ 0 h 861641"/>
              <a:gd name="connsiteX2" fmla="*/ 808892 w 808892"/>
              <a:gd name="connsiteY2" fmla="*/ 0 h 861641"/>
              <a:gd name="connsiteX3" fmla="*/ 606669 w 808892"/>
              <a:gd name="connsiteY3" fmla="*/ 202223 h 861641"/>
              <a:gd name="connsiteX4" fmla="*/ 0 w 808892"/>
              <a:gd name="connsiteY4" fmla="*/ 202223 h 861641"/>
              <a:gd name="connsiteX0" fmla="*/ 0 w 808892"/>
              <a:gd name="connsiteY0" fmla="*/ 202223 h 861641"/>
              <a:gd name="connsiteX1" fmla="*/ 202223 w 808892"/>
              <a:gd name="connsiteY1" fmla="*/ 0 h 861641"/>
              <a:gd name="connsiteX2" fmla="*/ 808892 w 808892"/>
              <a:gd name="connsiteY2" fmla="*/ 0 h 861641"/>
              <a:gd name="connsiteX3" fmla="*/ 808892 w 808892"/>
              <a:gd name="connsiteY3" fmla="*/ 659418 h 861641"/>
              <a:gd name="connsiteX4" fmla="*/ 606669 w 808892"/>
              <a:gd name="connsiteY4" fmla="*/ 861641 h 861641"/>
              <a:gd name="connsiteX5" fmla="*/ 0 w 808892"/>
              <a:gd name="connsiteY5" fmla="*/ 861641 h 861641"/>
              <a:gd name="connsiteX6" fmla="*/ 0 w 808892"/>
              <a:gd name="connsiteY6" fmla="*/ 202223 h 861641"/>
              <a:gd name="connsiteX7" fmla="*/ 0 w 808892"/>
              <a:gd name="connsiteY7" fmla="*/ 202223 h 861641"/>
              <a:gd name="connsiteX8" fmla="*/ 606669 w 808892"/>
              <a:gd name="connsiteY8" fmla="*/ 202223 h 861641"/>
              <a:gd name="connsiteX9" fmla="*/ 808892 w 808892"/>
              <a:gd name="connsiteY9" fmla="*/ 0 h 861641"/>
              <a:gd name="connsiteX10" fmla="*/ 606669 w 808892"/>
              <a:gd name="connsiteY10" fmla="*/ 202223 h 861641"/>
              <a:gd name="connsiteX11" fmla="*/ 606669 w 808892"/>
              <a:gd name="connsiteY11" fmla="*/ 861641 h 861641"/>
              <a:gd name="connsiteX0" fmla="*/ 0 w 1021163"/>
              <a:gd name="connsiteY0" fmla="*/ 496137 h 1155555"/>
              <a:gd name="connsiteX1" fmla="*/ 606669 w 1021163"/>
              <a:gd name="connsiteY1" fmla="*/ 496137 h 1155555"/>
              <a:gd name="connsiteX2" fmla="*/ 606669 w 1021163"/>
              <a:gd name="connsiteY2" fmla="*/ 1155555 h 1155555"/>
              <a:gd name="connsiteX3" fmla="*/ 0 w 1021163"/>
              <a:gd name="connsiteY3" fmla="*/ 1155555 h 1155555"/>
              <a:gd name="connsiteX4" fmla="*/ 0 w 1021163"/>
              <a:gd name="connsiteY4" fmla="*/ 496137 h 1155555"/>
              <a:gd name="connsiteX0" fmla="*/ 606669 w 1021163"/>
              <a:gd name="connsiteY0" fmla="*/ 496137 h 1155555"/>
              <a:gd name="connsiteX1" fmla="*/ 808892 w 1021163"/>
              <a:gd name="connsiteY1" fmla="*/ 293914 h 1155555"/>
              <a:gd name="connsiteX2" fmla="*/ 808892 w 1021163"/>
              <a:gd name="connsiteY2" fmla="*/ 953332 h 1155555"/>
              <a:gd name="connsiteX3" fmla="*/ 606669 w 1021163"/>
              <a:gd name="connsiteY3" fmla="*/ 1155555 h 1155555"/>
              <a:gd name="connsiteX4" fmla="*/ 606669 w 1021163"/>
              <a:gd name="connsiteY4" fmla="*/ 496137 h 1155555"/>
              <a:gd name="connsiteX0" fmla="*/ 0 w 1021163"/>
              <a:gd name="connsiteY0" fmla="*/ 496137 h 1155555"/>
              <a:gd name="connsiteX1" fmla="*/ 202223 w 1021163"/>
              <a:gd name="connsiteY1" fmla="*/ 293914 h 1155555"/>
              <a:gd name="connsiteX2" fmla="*/ 808892 w 1021163"/>
              <a:gd name="connsiteY2" fmla="*/ 293914 h 1155555"/>
              <a:gd name="connsiteX3" fmla="*/ 606669 w 1021163"/>
              <a:gd name="connsiteY3" fmla="*/ 496137 h 1155555"/>
              <a:gd name="connsiteX4" fmla="*/ 0 w 1021163"/>
              <a:gd name="connsiteY4" fmla="*/ 496137 h 1155555"/>
              <a:gd name="connsiteX0" fmla="*/ 0 w 1021163"/>
              <a:gd name="connsiteY0" fmla="*/ 496137 h 1155555"/>
              <a:gd name="connsiteX1" fmla="*/ 202223 w 1021163"/>
              <a:gd name="connsiteY1" fmla="*/ 293914 h 1155555"/>
              <a:gd name="connsiteX2" fmla="*/ 808892 w 1021163"/>
              <a:gd name="connsiteY2" fmla="*/ 293914 h 1155555"/>
              <a:gd name="connsiteX3" fmla="*/ 808892 w 1021163"/>
              <a:gd name="connsiteY3" fmla="*/ 953332 h 1155555"/>
              <a:gd name="connsiteX4" fmla="*/ 606669 w 1021163"/>
              <a:gd name="connsiteY4" fmla="*/ 1155555 h 1155555"/>
              <a:gd name="connsiteX5" fmla="*/ 0 w 1021163"/>
              <a:gd name="connsiteY5" fmla="*/ 1155555 h 1155555"/>
              <a:gd name="connsiteX6" fmla="*/ 0 w 1021163"/>
              <a:gd name="connsiteY6" fmla="*/ 496137 h 1155555"/>
              <a:gd name="connsiteX7" fmla="*/ 0 w 1021163"/>
              <a:gd name="connsiteY7" fmla="*/ 496137 h 1155555"/>
              <a:gd name="connsiteX8" fmla="*/ 606669 w 1021163"/>
              <a:gd name="connsiteY8" fmla="*/ 496137 h 1155555"/>
              <a:gd name="connsiteX9" fmla="*/ 1021163 w 1021163"/>
              <a:gd name="connsiteY9" fmla="*/ 0 h 1155555"/>
              <a:gd name="connsiteX10" fmla="*/ 606669 w 1021163"/>
              <a:gd name="connsiteY10" fmla="*/ 496137 h 1155555"/>
              <a:gd name="connsiteX11" fmla="*/ 606669 w 1021163"/>
              <a:gd name="connsiteY11" fmla="*/ 1155555 h 115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21163" h="1155555" stroke="0" extrusionOk="0">
                <a:moveTo>
                  <a:pt x="0" y="496137"/>
                </a:moveTo>
                <a:lnTo>
                  <a:pt x="606669" y="496137"/>
                </a:lnTo>
                <a:lnTo>
                  <a:pt x="606669" y="1155555"/>
                </a:lnTo>
                <a:lnTo>
                  <a:pt x="0" y="1155555"/>
                </a:lnTo>
                <a:lnTo>
                  <a:pt x="0" y="496137"/>
                </a:lnTo>
                <a:close/>
              </a:path>
              <a:path w="1021163" h="1155555" fill="darkenLess" stroke="0" extrusionOk="0">
                <a:moveTo>
                  <a:pt x="606669" y="496137"/>
                </a:moveTo>
                <a:lnTo>
                  <a:pt x="808892" y="293914"/>
                </a:lnTo>
                <a:lnTo>
                  <a:pt x="808892" y="953332"/>
                </a:lnTo>
                <a:lnTo>
                  <a:pt x="606669" y="1155555"/>
                </a:lnTo>
                <a:lnTo>
                  <a:pt x="606669" y="496137"/>
                </a:lnTo>
                <a:close/>
              </a:path>
              <a:path w="1021163" h="1155555" fill="lightenLess" stroke="0" extrusionOk="0">
                <a:moveTo>
                  <a:pt x="0" y="496137"/>
                </a:moveTo>
                <a:lnTo>
                  <a:pt x="202223" y="293914"/>
                </a:lnTo>
                <a:lnTo>
                  <a:pt x="808892" y="293914"/>
                </a:lnTo>
                <a:lnTo>
                  <a:pt x="606669" y="496137"/>
                </a:lnTo>
                <a:lnTo>
                  <a:pt x="0" y="496137"/>
                </a:lnTo>
                <a:close/>
              </a:path>
              <a:path w="1021163" h="1155555" fill="none" extrusionOk="0">
                <a:moveTo>
                  <a:pt x="0" y="496137"/>
                </a:moveTo>
                <a:lnTo>
                  <a:pt x="202223" y="293914"/>
                </a:lnTo>
                <a:lnTo>
                  <a:pt x="808892" y="293914"/>
                </a:lnTo>
                <a:lnTo>
                  <a:pt x="808892" y="953332"/>
                </a:lnTo>
                <a:lnTo>
                  <a:pt x="606669" y="1155555"/>
                </a:lnTo>
                <a:lnTo>
                  <a:pt x="0" y="1155555"/>
                </a:lnTo>
                <a:lnTo>
                  <a:pt x="0" y="496137"/>
                </a:lnTo>
                <a:close/>
                <a:moveTo>
                  <a:pt x="0" y="496137"/>
                </a:moveTo>
                <a:lnTo>
                  <a:pt x="606669" y="496137"/>
                </a:lnTo>
                <a:cubicBezTo>
                  <a:pt x="674077" y="428729"/>
                  <a:pt x="953755" y="67408"/>
                  <a:pt x="1021163" y="0"/>
                </a:cubicBezTo>
                <a:moveTo>
                  <a:pt x="606669" y="496137"/>
                </a:moveTo>
                <a:lnTo>
                  <a:pt x="606669" y="1155555"/>
                </a:lnTo>
              </a:path>
            </a:pathLst>
          </a:custGeom>
          <a:solidFill>
            <a:srgbClr val="EA2127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9C9DF8-C86E-4459-B518-994CECE55AEF}"/>
              </a:ext>
            </a:extLst>
          </p:cNvPr>
          <p:cNvSpPr txBox="1">
            <a:spLocks noChangeAspect="1"/>
          </p:cNvSpPr>
          <p:nvPr/>
        </p:nvSpPr>
        <p:spPr>
          <a:xfrm>
            <a:off x="9922519" y="2621970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32E4F0-64FC-4A41-A868-EF9F18F61421}"/>
              </a:ext>
            </a:extLst>
          </p:cNvPr>
          <p:cNvSpPr txBox="1"/>
          <p:nvPr/>
        </p:nvSpPr>
        <p:spPr>
          <a:xfrm>
            <a:off x="9944690" y="3957554"/>
            <a:ext cx="437915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0237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56F8A9-254A-4271-8480-A90DC175C64C}"/>
              </a:ext>
            </a:extLst>
          </p:cNvPr>
          <p:cNvSpPr/>
          <p:nvPr/>
        </p:nvSpPr>
        <p:spPr>
          <a:xfrm>
            <a:off x="839129" y="912926"/>
            <a:ext cx="10513741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 startAt="4"/>
            </a:pPr>
            <a:r>
              <a:rPr lang="en-US" sz="2400" dirty="0">
                <a:solidFill>
                  <a:srgbClr val="57A445"/>
                </a:solidFill>
              </a:rPr>
              <a:t>Physical Development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CA" sz="2400" dirty="0">
                <a:solidFill>
                  <a:srgbClr val="57A445"/>
                </a:solidFill>
              </a:rPr>
              <a:t>Fine </a:t>
            </a:r>
            <a:r>
              <a:rPr lang="fr-CA" sz="2400" dirty="0" err="1">
                <a:solidFill>
                  <a:srgbClr val="57A445"/>
                </a:solidFill>
              </a:rPr>
              <a:t>motor</a:t>
            </a:r>
            <a:r>
              <a:rPr lang="fr-CA" sz="2400" dirty="0">
                <a:solidFill>
                  <a:srgbClr val="57A445"/>
                </a:solidFill>
              </a:rPr>
              <a:t> </a:t>
            </a:r>
            <a:br>
              <a:rPr lang="fr-CA" sz="2400" dirty="0">
                <a:solidFill>
                  <a:srgbClr val="474747"/>
                </a:solidFill>
              </a:rPr>
            </a:br>
            <a:r>
              <a:rPr lang="fr-CA" sz="2400" dirty="0">
                <a:solidFill>
                  <a:srgbClr val="474747"/>
                </a:solidFill>
              </a:rPr>
              <a:t>S</a:t>
            </a:r>
            <a:r>
              <a:rPr lang="en-US" sz="2400" dirty="0">
                <a:solidFill>
                  <a:srgbClr val="474747"/>
                </a:solidFill>
              </a:rPr>
              <a:t>mall movements that require hand-eye coordination. </a:t>
            </a:r>
          </a:p>
          <a:p>
            <a:r>
              <a:rPr lang="en-US" sz="2400" dirty="0">
                <a:solidFill>
                  <a:srgbClr val="57A445"/>
                </a:solidFill>
              </a:rPr>
              <a:t>This area refers to children’s ability to: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Using crayons, pencils, and scissors;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Copying shapes, letters, and numbers.</a:t>
            </a:r>
          </a:p>
          <a:p>
            <a:pPr>
              <a:spcAft>
                <a:spcPts val="600"/>
              </a:spcAft>
            </a:pPr>
            <a:br>
              <a:rPr lang="en-US" sz="2400" dirty="0">
                <a:solidFill>
                  <a:srgbClr val="474747"/>
                </a:solidFill>
              </a:rPr>
            </a:br>
            <a:r>
              <a:rPr lang="fr-CA" sz="2400" dirty="0">
                <a:solidFill>
                  <a:srgbClr val="57A445"/>
                </a:solidFill>
              </a:rPr>
              <a:t>Gross </a:t>
            </a:r>
            <a:r>
              <a:rPr lang="fr-CA" sz="2400" dirty="0" err="1">
                <a:solidFill>
                  <a:srgbClr val="57A445"/>
                </a:solidFill>
              </a:rPr>
              <a:t>motor</a:t>
            </a:r>
            <a:br>
              <a:rPr lang="en-US" sz="2400" dirty="0">
                <a:solidFill>
                  <a:srgbClr val="474747"/>
                </a:solidFill>
              </a:rPr>
            </a:br>
            <a:r>
              <a:rPr lang="fr-CA" sz="2400" dirty="0">
                <a:solidFill>
                  <a:srgbClr val="474747"/>
                </a:solidFill>
              </a:rPr>
              <a:t>L</a:t>
            </a:r>
            <a:r>
              <a:rPr lang="en-US" sz="2400" dirty="0" err="1">
                <a:solidFill>
                  <a:srgbClr val="474747"/>
                </a:solidFill>
              </a:rPr>
              <a:t>arge</a:t>
            </a:r>
            <a:r>
              <a:rPr lang="en-US" sz="2400" dirty="0">
                <a:solidFill>
                  <a:srgbClr val="474747"/>
                </a:solidFill>
              </a:rPr>
              <a:t> movements that involve arms, legs, and body.</a:t>
            </a:r>
          </a:p>
          <a:p>
            <a:r>
              <a:rPr lang="en-US" sz="2400" dirty="0">
                <a:solidFill>
                  <a:srgbClr val="57A445"/>
                </a:solidFill>
              </a:rPr>
              <a:t>This area refers to children’s ability to: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Balance, jump and hop on one foot;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Catch and throw, run, and skip.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9F4855-4744-4FB2-BD49-2B495A36EABB}"/>
              </a:ext>
            </a:extLst>
          </p:cNvPr>
          <p:cNvSpPr txBox="1"/>
          <p:nvPr/>
        </p:nvSpPr>
        <p:spPr>
          <a:xfrm>
            <a:off x="9930844" y="4758322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6177866A-B9A8-4871-80A2-1D1F8A9762F7}"/>
              </a:ext>
            </a:extLst>
          </p:cNvPr>
          <p:cNvSpPr/>
          <p:nvPr/>
        </p:nvSpPr>
        <p:spPr>
          <a:xfrm>
            <a:off x="9886950" y="4530964"/>
            <a:ext cx="952500" cy="898286"/>
          </a:xfrm>
          <a:prstGeom prst="cube">
            <a:avLst/>
          </a:prstGeom>
          <a:solidFill>
            <a:srgbClr val="FEC116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367F7C45-4800-4C9B-8428-CE1924F4F96A}"/>
              </a:ext>
            </a:extLst>
          </p:cNvPr>
          <p:cNvSpPr/>
          <p:nvPr/>
        </p:nvSpPr>
        <p:spPr>
          <a:xfrm>
            <a:off x="9829800" y="3745526"/>
            <a:ext cx="808892" cy="861646"/>
          </a:xfrm>
          <a:prstGeom prst="cube">
            <a:avLst/>
          </a:prstGeom>
          <a:solidFill>
            <a:srgbClr val="57A445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D4897B-E757-4C2D-BD00-4A2F5E5E62A2}"/>
              </a:ext>
            </a:extLst>
          </p:cNvPr>
          <p:cNvSpPr txBox="1"/>
          <p:nvPr/>
        </p:nvSpPr>
        <p:spPr>
          <a:xfrm>
            <a:off x="9928069" y="4040668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20EF7D18-FC5E-4121-84C6-8226F6BC724B}"/>
              </a:ext>
            </a:extLst>
          </p:cNvPr>
          <p:cNvSpPr/>
          <p:nvPr/>
        </p:nvSpPr>
        <p:spPr>
          <a:xfrm>
            <a:off x="9829800" y="3024553"/>
            <a:ext cx="808892" cy="861646"/>
          </a:xfrm>
          <a:prstGeom prst="cube">
            <a:avLst/>
          </a:prstGeom>
          <a:solidFill>
            <a:srgbClr val="008FBE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4D8FDF-7EBD-4D38-A799-C49ACC724B0D}"/>
              </a:ext>
            </a:extLst>
          </p:cNvPr>
          <p:cNvSpPr txBox="1"/>
          <p:nvPr/>
        </p:nvSpPr>
        <p:spPr>
          <a:xfrm>
            <a:off x="9925294" y="3323000"/>
            <a:ext cx="418514" cy="461665"/>
          </a:xfrm>
          <a:prstGeom prst="rect">
            <a:avLst/>
          </a:prstGeom>
          <a:noFill/>
          <a:ln w="28575">
            <a:solidFill>
              <a:srgbClr val="F7F7F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Cube 1">
            <a:extLst>
              <a:ext uri="{FF2B5EF4-FFF2-40B4-BE49-F238E27FC236}">
                <a16:creationId xmlns:a16="http://schemas.microsoft.com/office/drawing/2014/main" id="{9F6ECD31-FFC4-4EBA-8028-4938D99AE4C4}"/>
              </a:ext>
            </a:extLst>
          </p:cNvPr>
          <p:cNvSpPr>
            <a:spLocks noChangeAspect="1"/>
          </p:cNvSpPr>
          <p:nvPr/>
        </p:nvSpPr>
        <p:spPr>
          <a:xfrm>
            <a:off x="9829800" y="2009669"/>
            <a:ext cx="1021163" cy="1155555"/>
          </a:xfrm>
          <a:custGeom>
            <a:avLst/>
            <a:gdLst>
              <a:gd name="connsiteX0" fmla="*/ 0 w 808892"/>
              <a:gd name="connsiteY0" fmla="*/ 202223 h 861641"/>
              <a:gd name="connsiteX1" fmla="*/ 606669 w 808892"/>
              <a:gd name="connsiteY1" fmla="*/ 202223 h 861641"/>
              <a:gd name="connsiteX2" fmla="*/ 606669 w 808892"/>
              <a:gd name="connsiteY2" fmla="*/ 861641 h 861641"/>
              <a:gd name="connsiteX3" fmla="*/ 0 w 808892"/>
              <a:gd name="connsiteY3" fmla="*/ 861641 h 861641"/>
              <a:gd name="connsiteX4" fmla="*/ 0 w 808892"/>
              <a:gd name="connsiteY4" fmla="*/ 202223 h 861641"/>
              <a:gd name="connsiteX0" fmla="*/ 606669 w 808892"/>
              <a:gd name="connsiteY0" fmla="*/ 202223 h 861641"/>
              <a:gd name="connsiteX1" fmla="*/ 808892 w 808892"/>
              <a:gd name="connsiteY1" fmla="*/ 0 h 861641"/>
              <a:gd name="connsiteX2" fmla="*/ 808892 w 808892"/>
              <a:gd name="connsiteY2" fmla="*/ 659418 h 861641"/>
              <a:gd name="connsiteX3" fmla="*/ 606669 w 808892"/>
              <a:gd name="connsiteY3" fmla="*/ 861641 h 861641"/>
              <a:gd name="connsiteX4" fmla="*/ 606669 w 808892"/>
              <a:gd name="connsiteY4" fmla="*/ 202223 h 861641"/>
              <a:gd name="connsiteX0" fmla="*/ 0 w 808892"/>
              <a:gd name="connsiteY0" fmla="*/ 202223 h 861641"/>
              <a:gd name="connsiteX1" fmla="*/ 202223 w 808892"/>
              <a:gd name="connsiteY1" fmla="*/ 0 h 861641"/>
              <a:gd name="connsiteX2" fmla="*/ 808892 w 808892"/>
              <a:gd name="connsiteY2" fmla="*/ 0 h 861641"/>
              <a:gd name="connsiteX3" fmla="*/ 606669 w 808892"/>
              <a:gd name="connsiteY3" fmla="*/ 202223 h 861641"/>
              <a:gd name="connsiteX4" fmla="*/ 0 w 808892"/>
              <a:gd name="connsiteY4" fmla="*/ 202223 h 861641"/>
              <a:gd name="connsiteX0" fmla="*/ 0 w 808892"/>
              <a:gd name="connsiteY0" fmla="*/ 202223 h 861641"/>
              <a:gd name="connsiteX1" fmla="*/ 202223 w 808892"/>
              <a:gd name="connsiteY1" fmla="*/ 0 h 861641"/>
              <a:gd name="connsiteX2" fmla="*/ 808892 w 808892"/>
              <a:gd name="connsiteY2" fmla="*/ 0 h 861641"/>
              <a:gd name="connsiteX3" fmla="*/ 808892 w 808892"/>
              <a:gd name="connsiteY3" fmla="*/ 659418 h 861641"/>
              <a:gd name="connsiteX4" fmla="*/ 606669 w 808892"/>
              <a:gd name="connsiteY4" fmla="*/ 861641 h 861641"/>
              <a:gd name="connsiteX5" fmla="*/ 0 w 808892"/>
              <a:gd name="connsiteY5" fmla="*/ 861641 h 861641"/>
              <a:gd name="connsiteX6" fmla="*/ 0 w 808892"/>
              <a:gd name="connsiteY6" fmla="*/ 202223 h 861641"/>
              <a:gd name="connsiteX7" fmla="*/ 0 w 808892"/>
              <a:gd name="connsiteY7" fmla="*/ 202223 h 861641"/>
              <a:gd name="connsiteX8" fmla="*/ 606669 w 808892"/>
              <a:gd name="connsiteY8" fmla="*/ 202223 h 861641"/>
              <a:gd name="connsiteX9" fmla="*/ 808892 w 808892"/>
              <a:gd name="connsiteY9" fmla="*/ 0 h 861641"/>
              <a:gd name="connsiteX10" fmla="*/ 606669 w 808892"/>
              <a:gd name="connsiteY10" fmla="*/ 202223 h 861641"/>
              <a:gd name="connsiteX11" fmla="*/ 606669 w 808892"/>
              <a:gd name="connsiteY11" fmla="*/ 861641 h 861641"/>
              <a:gd name="connsiteX0" fmla="*/ 0 w 1021163"/>
              <a:gd name="connsiteY0" fmla="*/ 496137 h 1155555"/>
              <a:gd name="connsiteX1" fmla="*/ 606669 w 1021163"/>
              <a:gd name="connsiteY1" fmla="*/ 496137 h 1155555"/>
              <a:gd name="connsiteX2" fmla="*/ 606669 w 1021163"/>
              <a:gd name="connsiteY2" fmla="*/ 1155555 h 1155555"/>
              <a:gd name="connsiteX3" fmla="*/ 0 w 1021163"/>
              <a:gd name="connsiteY3" fmla="*/ 1155555 h 1155555"/>
              <a:gd name="connsiteX4" fmla="*/ 0 w 1021163"/>
              <a:gd name="connsiteY4" fmla="*/ 496137 h 1155555"/>
              <a:gd name="connsiteX0" fmla="*/ 606669 w 1021163"/>
              <a:gd name="connsiteY0" fmla="*/ 496137 h 1155555"/>
              <a:gd name="connsiteX1" fmla="*/ 808892 w 1021163"/>
              <a:gd name="connsiteY1" fmla="*/ 293914 h 1155555"/>
              <a:gd name="connsiteX2" fmla="*/ 808892 w 1021163"/>
              <a:gd name="connsiteY2" fmla="*/ 953332 h 1155555"/>
              <a:gd name="connsiteX3" fmla="*/ 606669 w 1021163"/>
              <a:gd name="connsiteY3" fmla="*/ 1155555 h 1155555"/>
              <a:gd name="connsiteX4" fmla="*/ 606669 w 1021163"/>
              <a:gd name="connsiteY4" fmla="*/ 496137 h 1155555"/>
              <a:gd name="connsiteX0" fmla="*/ 0 w 1021163"/>
              <a:gd name="connsiteY0" fmla="*/ 496137 h 1155555"/>
              <a:gd name="connsiteX1" fmla="*/ 202223 w 1021163"/>
              <a:gd name="connsiteY1" fmla="*/ 293914 h 1155555"/>
              <a:gd name="connsiteX2" fmla="*/ 808892 w 1021163"/>
              <a:gd name="connsiteY2" fmla="*/ 293914 h 1155555"/>
              <a:gd name="connsiteX3" fmla="*/ 606669 w 1021163"/>
              <a:gd name="connsiteY3" fmla="*/ 496137 h 1155555"/>
              <a:gd name="connsiteX4" fmla="*/ 0 w 1021163"/>
              <a:gd name="connsiteY4" fmla="*/ 496137 h 1155555"/>
              <a:gd name="connsiteX0" fmla="*/ 0 w 1021163"/>
              <a:gd name="connsiteY0" fmla="*/ 496137 h 1155555"/>
              <a:gd name="connsiteX1" fmla="*/ 202223 w 1021163"/>
              <a:gd name="connsiteY1" fmla="*/ 293914 h 1155555"/>
              <a:gd name="connsiteX2" fmla="*/ 808892 w 1021163"/>
              <a:gd name="connsiteY2" fmla="*/ 293914 h 1155555"/>
              <a:gd name="connsiteX3" fmla="*/ 808892 w 1021163"/>
              <a:gd name="connsiteY3" fmla="*/ 953332 h 1155555"/>
              <a:gd name="connsiteX4" fmla="*/ 606669 w 1021163"/>
              <a:gd name="connsiteY4" fmla="*/ 1155555 h 1155555"/>
              <a:gd name="connsiteX5" fmla="*/ 0 w 1021163"/>
              <a:gd name="connsiteY5" fmla="*/ 1155555 h 1155555"/>
              <a:gd name="connsiteX6" fmla="*/ 0 w 1021163"/>
              <a:gd name="connsiteY6" fmla="*/ 496137 h 1155555"/>
              <a:gd name="connsiteX7" fmla="*/ 0 w 1021163"/>
              <a:gd name="connsiteY7" fmla="*/ 496137 h 1155555"/>
              <a:gd name="connsiteX8" fmla="*/ 606669 w 1021163"/>
              <a:gd name="connsiteY8" fmla="*/ 496137 h 1155555"/>
              <a:gd name="connsiteX9" fmla="*/ 1021163 w 1021163"/>
              <a:gd name="connsiteY9" fmla="*/ 0 h 1155555"/>
              <a:gd name="connsiteX10" fmla="*/ 606669 w 1021163"/>
              <a:gd name="connsiteY10" fmla="*/ 496137 h 1155555"/>
              <a:gd name="connsiteX11" fmla="*/ 606669 w 1021163"/>
              <a:gd name="connsiteY11" fmla="*/ 1155555 h 115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21163" h="1155555" stroke="0" extrusionOk="0">
                <a:moveTo>
                  <a:pt x="0" y="496137"/>
                </a:moveTo>
                <a:lnTo>
                  <a:pt x="606669" y="496137"/>
                </a:lnTo>
                <a:lnTo>
                  <a:pt x="606669" y="1155555"/>
                </a:lnTo>
                <a:lnTo>
                  <a:pt x="0" y="1155555"/>
                </a:lnTo>
                <a:lnTo>
                  <a:pt x="0" y="496137"/>
                </a:lnTo>
                <a:close/>
              </a:path>
              <a:path w="1021163" h="1155555" fill="darkenLess" stroke="0" extrusionOk="0">
                <a:moveTo>
                  <a:pt x="606669" y="496137"/>
                </a:moveTo>
                <a:lnTo>
                  <a:pt x="808892" y="293914"/>
                </a:lnTo>
                <a:lnTo>
                  <a:pt x="808892" y="953332"/>
                </a:lnTo>
                <a:lnTo>
                  <a:pt x="606669" y="1155555"/>
                </a:lnTo>
                <a:lnTo>
                  <a:pt x="606669" y="496137"/>
                </a:lnTo>
                <a:close/>
              </a:path>
              <a:path w="1021163" h="1155555" fill="lightenLess" stroke="0" extrusionOk="0">
                <a:moveTo>
                  <a:pt x="0" y="496137"/>
                </a:moveTo>
                <a:lnTo>
                  <a:pt x="202223" y="293914"/>
                </a:lnTo>
                <a:lnTo>
                  <a:pt x="808892" y="293914"/>
                </a:lnTo>
                <a:lnTo>
                  <a:pt x="606669" y="496137"/>
                </a:lnTo>
                <a:lnTo>
                  <a:pt x="0" y="496137"/>
                </a:lnTo>
                <a:close/>
              </a:path>
              <a:path w="1021163" h="1155555" fill="none" extrusionOk="0">
                <a:moveTo>
                  <a:pt x="0" y="496137"/>
                </a:moveTo>
                <a:lnTo>
                  <a:pt x="202223" y="293914"/>
                </a:lnTo>
                <a:lnTo>
                  <a:pt x="808892" y="293914"/>
                </a:lnTo>
                <a:lnTo>
                  <a:pt x="808892" y="953332"/>
                </a:lnTo>
                <a:lnTo>
                  <a:pt x="606669" y="1155555"/>
                </a:lnTo>
                <a:lnTo>
                  <a:pt x="0" y="1155555"/>
                </a:lnTo>
                <a:lnTo>
                  <a:pt x="0" y="496137"/>
                </a:lnTo>
                <a:close/>
                <a:moveTo>
                  <a:pt x="0" y="496137"/>
                </a:moveTo>
                <a:lnTo>
                  <a:pt x="606669" y="496137"/>
                </a:lnTo>
                <a:cubicBezTo>
                  <a:pt x="674077" y="428729"/>
                  <a:pt x="953755" y="67408"/>
                  <a:pt x="1021163" y="0"/>
                </a:cubicBezTo>
                <a:moveTo>
                  <a:pt x="606669" y="496137"/>
                </a:moveTo>
                <a:lnTo>
                  <a:pt x="606669" y="1155555"/>
                </a:lnTo>
              </a:path>
            </a:pathLst>
          </a:custGeom>
          <a:solidFill>
            <a:srgbClr val="EA2127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9C9DF8-C86E-4459-B518-994CECE55AEF}"/>
              </a:ext>
            </a:extLst>
          </p:cNvPr>
          <p:cNvSpPr txBox="1">
            <a:spLocks noChangeAspect="1"/>
          </p:cNvSpPr>
          <p:nvPr/>
        </p:nvSpPr>
        <p:spPr>
          <a:xfrm>
            <a:off x="9922519" y="2621970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2537AA-6C21-4C1C-A176-FEB42E6B619F}"/>
              </a:ext>
            </a:extLst>
          </p:cNvPr>
          <p:cNvSpPr txBox="1"/>
          <p:nvPr/>
        </p:nvSpPr>
        <p:spPr>
          <a:xfrm>
            <a:off x="9829800" y="4764512"/>
            <a:ext cx="774357" cy="66473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02237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4E2E256-7217-4B58-95D5-6C16D144E150}"/>
              </a:ext>
            </a:extLst>
          </p:cNvPr>
          <p:cNvSpPr/>
          <p:nvPr/>
        </p:nvSpPr>
        <p:spPr>
          <a:xfrm>
            <a:off x="838201" y="2671340"/>
            <a:ext cx="588645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474747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474747"/>
                </a:solidFill>
                <a:cs typeface="Helvetica" pitchFamily="34" charset="0"/>
              </a:rPr>
              <a:t>The EYE-DA takes approximately 45 minutes per child.</a:t>
            </a:r>
          </a:p>
          <a:p>
            <a:pPr marL="342900" indent="-342900">
              <a:spcAft>
                <a:spcPts val="600"/>
              </a:spcAft>
              <a:buClr>
                <a:srgbClr val="474747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474747"/>
                </a:solidFill>
              </a:rPr>
              <a:t>Teachers and support staff administer the EYE-DA.</a:t>
            </a:r>
          </a:p>
          <a:p>
            <a:pPr marL="342900" indent="-342900">
              <a:spcAft>
                <a:spcPts val="600"/>
              </a:spcAft>
              <a:buClr>
                <a:srgbClr val="474747"/>
              </a:buClr>
              <a:buFont typeface="Arial" panose="020B0604020202020204" pitchFamily="34" charset="0"/>
              <a:buChar char="•"/>
              <a:defRPr/>
            </a:pPr>
            <a:r>
              <a:rPr lang="en-CA" sz="2400" dirty="0">
                <a:solidFill>
                  <a:srgbClr val="474747"/>
                </a:solidFill>
              </a:rPr>
              <a:t>Colourful pictures and physical activities make the EYE-DA fun for children.</a:t>
            </a:r>
          </a:p>
          <a:p>
            <a:pPr marL="285750" indent="-285750">
              <a:spcAft>
                <a:spcPts val="600"/>
              </a:spcAft>
              <a:buClr>
                <a:srgbClr val="474747"/>
              </a:buClr>
              <a:buFont typeface="Arial" panose="020B0604020202020204" pitchFamily="34" charset="0"/>
              <a:buChar char="•"/>
              <a:defRPr/>
            </a:pPr>
            <a:endParaRPr lang="en-CA" sz="1600" dirty="0">
              <a:solidFill>
                <a:srgbClr val="474747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1B74ED-ECB4-4833-9493-5EF6E755DFDE}"/>
              </a:ext>
            </a:extLst>
          </p:cNvPr>
          <p:cNvSpPr/>
          <p:nvPr/>
        </p:nvSpPr>
        <p:spPr>
          <a:xfrm>
            <a:off x="4545518" y="5749406"/>
            <a:ext cx="3701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2400" dirty="0">
                <a:solidFill>
                  <a:srgbClr val="57A445"/>
                </a:solidFill>
                <a:cs typeface="+mn-cs"/>
              </a:rPr>
              <a:t>Children love doing the EYE!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BBC87E-8C8A-4D4A-9895-FEDEE4E3CA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304" y="2311695"/>
            <a:ext cx="4309284" cy="2872856"/>
          </a:xfrm>
          <a:prstGeom prst="rect">
            <a:avLst/>
          </a:prstGeom>
        </p:spPr>
      </p:pic>
      <p:sp>
        <p:nvSpPr>
          <p:cNvPr id="13" name="Title Placeholder 1"/>
          <p:cNvSpPr txBox="1">
            <a:spLocks/>
          </p:cNvSpPr>
          <p:nvPr/>
        </p:nvSpPr>
        <p:spPr>
          <a:xfrm>
            <a:off x="838200" y="835398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Early Years Evaluation – Direct Assessment (EYE-DA)</a:t>
            </a:r>
            <a:br>
              <a:rPr lang="en-US" dirty="0">
                <a:latin typeface="+mn-lt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8436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C5A3D37-4716-46C1-B8F3-91D0BD8D4C2F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3741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r>
              <a:rPr lang="en-CA" sz="5200" dirty="0">
                <a:solidFill>
                  <a:srgbClr val="57A445"/>
                </a:solidFill>
                <a:latin typeface="+mn-lt"/>
              </a:rPr>
              <a:t>What is the EYE-DA used for?</a:t>
            </a:r>
            <a:endParaRPr lang="en-US" sz="5200" dirty="0">
              <a:solidFill>
                <a:srgbClr val="57A445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3FAD1F-2507-407B-B5A1-20561D6AF6BF}"/>
              </a:ext>
            </a:extLst>
          </p:cNvPr>
          <p:cNvSpPr/>
          <p:nvPr/>
        </p:nvSpPr>
        <p:spPr>
          <a:xfrm>
            <a:off x="838200" y="1727151"/>
            <a:ext cx="105568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>
              <a:defRPr/>
            </a:pPr>
            <a:r>
              <a:rPr lang="en-US" sz="3200" dirty="0">
                <a:solidFill>
                  <a:srgbClr val="474747"/>
                </a:solidFill>
                <a:ea typeface="Helvetica" charset="0"/>
                <a:cs typeface="Helvetica" charset="0"/>
              </a:rPr>
              <a:t>The EYE is used to:</a:t>
            </a:r>
          </a:p>
          <a:p>
            <a:pPr marL="169863">
              <a:defRPr/>
            </a:pPr>
            <a:endParaRPr lang="en-US" sz="3200" dirty="0">
              <a:solidFill>
                <a:srgbClr val="474747"/>
              </a:solidFill>
              <a:ea typeface="Helvetica" charset="0"/>
              <a:cs typeface="Helvetica" charset="0"/>
            </a:endParaRPr>
          </a:p>
          <a:p>
            <a:pPr marL="1427163" lvl="2" indent="-342900">
              <a:buFont typeface="Wingdings" panose="05000000000000000000" pitchFamily="2" charset="2"/>
              <a:buChar char="ü"/>
              <a:defRPr/>
            </a:pPr>
            <a:r>
              <a:rPr lang="en-US" sz="2400" dirty="0">
                <a:solidFill>
                  <a:srgbClr val="57A445"/>
                </a:solidFill>
              </a:rPr>
              <a:t>Assess</a:t>
            </a:r>
            <a:r>
              <a:rPr lang="en-US" sz="2400" dirty="0">
                <a:solidFill>
                  <a:srgbClr val="474747"/>
                </a:solidFill>
              </a:rPr>
              <a:t> areas of strength, and areas of difficulty;</a:t>
            </a:r>
          </a:p>
          <a:p>
            <a:pPr marL="1427163" lvl="2" indent="-342900">
              <a:buFont typeface="Wingdings" panose="05000000000000000000" pitchFamily="2" charset="2"/>
              <a:buChar char="ü"/>
              <a:defRPr/>
            </a:pPr>
            <a:r>
              <a:rPr lang="en-US" sz="2400" dirty="0">
                <a:solidFill>
                  <a:srgbClr val="57A445"/>
                </a:solidFill>
                <a:cs typeface="Helvetica" pitchFamily="34" charset="0"/>
              </a:rPr>
              <a:t>Identify</a:t>
            </a:r>
            <a:r>
              <a:rPr lang="en-US" sz="2400" dirty="0">
                <a:solidFill>
                  <a:srgbClr val="474747"/>
                </a:solidFill>
                <a:cs typeface="Helvetica" pitchFamily="34" charset="0"/>
              </a:rPr>
              <a:t> children who may need extra help;</a:t>
            </a:r>
            <a:endParaRPr lang="en-CA" sz="2400" dirty="0">
              <a:solidFill>
                <a:srgbClr val="474747"/>
              </a:solidFill>
              <a:cs typeface="Helvetica" pitchFamily="34" charset="0"/>
            </a:endParaRPr>
          </a:p>
          <a:p>
            <a:pPr marL="1427163" lvl="2" indent="-342900">
              <a:buFont typeface="Wingdings" panose="05000000000000000000" pitchFamily="2" charset="2"/>
              <a:buChar char="ü"/>
              <a:defRPr/>
            </a:pPr>
            <a:r>
              <a:rPr lang="en-US" sz="2400" dirty="0">
                <a:solidFill>
                  <a:srgbClr val="57A445"/>
                </a:solidFill>
              </a:rPr>
              <a:t>Monitor learning gains </a:t>
            </a:r>
            <a:r>
              <a:rPr lang="en-US" sz="2400" dirty="0">
                <a:solidFill>
                  <a:srgbClr val="474747"/>
                </a:solidFill>
              </a:rPr>
              <a:t>during first years of school;</a:t>
            </a:r>
          </a:p>
          <a:p>
            <a:pPr marL="1427163" lvl="2" indent="-342900">
              <a:buClr>
                <a:srgbClr val="57A445"/>
              </a:buClr>
              <a:buFont typeface="Wingdings" panose="05000000000000000000" pitchFamily="2" charset="2"/>
              <a:buChar char="ü"/>
              <a:defRPr/>
            </a:pPr>
            <a:r>
              <a:rPr lang="en-US" sz="2400" dirty="0">
                <a:solidFill>
                  <a:srgbClr val="474747"/>
                </a:solidFill>
              </a:rPr>
              <a:t>Provide </a:t>
            </a:r>
            <a:r>
              <a:rPr lang="en-US" sz="2400" dirty="0">
                <a:solidFill>
                  <a:srgbClr val="57A445"/>
                </a:solidFill>
              </a:rPr>
              <a:t>a positive transition </a:t>
            </a:r>
            <a:r>
              <a:rPr lang="en-US" sz="2400" dirty="0">
                <a:solidFill>
                  <a:srgbClr val="474747"/>
                </a:solidFill>
              </a:rPr>
              <a:t>to school.</a:t>
            </a:r>
          </a:p>
        </p:txBody>
      </p:sp>
    </p:spTree>
    <p:extLst>
      <p:ext uri="{BB962C8B-B14F-4D97-AF65-F5344CB8AC3E}">
        <p14:creationId xmlns:p14="http://schemas.microsoft.com/office/powerpoint/2010/main" val="1476734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02B72DB-7E18-43BB-834B-AD2D54417BF6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3741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r>
              <a:rPr lang="en-CA" sz="5200" dirty="0">
                <a:solidFill>
                  <a:srgbClr val="57A445"/>
                </a:solidFill>
                <a:latin typeface="+mn-lt"/>
              </a:rPr>
              <a:t>What is the </a:t>
            </a:r>
            <a:r>
              <a:rPr lang="en-CA" sz="5200" u="sng" dirty="0">
                <a:solidFill>
                  <a:srgbClr val="57A445"/>
                </a:solidFill>
                <a:latin typeface="+mn-lt"/>
              </a:rPr>
              <a:t>not</a:t>
            </a:r>
            <a:r>
              <a:rPr lang="en-CA" sz="5200" dirty="0">
                <a:solidFill>
                  <a:srgbClr val="57A445"/>
                </a:solidFill>
                <a:latin typeface="+mn-lt"/>
              </a:rPr>
              <a:t> EYE-DA used for?</a:t>
            </a:r>
            <a:endParaRPr lang="en-US" sz="5200" dirty="0">
              <a:solidFill>
                <a:srgbClr val="57A445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0F52E6-1269-4F6D-8B78-C6511E5D2918}"/>
              </a:ext>
            </a:extLst>
          </p:cNvPr>
          <p:cNvSpPr/>
          <p:nvPr/>
        </p:nvSpPr>
        <p:spPr>
          <a:xfrm>
            <a:off x="838200" y="1727151"/>
            <a:ext cx="6096000" cy="26879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9863" indent="3175">
              <a:buFont typeface="Arial" charset="0"/>
              <a:buNone/>
              <a:defRPr/>
            </a:pPr>
            <a:r>
              <a:rPr lang="en-US" sz="3200" dirty="0">
                <a:solidFill>
                  <a:srgbClr val="474747"/>
                </a:solidFill>
                <a:ea typeface="Helvetica" charset="0"/>
                <a:cs typeface="Helvetica" charset="0"/>
              </a:rPr>
              <a:t>The EYE </a:t>
            </a:r>
            <a:r>
              <a:rPr lang="en-US" sz="3200" u="sng" dirty="0">
                <a:solidFill>
                  <a:srgbClr val="57A445"/>
                </a:solidFill>
                <a:ea typeface="Helvetica" charset="0"/>
                <a:cs typeface="Helvetica" charset="0"/>
              </a:rPr>
              <a:t>is not</a:t>
            </a:r>
            <a:r>
              <a:rPr lang="en-US" sz="3200" dirty="0">
                <a:solidFill>
                  <a:srgbClr val="57A445"/>
                </a:solidFill>
                <a:ea typeface="Helvetica" charset="0"/>
                <a:cs typeface="Helvetica" charset="0"/>
              </a:rPr>
              <a:t> </a:t>
            </a:r>
            <a:r>
              <a:rPr lang="en-US" sz="3200" dirty="0">
                <a:solidFill>
                  <a:srgbClr val="474747"/>
                </a:solidFill>
                <a:ea typeface="Helvetica" charset="0"/>
                <a:cs typeface="Helvetica" charset="0"/>
              </a:rPr>
              <a:t>used to:</a:t>
            </a:r>
          </a:p>
          <a:p>
            <a:pPr marL="169863" indent="3175">
              <a:buFont typeface="Arial" charset="0"/>
              <a:buNone/>
              <a:defRPr/>
            </a:pPr>
            <a:endParaRPr lang="en-US" sz="2400" dirty="0">
              <a:ea typeface="Helvetica" charset="0"/>
              <a:cs typeface="Helvetica" charset="0"/>
            </a:endParaRP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altLang="en-US" dirty="0">
                <a:solidFill>
                  <a:srgbClr val="474747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dirty="0">
                <a:solidFill>
                  <a:srgbClr val="474747"/>
                </a:solidFill>
                <a:cs typeface="Helvetica" panose="020B0604020202020204" pitchFamily="34" charset="0"/>
              </a:rPr>
              <a:t>a test to be passed or failed</a:t>
            </a:r>
            <a:r>
              <a:rPr lang="en-US" altLang="en-US" sz="2400" dirty="0">
                <a:solidFill>
                  <a:srgbClr val="474747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;</a:t>
            </a:r>
            <a:endParaRPr lang="en-CA" altLang="en-US" sz="2400" dirty="0">
              <a:solidFill>
                <a:srgbClr val="474747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altLang="en-US" sz="2400" dirty="0">
                <a:solidFill>
                  <a:srgbClr val="474747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CA" sz="2400" dirty="0">
                <a:solidFill>
                  <a:srgbClr val="474747"/>
                </a:solidFill>
                <a:cs typeface="Helvetica" panose="020B0604020202020204" pitchFamily="34" charset="0"/>
              </a:rPr>
              <a:t>used to label children</a:t>
            </a:r>
            <a:r>
              <a:rPr lang="en-US" altLang="en-US" sz="2400" dirty="0">
                <a:solidFill>
                  <a:srgbClr val="474747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;</a:t>
            </a:r>
            <a:endParaRPr lang="en-CA" altLang="en-US" sz="2400" dirty="0">
              <a:solidFill>
                <a:srgbClr val="474747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altLang="en-US" sz="2400" dirty="0">
                <a:solidFill>
                  <a:srgbClr val="474747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dirty="0">
                <a:solidFill>
                  <a:srgbClr val="474747"/>
                </a:solidFill>
                <a:cs typeface="Helvetica" panose="020B0604020202020204" pitchFamily="34" charset="0"/>
              </a:rPr>
              <a:t>a diagnostic tool to identify specific learning disabilities</a:t>
            </a:r>
            <a:r>
              <a:rPr lang="en-US" altLang="en-US" sz="2400" dirty="0">
                <a:solidFill>
                  <a:srgbClr val="474747"/>
                </a:solidFill>
                <a:cs typeface="Helvetica" panose="020B0604020202020204" pitchFamily="34" charset="0"/>
              </a:rPr>
              <a:t>.</a:t>
            </a:r>
            <a:endParaRPr lang="en-CA" altLang="en-US" sz="2400" dirty="0">
              <a:solidFill>
                <a:srgbClr val="474747"/>
              </a:solidFill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102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5205812A-AA10-4C1F-9E07-F994674E32E1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3741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r>
              <a:rPr lang="en-CA" sz="5600" dirty="0">
                <a:solidFill>
                  <a:srgbClr val="57A445"/>
                </a:solidFill>
                <a:latin typeface="+mn-lt"/>
                <a:cs typeface="Helvetica" pitchFamily="34" charset="0"/>
              </a:rPr>
              <a:t>Child Results</a:t>
            </a:r>
            <a:endParaRPr lang="en-US" sz="5600" dirty="0">
              <a:solidFill>
                <a:srgbClr val="57A445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485D98-4DF2-4290-B11E-60CB2593D933}"/>
              </a:ext>
            </a:extLst>
          </p:cNvPr>
          <p:cNvSpPr/>
          <p:nvPr/>
        </p:nvSpPr>
        <p:spPr>
          <a:xfrm>
            <a:off x="838199" y="1853755"/>
            <a:ext cx="1051374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474747"/>
                </a:solidFill>
                <a:cs typeface="Helvetica" pitchFamily="34" charset="0"/>
              </a:rPr>
              <a:t>After the EYE-DA is complete, families will be informed of the results for their child.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474747"/>
                </a:solidFill>
                <a:cs typeface="Helvetica" pitchFamily="34" charset="0"/>
              </a:rPr>
              <a:t>Results are presented using three colour codes as described below: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38147A5-F19E-4E23-875C-F87B59E2C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429000"/>
            <a:ext cx="10745700" cy="23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74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BE10AC3-9F89-45E4-B4F8-66C34DBF1D25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3741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r>
              <a:rPr lang="en-CA" sz="5600" dirty="0">
                <a:solidFill>
                  <a:srgbClr val="57A445"/>
                </a:solidFill>
                <a:latin typeface="+mn-lt"/>
                <a:cs typeface="Helvetica" pitchFamily="34" charset="0"/>
              </a:rPr>
              <a:t>EYE-DA Child Report</a:t>
            </a:r>
            <a:endParaRPr lang="en-US" sz="5600" dirty="0">
              <a:solidFill>
                <a:srgbClr val="57A445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94D7A5-56B7-492B-8485-054222CB1A37}"/>
              </a:ext>
            </a:extLst>
          </p:cNvPr>
          <p:cNvSpPr/>
          <p:nvPr/>
        </p:nvSpPr>
        <p:spPr>
          <a:xfrm>
            <a:off x="838200" y="2102627"/>
            <a:ext cx="533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474747"/>
                </a:solidFill>
              </a:rPr>
              <a:t>This report lists each of the developmental areas, along with examples describing each area, and a </a:t>
            </a:r>
            <a:r>
              <a:rPr lang="en-US" sz="3200" dirty="0" err="1">
                <a:solidFill>
                  <a:srgbClr val="474747"/>
                </a:solidFill>
              </a:rPr>
              <a:t>colour</a:t>
            </a:r>
            <a:r>
              <a:rPr lang="en-US" sz="3200" dirty="0">
                <a:solidFill>
                  <a:srgbClr val="474747"/>
                </a:solidFill>
              </a:rPr>
              <a:t>-coded box showing the child’s results.</a:t>
            </a:r>
            <a:endParaRPr lang="en-CA" sz="3200" dirty="0">
              <a:solidFill>
                <a:srgbClr val="474747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979EFE-D66B-4FD5-8B89-B517ED192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792" y="63798"/>
            <a:ext cx="5259572" cy="6606535"/>
          </a:xfrm>
          <a:prstGeom prst="rect">
            <a:avLst/>
          </a:prstGeom>
          <a:ln>
            <a:solidFill>
              <a:srgbClr val="9D9FA2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830651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26CDB56-91B5-4726-9B8F-57F9EA98458D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3741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r>
              <a:rPr lang="en-CA" sz="5600" dirty="0">
                <a:solidFill>
                  <a:srgbClr val="57A445"/>
                </a:solidFill>
                <a:latin typeface="+mn-lt"/>
                <a:cs typeface="Helvetica" pitchFamily="34" charset="0"/>
              </a:rPr>
              <a:t>Results can be used to:</a:t>
            </a:r>
            <a:endParaRPr lang="en-US" sz="5600" dirty="0">
              <a:solidFill>
                <a:srgbClr val="57A445"/>
              </a:solidFill>
              <a:latin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55937D6-DC55-4BAA-808B-3811AAE36F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11" y="2286000"/>
            <a:ext cx="3327401" cy="22182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FEEA07-A40B-4191-940E-EE910BCD9F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149" y="2286001"/>
            <a:ext cx="3322809" cy="22152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C05B688-CE62-477F-A41F-CDF09289E5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468" y="2286000"/>
            <a:ext cx="3338521" cy="2215207"/>
          </a:xfrm>
          <a:prstGeom prst="rect">
            <a:avLst/>
          </a:prstGeom>
        </p:spPr>
      </p:pic>
      <p:grpSp>
        <p:nvGrpSpPr>
          <p:cNvPr id="17" name="Group 12">
            <a:extLst>
              <a:ext uri="{FF2B5EF4-FFF2-40B4-BE49-F238E27FC236}">
                <a16:creationId xmlns:a16="http://schemas.microsoft.com/office/drawing/2014/main" id="{1B3E1BA0-FB24-43EE-9708-5F18537708D7}"/>
              </a:ext>
            </a:extLst>
          </p:cNvPr>
          <p:cNvGrpSpPr>
            <a:grpSpLocks/>
          </p:cNvGrpSpPr>
          <p:nvPr/>
        </p:nvGrpSpPr>
        <p:grpSpPr bwMode="auto">
          <a:xfrm>
            <a:off x="1003311" y="4725408"/>
            <a:ext cx="10562678" cy="1272324"/>
            <a:chOff x="1007513" y="4868806"/>
            <a:chExt cx="7201328" cy="1272324"/>
          </a:xfrm>
        </p:grpSpPr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ADEE2F76-918F-4FFD-A083-C3A4A89CDB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64097" y="4940801"/>
              <a:ext cx="1944744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400" dirty="0">
                  <a:solidFill>
                    <a:srgbClr val="474747"/>
                  </a:solidFill>
                  <a:uFill>
                    <a:solidFill>
                      <a:srgbClr val="767779"/>
                    </a:solidFill>
                  </a:uFill>
                  <a:latin typeface="+mn-lt"/>
                  <a:cs typeface="+mn-cs"/>
                </a:rPr>
                <a:t>Inform &amp; involve families in meaningful ways.</a:t>
              </a:r>
              <a:endParaRPr lang="en-CA" sz="2400" dirty="0">
                <a:solidFill>
                  <a:srgbClr val="474747"/>
                </a:solidFill>
                <a:uFill>
                  <a:solidFill>
                    <a:srgbClr val="767779"/>
                  </a:solidFill>
                </a:uFill>
                <a:latin typeface="+mn-lt"/>
                <a:cs typeface="+mn-cs"/>
              </a:endParaRPr>
            </a:p>
          </p:txBody>
        </p:sp>
        <p:sp>
          <p:nvSpPr>
            <p:cNvPr id="19" name="TextBox 6">
              <a:extLst>
                <a:ext uri="{FF2B5EF4-FFF2-40B4-BE49-F238E27FC236}">
                  <a16:creationId xmlns:a16="http://schemas.microsoft.com/office/drawing/2014/main" id="{3B0DF26E-1D24-4E53-A243-014545C8B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5346" y="4868806"/>
              <a:ext cx="1944745" cy="871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8000"/>
                </a:lnSpc>
                <a:spcBef>
                  <a:spcPts val="1000"/>
                </a:spcBef>
                <a:buClr>
                  <a:srgbClr val="767779"/>
                </a:buClr>
              </a:pPr>
              <a:r>
                <a:rPr lang="en-US" sz="2400" dirty="0">
                  <a:solidFill>
                    <a:srgbClr val="474747"/>
                  </a:solidFill>
                  <a:uFill>
                    <a:solidFill>
                      <a:srgbClr val="767779"/>
                    </a:solidFill>
                  </a:uFill>
                  <a:latin typeface="+mn-lt"/>
                  <a:cs typeface="+mn-cs"/>
                </a:rPr>
                <a:t>Provide guidance and assistance to students.</a:t>
              </a:r>
              <a:endParaRPr lang="en-CA" sz="2400" dirty="0">
                <a:solidFill>
                  <a:srgbClr val="474747"/>
                </a:solidFill>
                <a:uFill>
                  <a:solidFill>
                    <a:srgbClr val="767779"/>
                  </a:solidFill>
                </a:uFill>
                <a:latin typeface="+mn-lt"/>
                <a:cs typeface="+mn-cs"/>
              </a:endParaRPr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6A6E07BB-01B5-46C8-A6FE-AADDA1D5C9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513" y="4941420"/>
              <a:ext cx="1944745" cy="871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8000"/>
                </a:lnSpc>
                <a:spcBef>
                  <a:spcPts val="1000"/>
                </a:spcBef>
                <a:buClr>
                  <a:srgbClr val="767779"/>
                </a:buClr>
              </a:pPr>
              <a:r>
                <a:rPr lang="en-US" sz="2400" dirty="0">
                  <a:solidFill>
                    <a:srgbClr val="474747"/>
                  </a:solidFill>
                  <a:uFill>
                    <a:solidFill>
                      <a:srgbClr val="767779"/>
                    </a:solidFill>
                  </a:uFill>
                  <a:latin typeface="+mn-lt"/>
                  <a:cs typeface="+mn-cs"/>
                </a:rPr>
                <a:t>Identify students who need extra support.</a:t>
              </a:r>
              <a:endParaRPr lang="en-CA" sz="2400" dirty="0">
                <a:solidFill>
                  <a:srgbClr val="474747"/>
                </a:solidFill>
                <a:uFill>
                  <a:solidFill>
                    <a:srgbClr val="767779"/>
                  </a:solidFill>
                </a:uFill>
                <a:latin typeface="+mn-l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5375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45AC213-0B4A-4398-9690-1E81F266B24D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3741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r>
              <a:rPr lang="en-CA" sz="5600" dirty="0">
                <a:solidFill>
                  <a:srgbClr val="57A445"/>
                </a:solidFill>
                <a:latin typeface="+mn-lt"/>
              </a:rPr>
              <a:t>Examples of Extra Support</a:t>
            </a:r>
            <a:endParaRPr lang="en-US" sz="5600" dirty="0">
              <a:solidFill>
                <a:srgbClr val="57A445"/>
              </a:solidFill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49AE87-6F3A-4231-97C9-3842B1FB8FDF}"/>
              </a:ext>
            </a:extLst>
          </p:cNvPr>
          <p:cNvSpPr txBox="1">
            <a:spLocks/>
          </p:cNvSpPr>
          <p:nvPr/>
        </p:nvSpPr>
        <p:spPr>
          <a:xfrm>
            <a:off x="838199" y="1727151"/>
            <a:ext cx="10513741" cy="33701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CA" dirty="0">
                <a:solidFill>
                  <a:srgbClr val="474747"/>
                </a:solidFill>
                <a:latin typeface="+mn-lt"/>
                <a:cs typeface="Helvetica" pitchFamily="34" charset="0"/>
              </a:rPr>
              <a:t>Scheduled visits to school for children to practice kindergarten routines;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CA" dirty="0">
                <a:solidFill>
                  <a:srgbClr val="474747"/>
                </a:solidFill>
                <a:latin typeface="+mn-lt"/>
                <a:cs typeface="Helvetica" pitchFamily="34" charset="0"/>
              </a:rPr>
              <a:t>Families and child attend school one half day per week in the summer to work on skills;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CA" dirty="0">
                <a:solidFill>
                  <a:srgbClr val="474747"/>
                </a:solidFill>
                <a:latin typeface="+mn-lt"/>
                <a:cs typeface="Helvetica" pitchFamily="34" charset="0"/>
              </a:rPr>
              <a:t>Children work in small groups with more attention and focus for a part of the school day;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CA" dirty="0">
                <a:solidFill>
                  <a:srgbClr val="474747"/>
                </a:solidFill>
                <a:latin typeface="+mn-lt"/>
                <a:cs typeface="Helvetica" pitchFamily="34" charset="0"/>
              </a:rPr>
              <a:t>Referral to specialist (i.e., SLP, OT, PT, etc.) for further assessment and targeted interventions.</a:t>
            </a:r>
          </a:p>
        </p:txBody>
      </p:sp>
    </p:spTree>
    <p:extLst>
      <p:ext uri="{BB962C8B-B14F-4D97-AF65-F5344CB8AC3E}">
        <p14:creationId xmlns:p14="http://schemas.microsoft.com/office/powerpoint/2010/main" val="2060311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294"/>
          <p:cNvSpPr txBox="1">
            <a:spLocks noGrp="1"/>
          </p:cNvSpPr>
          <p:nvPr>
            <p:ph type="title"/>
          </p:nvPr>
        </p:nvSpPr>
        <p:spPr>
          <a:xfrm>
            <a:off x="719467" y="1599505"/>
            <a:ext cx="86168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8800" dirty="0">
                <a:latin typeface="+mn-lt"/>
              </a:rPr>
              <a:t>Thank You!</a:t>
            </a:r>
          </a:p>
        </p:txBody>
      </p:sp>
      <p:pic>
        <p:nvPicPr>
          <p:cNvPr id="15" name="Picture Placeholder 4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2475" y="5805488"/>
            <a:ext cx="2438400" cy="528637"/>
          </a:xfrm>
        </p:spPr>
      </p:pic>
      <p:sp>
        <p:nvSpPr>
          <p:cNvPr id="12" name="Shape 295"/>
          <p:cNvSpPr txBox="1">
            <a:spLocks/>
          </p:cNvSpPr>
          <p:nvPr/>
        </p:nvSpPr>
        <p:spPr>
          <a:xfrm>
            <a:off x="747175" y="2466326"/>
            <a:ext cx="5561100" cy="1046400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" sz="4800" dirty="0">
                <a:solidFill>
                  <a:srgbClr val="474747"/>
                </a:solidFill>
                <a:latin typeface="+mn-lt"/>
              </a:rPr>
              <a:t>Any questions?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29110" y="3073732"/>
            <a:ext cx="5810250" cy="2485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8000"/>
              </a:lnSpc>
            </a:pPr>
            <a:r>
              <a:rPr lang="en-US" sz="4800" b="1" dirty="0">
                <a:solidFill>
                  <a:schemeClr val="accent1"/>
                </a:solidFill>
              </a:rPr>
              <a:t>Name First Last</a:t>
            </a:r>
          </a:p>
          <a:p>
            <a:pPr algn="r">
              <a:lnSpc>
                <a:spcPct val="108000"/>
              </a:lnSpc>
            </a:pPr>
            <a:r>
              <a:rPr lang="en-US" sz="2800" strike="sngStrike" dirty="0">
                <a:solidFill>
                  <a:srgbClr val="474747"/>
                </a:solidFill>
              </a:rPr>
              <a:t>NAME</a:t>
            </a:r>
            <a:r>
              <a:rPr lang="en-US" sz="2800" dirty="0">
                <a:solidFill>
                  <a:srgbClr val="474747"/>
                </a:solidFill>
              </a:rPr>
              <a:t>@thelearningbar.com</a:t>
            </a:r>
          </a:p>
          <a:p>
            <a:pPr algn="r">
              <a:lnSpc>
                <a:spcPct val="108000"/>
              </a:lnSpc>
            </a:pPr>
            <a:r>
              <a:rPr lang="en-US" sz="2800" dirty="0">
                <a:solidFill>
                  <a:srgbClr val="474747"/>
                </a:solidFill>
              </a:rPr>
              <a:t>506 458 9311 </a:t>
            </a:r>
            <a:r>
              <a:rPr lang="en-US" sz="2800" dirty="0" err="1">
                <a:solidFill>
                  <a:srgbClr val="474747"/>
                </a:solidFill>
              </a:rPr>
              <a:t>ext</a:t>
            </a:r>
            <a:r>
              <a:rPr lang="en-US" sz="2800" dirty="0">
                <a:solidFill>
                  <a:srgbClr val="474747"/>
                </a:solidFill>
              </a:rPr>
              <a:t> </a:t>
            </a:r>
            <a:r>
              <a:rPr lang="en-US" sz="2800" strike="sngStrike" dirty="0">
                <a:solidFill>
                  <a:schemeClr val="accent6">
                    <a:lumMod val="75000"/>
                  </a:schemeClr>
                </a:solidFill>
              </a:rPr>
              <a:t>0000</a:t>
            </a:r>
          </a:p>
          <a:p>
            <a:pPr algn="r">
              <a:lnSpc>
                <a:spcPct val="108000"/>
              </a:lnSpc>
            </a:pPr>
            <a:r>
              <a:rPr lang="en-US" sz="4000" dirty="0">
                <a:solidFill>
                  <a:schemeClr val="accent1"/>
                </a:solidFill>
              </a:rPr>
              <a:t>1 877 840 2424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980" y="1771649"/>
            <a:ext cx="3177895" cy="79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16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FB462-233E-405E-8402-DA6E158FF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97295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Stock_000002295531XSmall">
            <a:extLst>
              <a:ext uri="{FF2B5EF4-FFF2-40B4-BE49-F238E27FC236}">
                <a16:creationId xmlns:a16="http://schemas.microsoft.com/office/drawing/2014/main" id="{CBE92BA9-978B-4C80-AB22-E0ECDB422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701" y="1395818"/>
            <a:ext cx="2859512" cy="406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333B8F9-3F99-41FB-A4E3-C7AF826DE4A6}"/>
              </a:ext>
            </a:extLst>
          </p:cNvPr>
          <p:cNvSpPr/>
          <p:nvPr/>
        </p:nvSpPr>
        <p:spPr>
          <a:xfrm>
            <a:off x="798444" y="1660065"/>
            <a:ext cx="6096000" cy="38625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Children develop skills as they grow and learn.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47474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These skills and abilities are the building blocks for their future.</a:t>
            </a:r>
            <a:endParaRPr lang="en-CA" sz="2400" dirty="0">
              <a:solidFill>
                <a:srgbClr val="474747"/>
              </a:solidFill>
              <a:cs typeface="Helvetica" pitchFamily="34" charset="0"/>
            </a:endParaRPr>
          </a:p>
          <a:p>
            <a:pPr>
              <a:defRPr/>
            </a:pPr>
            <a:endParaRPr lang="en-CA" sz="2400" dirty="0">
              <a:cs typeface="Helvetica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CA" sz="2400" dirty="0">
                <a:solidFill>
                  <a:srgbClr val="57A445"/>
                </a:solidFill>
                <a:cs typeface="Helvetica" pitchFamily="34" charset="0"/>
              </a:rPr>
              <a:t>For example….</a:t>
            </a:r>
          </a:p>
          <a:p>
            <a:pPr>
              <a:defRPr/>
            </a:pPr>
            <a:r>
              <a:rPr lang="en-CA" sz="2400" dirty="0">
                <a:solidFill>
                  <a:srgbClr val="474747"/>
                </a:solidFill>
                <a:cs typeface="Helvetica" pitchFamily="34" charset="0"/>
              </a:rPr>
              <a:t>Entering kindergarten with strong language skills can help children to become successful readers.</a:t>
            </a:r>
          </a:p>
        </p:txBody>
      </p:sp>
    </p:spTree>
    <p:extLst>
      <p:ext uri="{BB962C8B-B14F-4D97-AF65-F5344CB8AC3E}">
        <p14:creationId xmlns:p14="http://schemas.microsoft.com/office/powerpoint/2010/main" val="860495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Stock_000002232703Small">
            <a:extLst>
              <a:ext uri="{FF2B5EF4-FFF2-40B4-BE49-F238E27FC236}">
                <a16:creationId xmlns:a16="http://schemas.microsoft.com/office/drawing/2014/main" id="{F514B997-ED09-47B4-9466-E64A7AE26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213" y="1281637"/>
            <a:ext cx="3111791" cy="429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5F9EBDF6-7B41-4B64-A967-3680EC941849}"/>
              </a:ext>
            </a:extLst>
          </p:cNvPr>
          <p:cNvSpPr txBox="1">
            <a:spLocks noChangeArrowheads="1"/>
          </p:cNvSpPr>
          <p:nvPr/>
        </p:nvSpPr>
        <p:spPr>
          <a:xfrm>
            <a:off x="798444" y="1660065"/>
            <a:ext cx="6234404" cy="4320381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474747"/>
                </a:solidFill>
                <a:latin typeface="+mn-lt"/>
              </a:rPr>
              <a:t>Most reading difficulties can be prevented with early identification, excellent classroom instruction, and appropriate support.</a:t>
            </a:r>
            <a:br>
              <a:rPr lang="en-US" dirty="0">
                <a:solidFill>
                  <a:srgbClr val="474747"/>
                </a:solidFill>
                <a:latin typeface="+mn-lt"/>
              </a:rPr>
            </a:br>
            <a:endParaRPr lang="en-US" dirty="0">
              <a:solidFill>
                <a:srgbClr val="474747"/>
              </a:solidFill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474747"/>
                </a:solidFill>
                <a:latin typeface="+mn-lt"/>
              </a:rPr>
              <a:t>This is the premise on which the </a:t>
            </a:r>
            <a:r>
              <a:rPr lang="en-US" b="1" dirty="0">
                <a:solidFill>
                  <a:srgbClr val="474747"/>
                </a:solidFill>
                <a:latin typeface="+mn-lt"/>
              </a:rPr>
              <a:t>Early Years Evaluation – Direct Assessment (EYE-DA)</a:t>
            </a:r>
            <a:r>
              <a:rPr lang="en-US" dirty="0">
                <a:solidFill>
                  <a:srgbClr val="474747"/>
                </a:solidFill>
                <a:latin typeface="+mn-lt"/>
              </a:rPr>
              <a:t> was created.</a:t>
            </a:r>
            <a:endParaRPr lang="en-CA" b="1" dirty="0">
              <a:solidFill>
                <a:srgbClr val="474747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7844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6D184-DEBD-4079-9794-41016D491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837" y="2304789"/>
            <a:ext cx="9026090" cy="1796890"/>
          </a:xfrm>
        </p:spPr>
        <p:txBody>
          <a:bodyPr>
            <a:normAutofit/>
          </a:bodyPr>
          <a:lstStyle/>
          <a:p>
            <a:r>
              <a:rPr lang="en-CA" dirty="0"/>
              <a:t>What is the Early Years Evaluation – Direction Assessment (EYE-DA)?</a:t>
            </a:r>
          </a:p>
        </p:txBody>
      </p:sp>
    </p:spTree>
    <p:extLst>
      <p:ext uri="{BB962C8B-B14F-4D97-AF65-F5344CB8AC3E}">
        <p14:creationId xmlns:p14="http://schemas.microsoft.com/office/powerpoint/2010/main" val="2565151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DADAB-8ACB-4E2F-A8CB-B0818D63D218}"/>
              </a:ext>
            </a:extLst>
          </p:cNvPr>
          <p:cNvSpPr/>
          <p:nvPr/>
        </p:nvSpPr>
        <p:spPr>
          <a:xfrm>
            <a:off x="838201" y="2563779"/>
            <a:ext cx="45910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474747"/>
                </a:solidFill>
                <a:cs typeface="Helvetica" pitchFamily="34" charset="0"/>
              </a:rPr>
              <a:t>The </a:t>
            </a:r>
            <a:r>
              <a:rPr lang="en-US" sz="3200" b="1" dirty="0">
                <a:solidFill>
                  <a:srgbClr val="57A445"/>
                </a:solidFill>
                <a:cs typeface="Helvetica" pitchFamily="34" charset="0"/>
              </a:rPr>
              <a:t>EYE-DA </a:t>
            </a:r>
            <a:r>
              <a:rPr lang="en-US" sz="3200" dirty="0">
                <a:solidFill>
                  <a:srgbClr val="474747"/>
                </a:solidFill>
              </a:rPr>
              <a:t>is an assessment administered individually with pre-kindergarten children.</a:t>
            </a:r>
            <a:endParaRPr lang="en-CA" sz="3200" b="1" dirty="0">
              <a:solidFill>
                <a:srgbClr val="474747"/>
              </a:solidFill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8150BE90-AD85-421E-A2ED-BFB41B6DFD16}"/>
              </a:ext>
            </a:extLst>
          </p:cNvPr>
          <p:cNvSpPr txBox="1">
            <a:spLocks/>
          </p:cNvSpPr>
          <p:nvPr/>
        </p:nvSpPr>
        <p:spPr>
          <a:xfrm>
            <a:off x="838200" y="515888"/>
            <a:ext cx="10966412" cy="17750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 </a:t>
            </a:r>
            <a:br>
              <a:rPr lang="en-US" sz="6900" dirty="0">
                <a:latin typeface="+mn-lt"/>
              </a:rPr>
            </a:br>
            <a:r>
              <a:rPr lang="en-CA" sz="6900" dirty="0">
                <a:solidFill>
                  <a:srgbClr val="57A445"/>
                </a:solidFill>
                <a:latin typeface="+mn-lt"/>
              </a:rPr>
              <a:t>What is the Early Years Evaluation – </a:t>
            </a:r>
          </a:p>
          <a:p>
            <a:pPr>
              <a:lnSpc>
                <a:spcPct val="102000"/>
              </a:lnSpc>
            </a:pPr>
            <a:r>
              <a:rPr lang="en-CA" sz="6900" dirty="0">
                <a:solidFill>
                  <a:srgbClr val="57A445"/>
                </a:solidFill>
                <a:latin typeface="+mn-lt"/>
              </a:rPr>
              <a:t>Direct Assessment (EYE-DA)?</a:t>
            </a:r>
            <a:endParaRPr lang="en-US" sz="6900" dirty="0">
              <a:solidFill>
                <a:srgbClr val="57A445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A8A37-C25F-46B5-9A38-0DAC1AC4CB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406" y="2441828"/>
            <a:ext cx="5159583" cy="344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7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1B6D865-B718-4EF5-BB41-C9FF355F8789}"/>
              </a:ext>
            </a:extLst>
          </p:cNvPr>
          <p:cNvSpPr/>
          <p:nvPr/>
        </p:nvSpPr>
        <p:spPr>
          <a:xfrm>
            <a:off x="838200" y="2033970"/>
            <a:ext cx="877932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The EYE-DA assesses the </a:t>
            </a:r>
            <a:r>
              <a:rPr lang="en-US" sz="2400" b="1" dirty="0">
                <a:solidFill>
                  <a:srgbClr val="57A445"/>
                </a:solidFill>
              </a:rPr>
              <a:t>developmental strengths and areas requiring support for children at the start of school. 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The EYE-DA assesses four key areas of early childhood development: Awareness of Self and Environment, Cognitive Skills, Language and Communication, and Physical Development. 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The key areas are linked to children's readiness to learn at school.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F22CEF8-5E6A-457A-A823-5695058804F2}"/>
              </a:ext>
            </a:extLst>
          </p:cNvPr>
          <p:cNvSpPr txBox="1">
            <a:spLocks/>
          </p:cNvSpPr>
          <p:nvPr/>
        </p:nvSpPr>
        <p:spPr>
          <a:xfrm>
            <a:off x="838199" y="401588"/>
            <a:ext cx="10023089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r>
              <a:rPr lang="en-CA" sz="5200" dirty="0">
                <a:solidFill>
                  <a:srgbClr val="57A445"/>
                </a:solidFill>
                <a:latin typeface="+mn-lt"/>
              </a:rPr>
              <a:t>What does the EYE-DA assess?</a:t>
            </a:r>
            <a:endParaRPr lang="en-US" sz="5200" dirty="0">
              <a:solidFill>
                <a:srgbClr val="57A445"/>
              </a:solidFill>
              <a:latin typeface="+mn-lt"/>
            </a:endParaRP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6177866A-B9A8-4871-80A2-1D1F8A9762F7}"/>
              </a:ext>
            </a:extLst>
          </p:cNvPr>
          <p:cNvSpPr/>
          <p:nvPr/>
        </p:nvSpPr>
        <p:spPr>
          <a:xfrm>
            <a:off x="9829800" y="4466496"/>
            <a:ext cx="808892" cy="861646"/>
          </a:xfrm>
          <a:prstGeom prst="cube">
            <a:avLst/>
          </a:prstGeom>
          <a:solidFill>
            <a:srgbClr val="FEC116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9F4855-4744-4FB2-BD49-2B495A36EABB}"/>
              </a:ext>
            </a:extLst>
          </p:cNvPr>
          <p:cNvSpPr txBox="1"/>
          <p:nvPr/>
        </p:nvSpPr>
        <p:spPr>
          <a:xfrm>
            <a:off x="9930844" y="4758322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367F7C45-4800-4C9B-8428-CE1924F4F96A}"/>
              </a:ext>
            </a:extLst>
          </p:cNvPr>
          <p:cNvSpPr/>
          <p:nvPr/>
        </p:nvSpPr>
        <p:spPr>
          <a:xfrm>
            <a:off x="9829800" y="3745526"/>
            <a:ext cx="808892" cy="861646"/>
          </a:xfrm>
          <a:prstGeom prst="cube">
            <a:avLst/>
          </a:prstGeom>
          <a:solidFill>
            <a:srgbClr val="57A445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D4897B-E757-4C2D-BD00-4A2F5E5E62A2}"/>
              </a:ext>
            </a:extLst>
          </p:cNvPr>
          <p:cNvSpPr txBox="1"/>
          <p:nvPr/>
        </p:nvSpPr>
        <p:spPr>
          <a:xfrm>
            <a:off x="9928069" y="4040668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20EF7D18-FC5E-4121-84C6-8226F6BC724B}"/>
              </a:ext>
            </a:extLst>
          </p:cNvPr>
          <p:cNvSpPr/>
          <p:nvPr/>
        </p:nvSpPr>
        <p:spPr>
          <a:xfrm>
            <a:off x="9829800" y="3024553"/>
            <a:ext cx="808892" cy="861646"/>
          </a:xfrm>
          <a:prstGeom prst="cube">
            <a:avLst/>
          </a:prstGeom>
          <a:solidFill>
            <a:srgbClr val="008FBE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4D8FDF-7EBD-4D38-A799-C49ACC724B0D}"/>
              </a:ext>
            </a:extLst>
          </p:cNvPr>
          <p:cNvSpPr txBox="1"/>
          <p:nvPr/>
        </p:nvSpPr>
        <p:spPr>
          <a:xfrm>
            <a:off x="9925294" y="3323000"/>
            <a:ext cx="418514" cy="461665"/>
          </a:xfrm>
          <a:prstGeom prst="rect">
            <a:avLst/>
          </a:prstGeom>
          <a:noFill/>
          <a:ln w="28575">
            <a:solidFill>
              <a:srgbClr val="F7F7F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Cube 1">
            <a:extLst>
              <a:ext uri="{FF2B5EF4-FFF2-40B4-BE49-F238E27FC236}">
                <a16:creationId xmlns:a16="http://schemas.microsoft.com/office/drawing/2014/main" id="{9F6ECD31-FFC4-4EBA-8028-4938D99AE4C4}"/>
              </a:ext>
            </a:extLst>
          </p:cNvPr>
          <p:cNvSpPr>
            <a:spLocks noChangeAspect="1"/>
          </p:cNvSpPr>
          <p:nvPr/>
        </p:nvSpPr>
        <p:spPr>
          <a:xfrm>
            <a:off x="9829800" y="2009669"/>
            <a:ext cx="1021163" cy="1155555"/>
          </a:xfrm>
          <a:custGeom>
            <a:avLst/>
            <a:gdLst>
              <a:gd name="connsiteX0" fmla="*/ 0 w 808892"/>
              <a:gd name="connsiteY0" fmla="*/ 202223 h 861641"/>
              <a:gd name="connsiteX1" fmla="*/ 606669 w 808892"/>
              <a:gd name="connsiteY1" fmla="*/ 202223 h 861641"/>
              <a:gd name="connsiteX2" fmla="*/ 606669 w 808892"/>
              <a:gd name="connsiteY2" fmla="*/ 861641 h 861641"/>
              <a:gd name="connsiteX3" fmla="*/ 0 w 808892"/>
              <a:gd name="connsiteY3" fmla="*/ 861641 h 861641"/>
              <a:gd name="connsiteX4" fmla="*/ 0 w 808892"/>
              <a:gd name="connsiteY4" fmla="*/ 202223 h 861641"/>
              <a:gd name="connsiteX0" fmla="*/ 606669 w 808892"/>
              <a:gd name="connsiteY0" fmla="*/ 202223 h 861641"/>
              <a:gd name="connsiteX1" fmla="*/ 808892 w 808892"/>
              <a:gd name="connsiteY1" fmla="*/ 0 h 861641"/>
              <a:gd name="connsiteX2" fmla="*/ 808892 w 808892"/>
              <a:gd name="connsiteY2" fmla="*/ 659418 h 861641"/>
              <a:gd name="connsiteX3" fmla="*/ 606669 w 808892"/>
              <a:gd name="connsiteY3" fmla="*/ 861641 h 861641"/>
              <a:gd name="connsiteX4" fmla="*/ 606669 w 808892"/>
              <a:gd name="connsiteY4" fmla="*/ 202223 h 861641"/>
              <a:gd name="connsiteX0" fmla="*/ 0 w 808892"/>
              <a:gd name="connsiteY0" fmla="*/ 202223 h 861641"/>
              <a:gd name="connsiteX1" fmla="*/ 202223 w 808892"/>
              <a:gd name="connsiteY1" fmla="*/ 0 h 861641"/>
              <a:gd name="connsiteX2" fmla="*/ 808892 w 808892"/>
              <a:gd name="connsiteY2" fmla="*/ 0 h 861641"/>
              <a:gd name="connsiteX3" fmla="*/ 606669 w 808892"/>
              <a:gd name="connsiteY3" fmla="*/ 202223 h 861641"/>
              <a:gd name="connsiteX4" fmla="*/ 0 w 808892"/>
              <a:gd name="connsiteY4" fmla="*/ 202223 h 861641"/>
              <a:gd name="connsiteX0" fmla="*/ 0 w 808892"/>
              <a:gd name="connsiteY0" fmla="*/ 202223 h 861641"/>
              <a:gd name="connsiteX1" fmla="*/ 202223 w 808892"/>
              <a:gd name="connsiteY1" fmla="*/ 0 h 861641"/>
              <a:gd name="connsiteX2" fmla="*/ 808892 w 808892"/>
              <a:gd name="connsiteY2" fmla="*/ 0 h 861641"/>
              <a:gd name="connsiteX3" fmla="*/ 808892 w 808892"/>
              <a:gd name="connsiteY3" fmla="*/ 659418 h 861641"/>
              <a:gd name="connsiteX4" fmla="*/ 606669 w 808892"/>
              <a:gd name="connsiteY4" fmla="*/ 861641 h 861641"/>
              <a:gd name="connsiteX5" fmla="*/ 0 w 808892"/>
              <a:gd name="connsiteY5" fmla="*/ 861641 h 861641"/>
              <a:gd name="connsiteX6" fmla="*/ 0 w 808892"/>
              <a:gd name="connsiteY6" fmla="*/ 202223 h 861641"/>
              <a:gd name="connsiteX7" fmla="*/ 0 w 808892"/>
              <a:gd name="connsiteY7" fmla="*/ 202223 h 861641"/>
              <a:gd name="connsiteX8" fmla="*/ 606669 w 808892"/>
              <a:gd name="connsiteY8" fmla="*/ 202223 h 861641"/>
              <a:gd name="connsiteX9" fmla="*/ 808892 w 808892"/>
              <a:gd name="connsiteY9" fmla="*/ 0 h 861641"/>
              <a:gd name="connsiteX10" fmla="*/ 606669 w 808892"/>
              <a:gd name="connsiteY10" fmla="*/ 202223 h 861641"/>
              <a:gd name="connsiteX11" fmla="*/ 606669 w 808892"/>
              <a:gd name="connsiteY11" fmla="*/ 861641 h 861641"/>
              <a:gd name="connsiteX0" fmla="*/ 0 w 1021163"/>
              <a:gd name="connsiteY0" fmla="*/ 496137 h 1155555"/>
              <a:gd name="connsiteX1" fmla="*/ 606669 w 1021163"/>
              <a:gd name="connsiteY1" fmla="*/ 496137 h 1155555"/>
              <a:gd name="connsiteX2" fmla="*/ 606669 w 1021163"/>
              <a:gd name="connsiteY2" fmla="*/ 1155555 h 1155555"/>
              <a:gd name="connsiteX3" fmla="*/ 0 w 1021163"/>
              <a:gd name="connsiteY3" fmla="*/ 1155555 h 1155555"/>
              <a:gd name="connsiteX4" fmla="*/ 0 w 1021163"/>
              <a:gd name="connsiteY4" fmla="*/ 496137 h 1155555"/>
              <a:gd name="connsiteX0" fmla="*/ 606669 w 1021163"/>
              <a:gd name="connsiteY0" fmla="*/ 496137 h 1155555"/>
              <a:gd name="connsiteX1" fmla="*/ 808892 w 1021163"/>
              <a:gd name="connsiteY1" fmla="*/ 293914 h 1155555"/>
              <a:gd name="connsiteX2" fmla="*/ 808892 w 1021163"/>
              <a:gd name="connsiteY2" fmla="*/ 953332 h 1155555"/>
              <a:gd name="connsiteX3" fmla="*/ 606669 w 1021163"/>
              <a:gd name="connsiteY3" fmla="*/ 1155555 h 1155555"/>
              <a:gd name="connsiteX4" fmla="*/ 606669 w 1021163"/>
              <a:gd name="connsiteY4" fmla="*/ 496137 h 1155555"/>
              <a:gd name="connsiteX0" fmla="*/ 0 w 1021163"/>
              <a:gd name="connsiteY0" fmla="*/ 496137 h 1155555"/>
              <a:gd name="connsiteX1" fmla="*/ 202223 w 1021163"/>
              <a:gd name="connsiteY1" fmla="*/ 293914 h 1155555"/>
              <a:gd name="connsiteX2" fmla="*/ 808892 w 1021163"/>
              <a:gd name="connsiteY2" fmla="*/ 293914 h 1155555"/>
              <a:gd name="connsiteX3" fmla="*/ 606669 w 1021163"/>
              <a:gd name="connsiteY3" fmla="*/ 496137 h 1155555"/>
              <a:gd name="connsiteX4" fmla="*/ 0 w 1021163"/>
              <a:gd name="connsiteY4" fmla="*/ 496137 h 1155555"/>
              <a:gd name="connsiteX0" fmla="*/ 0 w 1021163"/>
              <a:gd name="connsiteY0" fmla="*/ 496137 h 1155555"/>
              <a:gd name="connsiteX1" fmla="*/ 202223 w 1021163"/>
              <a:gd name="connsiteY1" fmla="*/ 293914 h 1155555"/>
              <a:gd name="connsiteX2" fmla="*/ 808892 w 1021163"/>
              <a:gd name="connsiteY2" fmla="*/ 293914 h 1155555"/>
              <a:gd name="connsiteX3" fmla="*/ 808892 w 1021163"/>
              <a:gd name="connsiteY3" fmla="*/ 953332 h 1155555"/>
              <a:gd name="connsiteX4" fmla="*/ 606669 w 1021163"/>
              <a:gd name="connsiteY4" fmla="*/ 1155555 h 1155555"/>
              <a:gd name="connsiteX5" fmla="*/ 0 w 1021163"/>
              <a:gd name="connsiteY5" fmla="*/ 1155555 h 1155555"/>
              <a:gd name="connsiteX6" fmla="*/ 0 w 1021163"/>
              <a:gd name="connsiteY6" fmla="*/ 496137 h 1155555"/>
              <a:gd name="connsiteX7" fmla="*/ 0 w 1021163"/>
              <a:gd name="connsiteY7" fmla="*/ 496137 h 1155555"/>
              <a:gd name="connsiteX8" fmla="*/ 606669 w 1021163"/>
              <a:gd name="connsiteY8" fmla="*/ 496137 h 1155555"/>
              <a:gd name="connsiteX9" fmla="*/ 1021163 w 1021163"/>
              <a:gd name="connsiteY9" fmla="*/ 0 h 1155555"/>
              <a:gd name="connsiteX10" fmla="*/ 606669 w 1021163"/>
              <a:gd name="connsiteY10" fmla="*/ 496137 h 1155555"/>
              <a:gd name="connsiteX11" fmla="*/ 606669 w 1021163"/>
              <a:gd name="connsiteY11" fmla="*/ 1155555 h 115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21163" h="1155555" stroke="0" extrusionOk="0">
                <a:moveTo>
                  <a:pt x="0" y="496137"/>
                </a:moveTo>
                <a:lnTo>
                  <a:pt x="606669" y="496137"/>
                </a:lnTo>
                <a:lnTo>
                  <a:pt x="606669" y="1155555"/>
                </a:lnTo>
                <a:lnTo>
                  <a:pt x="0" y="1155555"/>
                </a:lnTo>
                <a:lnTo>
                  <a:pt x="0" y="496137"/>
                </a:lnTo>
                <a:close/>
              </a:path>
              <a:path w="1021163" h="1155555" fill="darkenLess" stroke="0" extrusionOk="0">
                <a:moveTo>
                  <a:pt x="606669" y="496137"/>
                </a:moveTo>
                <a:lnTo>
                  <a:pt x="808892" y="293914"/>
                </a:lnTo>
                <a:lnTo>
                  <a:pt x="808892" y="953332"/>
                </a:lnTo>
                <a:lnTo>
                  <a:pt x="606669" y="1155555"/>
                </a:lnTo>
                <a:lnTo>
                  <a:pt x="606669" y="496137"/>
                </a:lnTo>
                <a:close/>
              </a:path>
              <a:path w="1021163" h="1155555" fill="lightenLess" stroke="0" extrusionOk="0">
                <a:moveTo>
                  <a:pt x="0" y="496137"/>
                </a:moveTo>
                <a:lnTo>
                  <a:pt x="202223" y="293914"/>
                </a:lnTo>
                <a:lnTo>
                  <a:pt x="808892" y="293914"/>
                </a:lnTo>
                <a:lnTo>
                  <a:pt x="606669" y="496137"/>
                </a:lnTo>
                <a:lnTo>
                  <a:pt x="0" y="496137"/>
                </a:lnTo>
                <a:close/>
              </a:path>
              <a:path w="1021163" h="1155555" fill="none" extrusionOk="0">
                <a:moveTo>
                  <a:pt x="0" y="496137"/>
                </a:moveTo>
                <a:lnTo>
                  <a:pt x="202223" y="293914"/>
                </a:lnTo>
                <a:lnTo>
                  <a:pt x="808892" y="293914"/>
                </a:lnTo>
                <a:lnTo>
                  <a:pt x="808892" y="953332"/>
                </a:lnTo>
                <a:lnTo>
                  <a:pt x="606669" y="1155555"/>
                </a:lnTo>
                <a:lnTo>
                  <a:pt x="0" y="1155555"/>
                </a:lnTo>
                <a:lnTo>
                  <a:pt x="0" y="496137"/>
                </a:lnTo>
                <a:close/>
                <a:moveTo>
                  <a:pt x="0" y="496137"/>
                </a:moveTo>
                <a:lnTo>
                  <a:pt x="606669" y="496137"/>
                </a:lnTo>
                <a:cubicBezTo>
                  <a:pt x="674077" y="428729"/>
                  <a:pt x="953755" y="67408"/>
                  <a:pt x="1021163" y="0"/>
                </a:cubicBezTo>
                <a:moveTo>
                  <a:pt x="606669" y="496137"/>
                </a:moveTo>
                <a:lnTo>
                  <a:pt x="606669" y="1155555"/>
                </a:lnTo>
              </a:path>
            </a:pathLst>
          </a:custGeom>
          <a:solidFill>
            <a:srgbClr val="EA2127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9C9DF8-C86E-4459-B518-994CECE55AEF}"/>
              </a:ext>
            </a:extLst>
          </p:cNvPr>
          <p:cNvSpPr txBox="1">
            <a:spLocks noChangeAspect="1"/>
          </p:cNvSpPr>
          <p:nvPr/>
        </p:nvSpPr>
        <p:spPr>
          <a:xfrm>
            <a:off x="9922519" y="2621970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8601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6B6280-B3A3-44A1-B2DB-105A1A243EAB}"/>
              </a:ext>
            </a:extLst>
          </p:cNvPr>
          <p:cNvSpPr/>
          <p:nvPr/>
        </p:nvSpPr>
        <p:spPr>
          <a:xfrm>
            <a:off x="682072" y="1170102"/>
            <a:ext cx="8763001" cy="476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400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57A445"/>
                </a:solidFill>
              </a:rPr>
              <a:t>Awareness of Self and Environment</a:t>
            </a:r>
            <a:endParaRPr lang="en-US" sz="2400" b="1" dirty="0">
              <a:solidFill>
                <a:srgbClr val="57A445"/>
              </a:solidFill>
              <a:cs typeface="Helvetica" pitchFamily="34" charset="0"/>
            </a:endParaRPr>
          </a:p>
          <a:p>
            <a:pPr>
              <a:spcBef>
                <a:spcPct val="40000"/>
              </a:spcBef>
            </a:pPr>
            <a:r>
              <a:rPr lang="en-US" sz="2400" dirty="0">
                <a:solidFill>
                  <a:srgbClr val="474747"/>
                </a:solidFill>
              </a:rPr>
              <a:t>A child's understanding of the world and his or her ability to make connections with home and community experiences.</a:t>
            </a:r>
            <a:endParaRPr lang="en-CA" sz="2400" dirty="0">
              <a:solidFill>
                <a:srgbClr val="474747"/>
              </a:solidFill>
            </a:endParaRPr>
          </a:p>
          <a:p>
            <a:pPr>
              <a:spcBef>
                <a:spcPct val="40000"/>
              </a:spcBef>
            </a:pPr>
            <a:endParaRPr lang="en-US" sz="2400" b="1" dirty="0">
              <a:solidFill>
                <a:srgbClr val="474747"/>
              </a:solidFill>
              <a:cs typeface="Helvetica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57A445"/>
                </a:solidFill>
              </a:rPr>
              <a:t>This area refers to children’s ability to: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Think and talk about their world (e.g., identify opposites, common animals, </a:t>
            </a:r>
            <a:r>
              <a:rPr lang="en-US" sz="2400" dirty="0" err="1">
                <a:solidFill>
                  <a:srgbClr val="474747"/>
                </a:solidFill>
              </a:rPr>
              <a:t>colours</a:t>
            </a:r>
            <a:r>
              <a:rPr lang="en-US" sz="2400" dirty="0">
                <a:solidFill>
                  <a:srgbClr val="474747"/>
                </a:solidFill>
              </a:rPr>
              <a:t>, and positions of objects).</a:t>
            </a:r>
          </a:p>
          <a:p>
            <a:pPr marL="342900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Make connections with home and community experiences (e.g., a police officer keeps you safe).</a:t>
            </a:r>
            <a:br>
              <a:rPr lang="en-US" sz="2400" dirty="0">
                <a:solidFill>
                  <a:srgbClr val="474747"/>
                </a:solidFill>
              </a:rPr>
            </a:br>
            <a:br>
              <a:rPr lang="en-US" dirty="0"/>
            </a:br>
            <a:endParaRPr lang="en-US" b="1" dirty="0">
              <a:solidFill>
                <a:schemeClr val="tx2"/>
              </a:solidFill>
              <a:cs typeface="Helvetica" pitchFamily="34" charset="0"/>
            </a:endParaRP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6177866A-B9A8-4871-80A2-1D1F8A9762F7}"/>
              </a:ext>
            </a:extLst>
          </p:cNvPr>
          <p:cNvSpPr/>
          <p:nvPr/>
        </p:nvSpPr>
        <p:spPr>
          <a:xfrm>
            <a:off x="9829800" y="4466496"/>
            <a:ext cx="808892" cy="861646"/>
          </a:xfrm>
          <a:prstGeom prst="cube">
            <a:avLst/>
          </a:prstGeom>
          <a:solidFill>
            <a:srgbClr val="FEC116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9F4855-4744-4FB2-BD49-2B495A36EABB}"/>
              </a:ext>
            </a:extLst>
          </p:cNvPr>
          <p:cNvSpPr txBox="1"/>
          <p:nvPr/>
        </p:nvSpPr>
        <p:spPr>
          <a:xfrm>
            <a:off x="9930844" y="4758322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367F7C45-4800-4C9B-8428-CE1924F4F96A}"/>
              </a:ext>
            </a:extLst>
          </p:cNvPr>
          <p:cNvSpPr/>
          <p:nvPr/>
        </p:nvSpPr>
        <p:spPr>
          <a:xfrm>
            <a:off x="9829800" y="3745526"/>
            <a:ext cx="808892" cy="861646"/>
          </a:xfrm>
          <a:prstGeom prst="cube">
            <a:avLst/>
          </a:prstGeom>
          <a:solidFill>
            <a:srgbClr val="57A445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D4897B-E757-4C2D-BD00-4A2F5E5E62A2}"/>
              </a:ext>
            </a:extLst>
          </p:cNvPr>
          <p:cNvSpPr txBox="1"/>
          <p:nvPr/>
        </p:nvSpPr>
        <p:spPr>
          <a:xfrm>
            <a:off x="9928069" y="4040668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20EF7D18-FC5E-4121-84C6-8226F6BC724B}"/>
              </a:ext>
            </a:extLst>
          </p:cNvPr>
          <p:cNvSpPr/>
          <p:nvPr/>
        </p:nvSpPr>
        <p:spPr>
          <a:xfrm>
            <a:off x="9829800" y="3024553"/>
            <a:ext cx="808892" cy="861646"/>
          </a:xfrm>
          <a:prstGeom prst="cube">
            <a:avLst/>
          </a:prstGeom>
          <a:solidFill>
            <a:srgbClr val="008FBE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4D8FDF-7EBD-4D38-A799-C49ACC724B0D}"/>
              </a:ext>
            </a:extLst>
          </p:cNvPr>
          <p:cNvSpPr txBox="1"/>
          <p:nvPr/>
        </p:nvSpPr>
        <p:spPr>
          <a:xfrm>
            <a:off x="9925294" y="3323000"/>
            <a:ext cx="418514" cy="461665"/>
          </a:xfrm>
          <a:prstGeom prst="rect">
            <a:avLst/>
          </a:prstGeom>
          <a:noFill/>
          <a:ln w="28575">
            <a:solidFill>
              <a:srgbClr val="F7F7F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D5E44C0C-5A1B-4072-AD9E-56298B94031D}"/>
              </a:ext>
            </a:extLst>
          </p:cNvPr>
          <p:cNvSpPr/>
          <p:nvPr/>
        </p:nvSpPr>
        <p:spPr>
          <a:xfrm>
            <a:off x="9829799" y="2303588"/>
            <a:ext cx="931985" cy="899674"/>
          </a:xfrm>
          <a:prstGeom prst="cube">
            <a:avLst/>
          </a:prstGeom>
          <a:solidFill>
            <a:srgbClr val="EA2127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583326-FDFF-412B-9DCD-BC4B720E0F46}"/>
              </a:ext>
            </a:extLst>
          </p:cNvPr>
          <p:cNvSpPr txBox="1"/>
          <p:nvPr/>
        </p:nvSpPr>
        <p:spPr>
          <a:xfrm>
            <a:off x="9939143" y="2555471"/>
            <a:ext cx="43791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1500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7C8E86-0C1C-4273-ABC5-D6A7AE091C98}"/>
              </a:ext>
            </a:extLst>
          </p:cNvPr>
          <p:cNvSpPr/>
          <p:nvPr/>
        </p:nvSpPr>
        <p:spPr>
          <a:xfrm>
            <a:off x="880730" y="923854"/>
            <a:ext cx="7336460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en-US" sz="2400" dirty="0">
                <a:solidFill>
                  <a:srgbClr val="57A445"/>
                </a:solidFill>
              </a:rPr>
              <a:t>Cognitive Skills</a:t>
            </a:r>
          </a:p>
          <a:p>
            <a:r>
              <a:rPr lang="en-CA" sz="2400" dirty="0">
                <a:solidFill>
                  <a:srgbClr val="474747"/>
                </a:solidFill>
              </a:rPr>
              <a:t>A child's basic math and pre-reading skills and his or her ability to solve problems.</a:t>
            </a:r>
            <a:endParaRPr lang="en-US" sz="2400" dirty="0">
              <a:solidFill>
                <a:srgbClr val="474747"/>
              </a:solidFill>
            </a:endParaRPr>
          </a:p>
          <a:p>
            <a:endParaRPr lang="en-US" sz="2400" dirty="0">
              <a:solidFill>
                <a:srgbClr val="474747"/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7A445"/>
                </a:solidFill>
              </a:rPr>
              <a:t>This area refers to children’s ability to: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Recognize words that rhyme;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474747"/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Name some letters and sounds;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474747"/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Name numbers and count sets of objects; 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474747"/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4747"/>
                </a:solidFill>
              </a:rPr>
              <a:t>Recognize same and different. </a:t>
            </a:r>
          </a:p>
          <a:p>
            <a:pPr>
              <a:spcBef>
                <a:spcPts val="600"/>
              </a:spcBef>
              <a:defRPr/>
            </a:pPr>
            <a:br>
              <a:rPr lang="en-US" sz="800" dirty="0">
                <a:solidFill>
                  <a:srgbClr val="474747"/>
                </a:solidFill>
              </a:rPr>
            </a:br>
            <a:endParaRPr lang="en-US" sz="800" dirty="0">
              <a:solidFill>
                <a:srgbClr val="474747"/>
              </a:solidFill>
              <a:cs typeface="Helvetica" pitchFamily="34" charset="0"/>
            </a:endParaRP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6177866A-B9A8-4871-80A2-1D1F8A9762F7}"/>
              </a:ext>
            </a:extLst>
          </p:cNvPr>
          <p:cNvSpPr/>
          <p:nvPr/>
        </p:nvSpPr>
        <p:spPr>
          <a:xfrm>
            <a:off x="9829800" y="4466496"/>
            <a:ext cx="808892" cy="861646"/>
          </a:xfrm>
          <a:prstGeom prst="cube">
            <a:avLst/>
          </a:prstGeom>
          <a:solidFill>
            <a:srgbClr val="FEC116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9F4855-4744-4FB2-BD49-2B495A36EABB}"/>
              </a:ext>
            </a:extLst>
          </p:cNvPr>
          <p:cNvSpPr txBox="1"/>
          <p:nvPr/>
        </p:nvSpPr>
        <p:spPr>
          <a:xfrm>
            <a:off x="9930844" y="4758322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367F7C45-4800-4C9B-8428-CE1924F4F96A}"/>
              </a:ext>
            </a:extLst>
          </p:cNvPr>
          <p:cNvSpPr/>
          <p:nvPr/>
        </p:nvSpPr>
        <p:spPr>
          <a:xfrm>
            <a:off x="9829800" y="3745526"/>
            <a:ext cx="808892" cy="861646"/>
          </a:xfrm>
          <a:prstGeom prst="cube">
            <a:avLst/>
          </a:prstGeom>
          <a:solidFill>
            <a:srgbClr val="57A445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9D2F43C4-C987-4406-9EA8-85199CD7C32B}"/>
              </a:ext>
            </a:extLst>
          </p:cNvPr>
          <p:cNvSpPr/>
          <p:nvPr/>
        </p:nvSpPr>
        <p:spPr>
          <a:xfrm>
            <a:off x="9829800" y="3024553"/>
            <a:ext cx="910244" cy="849178"/>
          </a:xfrm>
          <a:prstGeom prst="cube">
            <a:avLst/>
          </a:prstGeom>
          <a:solidFill>
            <a:srgbClr val="008FBE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D4897B-E757-4C2D-BD00-4A2F5E5E62A2}"/>
              </a:ext>
            </a:extLst>
          </p:cNvPr>
          <p:cNvSpPr txBox="1"/>
          <p:nvPr/>
        </p:nvSpPr>
        <p:spPr>
          <a:xfrm>
            <a:off x="9928069" y="4040668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Cube 1">
            <a:extLst>
              <a:ext uri="{FF2B5EF4-FFF2-40B4-BE49-F238E27FC236}">
                <a16:creationId xmlns:a16="http://schemas.microsoft.com/office/drawing/2014/main" id="{9F6ECD31-FFC4-4EBA-8028-4938D99AE4C4}"/>
              </a:ext>
            </a:extLst>
          </p:cNvPr>
          <p:cNvSpPr>
            <a:spLocks noChangeAspect="1"/>
          </p:cNvSpPr>
          <p:nvPr/>
        </p:nvSpPr>
        <p:spPr>
          <a:xfrm>
            <a:off x="9829800" y="2009669"/>
            <a:ext cx="1021163" cy="1155555"/>
          </a:xfrm>
          <a:custGeom>
            <a:avLst/>
            <a:gdLst>
              <a:gd name="connsiteX0" fmla="*/ 0 w 808892"/>
              <a:gd name="connsiteY0" fmla="*/ 202223 h 861641"/>
              <a:gd name="connsiteX1" fmla="*/ 606669 w 808892"/>
              <a:gd name="connsiteY1" fmla="*/ 202223 h 861641"/>
              <a:gd name="connsiteX2" fmla="*/ 606669 w 808892"/>
              <a:gd name="connsiteY2" fmla="*/ 861641 h 861641"/>
              <a:gd name="connsiteX3" fmla="*/ 0 w 808892"/>
              <a:gd name="connsiteY3" fmla="*/ 861641 h 861641"/>
              <a:gd name="connsiteX4" fmla="*/ 0 w 808892"/>
              <a:gd name="connsiteY4" fmla="*/ 202223 h 861641"/>
              <a:gd name="connsiteX0" fmla="*/ 606669 w 808892"/>
              <a:gd name="connsiteY0" fmla="*/ 202223 h 861641"/>
              <a:gd name="connsiteX1" fmla="*/ 808892 w 808892"/>
              <a:gd name="connsiteY1" fmla="*/ 0 h 861641"/>
              <a:gd name="connsiteX2" fmla="*/ 808892 w 808892"/>
              <a:gd name="connsiteY2" fmla="*/ 659418 h 861641"/>
              <a:gd name="connsiteX3" fmla="*/ 606669 w 808892"/>
              <a:gd name="connsiteY3" fmla="*/ 861641 h 861641"/>
              <a:gd name="connsiteX4" fmla="*/ 606669 w 808892"/>
              <a:gd name="connsiteY4" fmla="*/ 202223 h 861641"/>
              <a:gd name="connsiteX0" fmla="*/ 0 w 808892"/>
              <a:gd name="connsiteY0" fmla="*/ 202223 h 861641"/>
              <a:gd name="connsiteX1" fmla="*/ 202223 w 808892"/>
              <a:gd name="connsiteY1" fmla="*/ 0 h 861641"/>
              <a:gd name="connsiteX2" fmla="*/ 808892 w 808892"/>
              <a:gd name="connsiteY2" fmla="*/ 0 h 861641"/>
              <a:gd name="connsiteX3" fmla="*/ 606669 w 808892"/>
              <a:gd name="connsiteY3" fmla="*/ 202223 h 861641"/>
              <a:gd name="connsiteX4" fmla="*/ 0 w 808892"/>
              <a:gd name="connsiteY4" fmla="*/ 202223 h 861641"/>
              <a:gd name="connsiteX0" fmla="*/ 0 w 808892"/>
              <a:gd name="connsiteY0" fmla="*/ 202223 h 861641"/>
              <a:gd name="connsiteX1" fmla="*/ 202223 w 808892"/>
              <a:gd name="connsiteY1" fmla="*/ 0 h 861641"/>
              <a:gd name="connsiteX2" fmla="*/ 808892 w 808892"/>
              <a:gd name="connsiteY2" fmla="*/ 0 h 861641"/>
              <a:gd name="connsiteX3" fmla="*/ 808892 w 808892"/>
              <a:gd name="connsiteY3" fmla="*/ 659418 h 861641"/>
              <a:gd name="connsiteX4" fmla="*/ 606669 w 808892"/>
              <a:gd name="connsiteY4" fmla="*/ 861641 h 861641"/>
              <a:gd name="connsiteX5" fmla="*/ 0 w 808892"/>
              <a:gd name="connsiteY5" fmla="*/ 861641 h 861641"/>
              <a:gd name="connsiteX6" fmla="*/ 0 w 808892"/>
              <a:gd name="connsiteY6" fmla="*/ 202223 h 861641"/>
              <a:gd name="connsiteX7" fmla="*/ 0 w 808892"/>
              <a:gd name="connsiteY7" fmla="*/ 202223 h 861641"/>
              <a:gd name="connsiteX8" fmla="*/ 606669 w 808892"/>
              <a:gd name="connsiteY8" fmla="*/ 202223 h 861641"/>
              <a:gd name="connsiteX9" fmla="*/ 808892 w 808892"/>
              <a:gd name="connsiteY9" fmla="*/ 0 h 861641"/>
              <a:gd name="connsiteX10" fmla="*/ 606669 w 808892"/>
              <a:gd name="connsiteY10" fmla="*/ 202223 h 861641"/>
              <a:gd name="connsiteX11" fmla="*/ 606669 w 808892"/>
              <a:gd name="connsiteY11" fmla="*/ 861641 h 861641"/>
              <a:gd name="connsiteX0" fmla="*/ 0 w 1021163"/>
              <a:gd name="connsiteY0" fmla="*/ 496137 h 1155555"/>
              <a:gd name="connsiteX1" fmla="*/ 606669 w 1021163"/>
              <a:gd name="connsiteY1" fmla="*/ 496137 h 1155555"/>
              <a:gd name="connsiteX2" fmla="*/ 606669 w 1021163"/>
              <a:gd name="connsiteY2" fmla="*/ 1155555 h 1155555"/>
              <a:gd name="connsiteX3" fmla="*/ 0 w 1021163"/>
              <a:gd name="connsiteY3" fmla="*/ 1155555 h 1155555"/>
              <a:gd name="connsiteX4" fmla="*/ 0 w 1021163"/>
              <a:gd name="connsiteY4" fmla="*/ 496137 h 1155555"/>
              <a:gd name="connsiteX0" fmla="*/ 606669 w 1021163"/>
              <a:gd name="connsiteY0" fmla="*/ 496137 h 1155555"/>
              <a:gd name="connsiteX1" fmla="*/ 808892 w 1021163"/>
              <a:gd name="connsiteY1" fmla="*/ 293914 h 1155555"/>
              <a:gd name="connsiteX2" fmla="*/ 808892 w 1021163"/>
              <a:gd name="connsiteY2" fmla="*/ 953332 h 1155555"/>
              <a:gd name="connsiteX3" fmla="*/ 606669 w 1021163"/>
              <a:gd name="connsiteY3" fmla="*/ 1155555 h 1155555"/>
              <a:gd name="connsiteX4" fmla="*/ 606669 w 1021163"/>
              <a:gd name="connsiteY4" fmla="*/ 496137 h 1155555"/>
              <a:gd name="connsiteX0" fmla="*/ 0 w 1021163"/>
              <a:gd name="connsiteY0" fmla="*/ 496137 h 1155555"/>
              <a:gd name="connsiteX1" fmla="*/ 202223 w 1021163"/>
              <a:gd name="connsiteY1" fmla="*/ 293914 h 1155555"/>
              <a:gd name="connsiteX2" fmla="*/ 808892 w 1021163"/>
              <a:gd name="connsiteY2" fmla="*/ 293914 h 1155555"/>
              <a:gd name="connsiteX3" fmla="*/ 606669 w 1021163"/>
              <a:gd name="connsiteY3" fmla="*/ 496137 h 1155555"/>
              <a:gd name="connsiteX4" fmla="*/ 0 w 1021163"/>
              <a:gd name="connsiteY4" fmla="*/ 496137 h 1155555"/>
              <a:gd name="connsiteX0" fmla="*/ 0 w 1021163"/>
              <a:gd name="connsiteY0" fmla="*/ 496137 h 1155555"/>
              <a:gd name="connsiteX1" fmla="*/ 202223 w 1021163"/>
              <a:gd name="connsiteY1" fmla="*/ 293914 h 1155555"/>
              <a:gd name="connsiteX2" fmla="*/ 808892 w 1021163"/>
              <a:gd name="connsiteY2" fmla="*/ 293914 h 1155555"/>
              <a:gd name="connsiteX3" fmla="*/ 808892 w 1021163"/>
              <a:gd name="connsiteY3" fmla="*/ 953332 h 1155555"/>
              <a:gd name="connsiteX4" fmla="*/ 606669 w 1021163"/>
              <a:gd name="connsiteY4" fmla="*/ 1155555 h 1155555"/>
              <a:gd name="connsiteX5" fmla="*/ 0 w 1021163"/>
              <a:gd name="connsiteY5" fmla="*/ 1155555 h 1155555"/>
              <a:gd name="connsiteX6" fmla="*/ 0 w 1021163"/>
              <a:gd name="connsiteY6" fmla="*/ 496137 h 1155555"/>
              <a:gd name="connsiteX7" fmla="*/ 0 w 1021163"/>
              <a:gd name="connsiteY7" fmla="*/ 496137 h 1155555"/>
              <a:gd name="connsiteX8" fmla="*/ 606669 w 1021163"/>
              <a:gd name="connsiteY8" fmla="*/ 496137 h 1155555"/>
              <a:gd name="connsiteX9" fmla="*/ 1021163 w 1021163"/>
              <a:gd name="connsiteY9" fmla="*/ 0 h 1155555"/>
              <a:gd name="connsiteX10" fmla="*/ 606669 w 1021163"/>
              <a:gd name="connsiteY10" fmla="*/ 496137 h 1155555"/>
              <a:gd name="connsiteX11" fmla="*/ 606669 w 1021163"/>
              <a:gd name="connsiteY11" fmla="*/ 1155555 h 115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21163" h="1155555" stroke="0" extrusionOk="0">
                <a:moveTo>
                  <a:pt x="0" y="496137"/>
                </a:moveTo>
                <a:lnTo>
                  <a:pt x="606669" y="496137"/>
                </a:lnTo>
                <a:lnTo>
                  <a:pt x="606669" y="1155555"/>
                </a:lnTo>
                <a:lnTo>
                  <a:pt x="0" y="1155555"/>
                </a:lnTo>
                <a:lnTo>
                  <a:pt x="0" y="496137"/>
                </a:lnTo>
                <a:close/>
              </a:path>
              <a:path w="1021163" h="1155555" fill="darkenLess" stroke="0" extrusionOk="0">
                <a:moveTo>
                  <a:pt x="606669" y="496137"/>
                </a:moveTo>
                <a:lnTo>
                  <a:pt x="808892" y="293914"/>
                </a:lnTo>
                <a:lnTo>
                  <a:pt x="808892" y="953332"/>
                </a:lnTo>
                <a:lnTo>
                  <a:pt x="606669" y="1155555"/>
                </a:lnTo>
                <a:lnTo>
                  <a:pt x="606669" y="496137"/>
                </a:lnTo>
                <a:close/>
              </a:path>
              <a:path w="1021163" h="1155555" fill="lightenLess" stroke="0" extrusionOk="0">
                <a:moveTo>
                  <a:pt x="0" y="496137"/>
                </a:moveTo>
                <a:lnTo>
                  <a:pt x="202223" y="293914"/>
                </a:lnTo>
                <a:lnTo>
                  <a:pt x="808892" y="293914"/>
                </a:lnTo>
                <a:lnTo>
                  <a:pt x="606669" y="496137"/>
                </a:lnTo>
                <a:lnTo>
                  <a:pt x="0" y="496137"/>
                </a:lnTo>
                <a:close/>
              </a:path>
              <a:path w="1021163" h="1155555" fill="none" extrusionOk="0">
                <a:moveTo>
                  <a:pt x="0" y="496137"/>
                </a:moveTo>
                <a:lnTo>
                  <a:pt x="202223" y="293914"/>
                </a:lnTo>
                <a:lnTo>
                  <a:pt x="808892" y="293914"/>
                </a:lnTo>
                <a:lnTo>
                  <a:pt x="808892" y="953332"/>
                </a:lnTo>
                <a:lnTo>
                  <a:pt x="606669" y="1155555"/>
                </a:lnTo>
                <a:lnTo>
                  <a:pt x="0" y="1155555"/>
                </a:lnTo>
                <a:lnTo>
                  <a:pt x="0" y="496137"/>
                </a:lnTo>
                <a:close/>
                <a:moveTo>
                  <a:pt x="0" y="496137"/>
                </a:moveTo>
                <a:lnTo>
                  <a:pt x="606669" y="496137"/>
                </a:lnTo>
                <a:cubicBezTo>
                  <a:pt x="674077" y="428729"/>
                  <a:pt x="953755" y="67408"/>
                  <a:pt x="1021163" y="0"/>
                </a:cubicBezTo>
                <a:moveTo>
                  <a:pt x="606669" y="496137"/>
                </a:moveTo>
                <a:lnTo>
                  <a:pt x="606669" y="1155555"/>
                </a:lnTo>
              </a:path>
            </a:pathLst>
          </a:custGeom>
          <a:solidFill>
            <a:srgbClr val="EA2127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9C9DF8-C86E-4459-B518-994CECE55AEF}"/>
              </a:ext>
            </a:extLst>
          </p:cNvPr>
          <p:cNvSpPr txBox="1">
            <a:spLocks noChangeAspect="1"/>
          </p:cNvSpPr>
          <p:nvPr/>
        </p:nvSpPr>
        <p:spPr>
          <a:xfrm>
            <a:off x="9922519" y="2621970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38547C-061F-4FE9-B16F-9FB00BBA54C9}"/>
              </a:ext>
            </a:extLst>
          </p:cNvPr>
          <p:cNvSpPr txBox="1"/>
          <p:nvPr/>
        </p:nvSpPr>
        <p:spPr>
          <a:xfrm>
            <a:off x="9925293" y="3239873"/>
            <a:ext cx="43791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85512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LB 2017">
      <a:dk1>
        <a:srgbClr val="333333"/>
      </a:dk1>
      <a:lt1>
        <a:sysClr val="window" lastClr="FFFFFF"/>
      </a:lt1>
      <a:dk2>
        <a:srgbClr val="333333"/>
      </a:dk2>
      <a:lt2>
        <a:srgbClr val="FFFFFF"/>
      </a:lt2>
      <a:accent1>
        <a:srgbClr val="57A445"/>
      </a:accent1>
      <a:accent2>
        <a:srgbClr val="243670"/>
      </a:accent2>
      <a:accent3>
        <a:srgbClr val="F58620"/>
      </a:accent3>
      <a:accent4>
        <a:srgbClr val="008FBE"/>
      </a:accent4>
      <a:accent5>
        <a:srgbClr val="EA2127"/>
      </a:accent5>
      <a:accent6>
        <a:srgbClr val="5F5F5F"/>
      </a:accent6>
      <a:hlink>
        <a:srgbClr val="008FBE"/>
      </a:hlink>
      <a:folHlink>
        <a:srgbClr val="5F5F5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YE PPT template 2017" id="{64A78983-32DD-4F84-B555-9E82BBBC999A}" vid="{067A622B-F8D9-4190-8FF2-08E3D8FB9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EYE PPT template 2018</Template>
  <TotalTime>1668</TotalTime>
  <Words>1048</Words>
  <Application>Microsoft Office PowerPoint</Application>
  <PresentationFormat>Widescreen</PresentationFormat>
  <Paragraphs>204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PMingLiU</vt:lpstr>
      <vt:lpstr>Arial</vt:lpstr>
      <vt:lpstr>Calibri</vt:lpstr>
      <vt:lpstr>Calibri Light</vt:lpstr>
      <vt:lpstr>Helvetica</vt:lpstr>
      <vt:lpstr>Myriad Pro</vt:lpstr>
      <vt:lpstr>Myriad Pro Light</vt:lpstr>
      <vt:lpstr>Wingdings</vt:lpstr>
      <vt:lpstr>Office Theme</vt:lpstr>
      <vt:lpstr>Family Information Session Early Years Evaluation – Direct Assessment (EYE-DA) </vt:lpstr>
      <vt:lpstr>Introduction</vt:lpstr>
      <vt:lpstr>PowerPoint Presentation</vt:lpstr>
      <vt:lpstr>PowerPoint Presentation</vt:lpstr>
      <vt:lpstr>What is the Early Years Evaluation – Direction Assessment (EYE-DA)?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the presentation title slide Break up a long title on two lines</dc:title>
  <dc:creator>Domina Laurent</dc:creator>
  <cp:keywords>OurSCHOOL;The Learning Bar;2017</cp:keywords>
  <cp:lastModifiedBy>Megan Hadley</cp:lastModifiedBy>
  <cp:revision>46</cp:revision>
  <dcterms:created xsi:type="dcterms:W3CDTF">2018-05-14T13:29:28Z</dcterms:created>
  <dcterms:modified xsi:type="dcterms:W3CDTF">2018-10-05T16:33:25Z</dcterms:modified>
</cp:coreProperties>
</file>