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31" r:id="rId2"/>
    <p:sldId id="332" r:id="rId3"/>
    <p:sldId id="392" r:id="rId4"/>
    <p:sldId id="343" r:id="rId5"/>
    <p:sldId id="338" r:id="rId6"/>
    <p:sldId id="345" r:id="rId7"/>
    <p:sldId id="347" r:id="rId8"/>
    <p:sldId id="346" r:id="rId9"/>
    <p:sldId id="1616" r:id="rId10"/>
    <p:sldId id="349" r:id="rId11"/>
    <p:sldId id="381" r:id="rId12"/>
    <p:sldId id="382" r:id="rId13"/>
    <p:sldId id="797" r:id="rId14"/>
    <p:sldId id="796" r:id="rId15"/>
    <p:sldId id="793" r:id="rId16"/>
    <p:sldId id="362" r:id="rId17"/>
    <p:sldId id="363" r:id="rId18"/>
    <p:sldId id="795" r:id="rId19"/>
    <p:sldId id="350" r:id="rId20"/>
    <p:sldId id="351" r:id="rId21"/>
    <p:sldId id="353" r:id="rId22"/>
    <p:sldId id="352" r:id="rId23"/>
    <p:sldId id="355" r:id="rId24"/>
    <p:sldId id="337" r:id="rId25"/>
    <p:sldId id="356" r:id="rId26"/>
    <p:sldId id="357" r:id="rId27"/>
    <p:sldId id="358" r:id="rId28"/>
    <p:sldId id="359" r:id="rId29"/>
    <p:sldId id="388" r:id="rId30"/>
    <p:sldId id="380"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445"/>
    <a:srgbClr val="008FBE"/>
    <a:srgbClr val="EA2127"/>
    <a:srgbClr val="FBFBFB"/>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48" autoAdjust="0"/>
    <p:restoredTop sz="49281" autoAdjust="0"/>
  </p:normalViewPr>
  <p:slideViewPr>
    <p:cSldViewPr snapToGrid="0">
      <p:cViewPr varScale="1">
        <p:scale>
          <a:sx n="54" d="100"/>
          <a:sy n="54" d="100"/>
        </p:scale>
        <p:origin x="237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5" d="100"/>
          <a:sy n="125" d="100"/>
        </p:scale>
        <p:origin x="4932" y="-30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99B57-16CD-4331-8427-EDCCD91B98F4}" type="doc">
      <dgm:prSet loTypeId="urn:microsoft.com/office/officeart/2005/8/layout/orgChart1" loCatId="hierarchy" qsTypeId="urn:microsoft.com/office/officeart/2005/8/quickstyle/simple2" qsCatId="simple" csTypeId="urn:microsoft.com/office/officeart/2005/8/colors/colorful1" csCatId="colorful" phldr="1"/>
      <dgm:spPr/>
      <dgm:t>
        <a:bodyPr/>
        <a:lstStyle/>
        <a:p>
          <a:endParaRPr lang="en-CA"/>
        </a:p>
      </dgm:t>
    </dgm:pt>
    <dgm:pt modelId="{942E5AC6-8505-44A3-87DA-DB869471E93D}">
      <dgm:prSet phldrT="[Text]" custT="1"/>
      <dgm:spPr/>
      <dgm:t>
        <a:bodyPr/>
        <a:lstStyle/>
        <a:p>
          <a:r>
            <a:rPr lang="en-US" sz="5400" b="1" dirty="0"/>
            <a:t>Scoring</a:t>
          </a:r>
          <a:endParaRPr lang="en-CA" sz="5400" b="1" dirty="0"/>
        </a:p>
      </dgm:t>
    </dgm:pt>
    <dgm:pt modelId="{0C0F7D63-F446-410A-9BD8-97C87102487D}" type="parTrans" cxnId="{329C6D81-3E96-40F4-9FDC-859144466E0E}">
      <dgm:prSet/>
      <dgm:spPr/>
      <dgm:t>
        <a:bodyPr/>
        <a:lstStyle/>
        <a:p>
          <a:endParaRPr lang="en-CA"/>
        </a:p>
      </dgm:t>
    </dgm:pt>
    <dgm:pt modelId="{5F35C8EA-7C41-4458-8635-30D493476F42}" type="sibTrans" cxnId="{329C6D81-3E96-40F4-9FDC-859144466E0E}">
      <dgm:prSet/>
      <dgm:spPr/>
      <dgm:t>
        <a:bodyPr/>
        <a:lstStyle/>
        <a:p>
          <a:endParaRPr lang="en-CA"/>
        </a:p>
      </dgm:t>
    </dgm:pt>
    <dgm:pt modelId="{A4EB0540-60C1-4F21-86BF-F75E84B72E38}">
      <dgm:prSet phldrT="[Text]" custT="1"/>
      <dgm:spPr/>
      <dgm:t>
        <a:bodyPr/>
        <a:lstStyle/>
        <a:p>
          <a:r>
            <a:rPr lang="en-US" sz="3600" dirty="0"/>
            <a:t>1- Scale of 0 to 3 points</a:t>
          </a:r>
          <a:endParaRPr lang="en-CA" sz="3600" dirty="0"/>
        </a:p>
      </dgm:t>
    </dgm:pt>
    <dgm:pt modelId="{5C5884B4-B435-4545-88BC-00312B66E42F}" type="parTrans" cxnId="{99689DCA-E792-4455-93ED-6AD2C8029114}">
      <dgm:prSet/>
      <dgm:spPr/>
      <dgm:t>
        <a:bodyPr/>
        <a:lstStyle/>
        <a:p>
          <a:endParaRPr lang="en-CA"/>
        </a:p>
      </dgm:t>
    </dgm:pt>
    <dgm:pt modelId="{167D470E-166C-4B16-AEC2-E84D8BF826D6}" type="sibTrans" cxnId="{99689DCA-E792-4455-93ED-6AD2C8029114}">
      <dgm:prSet/>
      <dgm:spPr/>
      <dgm:t>
        <a:bodyPr/>
        <a:lstStyle/>
        <a:p>
          <a:endParaRPr lang="en-CA"/>
        </a:p>
      </dgm:t>
    </dgm:pt>
    <dgm:pt modelId="{EFF6EC2E-E537-481B-B7E3-67B2112BE448}">
      <dgm:prSet phldrT="[Text]" custT="1"/>
      <dgm:spPr/>
      <dgm:t>
        <a:bodyPr/>
        <a:lstStyle/>
        <a:p>
          <a:r>
            <a:rPr lang="en-US" sz="3600" dirty="0"/>
            <a:t>2- Scoring rubric</a:t>
          </a:r>
          <a:endParaRPr lang="en-CA" sz="3600" dirty="0"/>
        </a:p>
      </dgm:t>
    </dgm:pt>
    <dgm:pt modelId="{DEAF4320-34E3-4A24-822A-59A35C930C47}" type="parTrans" cxnId="{971F6A81-B6C1-4D0C-A46C-A1D8930450CB}">
      <dgm:prSet/>
      <dgm:spPr/>
      <dgm:t>
        <a:bodyPr/>
        <a:lstStyle/>
        <a:p>
          <a:endParaRPr lang="en-CA"/>
        </a:p>
      </dgm:t>
    </dgm:pt>
    <dgm:pt modelId="{C5407934-CC0D-4556-ACF3-409CC3A829E8}" type="sibTrans" cxnId="{971F6A81-B6C1-4D0C-A46C-A1D8930450CB}">
      <dgm:prSet/>
      <dgm:spPr/>
      <dgm:t>
        <a:bodyPr/>
        <a:lstStyle/>
        <a:p>
          <a:endParaRPr lang="en-CA"/>
        </a:p>
      </dgm:t>
    </dgm:pt>
    <dgm:pt modelId="{04EB8BFC-3851-4B59-8FA8-ABF7782D42ED}" type="pres">
      <dgm:prSet presAssocID="{5A999B57-16CD-4331-8427-EDCCD91B98F4}" presName="hierChild1" presStyleCnt="0">
        <dgm:presLayoutVars>
          <dgm:orgChart val="1"/>
          <dgm:chPref val="1"/>
          <dgm:dir/>
          <dgm:animOne val="branch"/>
          <dgm:animLvl val="lvl"/>
          <dgm:resizeHandles/>
        </dgm:presLayoutVars>
      </dgm:prSet>
      <dgm:spPr/>
    </dgm:pt>
    <dgm:pt modelId="{9397EC32-3340-41B8-AD34-181ADC8AC018}" type="pres">
      <dgm:prSet presAssocID="{942E5AC6-8505-44A3-87DA-DB869471E93D}" presName="hierRoot1" presStyleCnt="0">
        <dgm:presLayoutVars>
          <dgm:hierBranch val="init"/>
        </dgm:presLayoutVars>
      </dgm:prSet>
      <dgm:spPr/>
    </dgm:pt>
    <dgm:pt modelId="{9AD0AA2C-AC88-4C4C-B526-0FF4C6C34861}" type="pres">
      <dgm:prSet presAssocID="{942E5AC6-8505-44A3-87DA-DB869471E93D}" presName="rootComposite1" presStyleCnt="0"/>
      <dgm:spPr/>
    </dgm:pt>
    <dgm:pt modelId="{1592BD91-0B3B-4D57-9AF3-D1F4366C8D7C}" type="pres">
      <dgm:prSet presAssocID="{942E5AC6-8505-44A3-87DA-DB869471E93D}" presName="rootText1" presStyleLbl="node0" presStyleIdx="0" presStyleCnt="1">
        <dgm:presLayoutVars>
          <dgm:chPref val="3"/>
        </dgm:presLayoutVars>
      </dgm:prSet>
      <dgm:spPr/>
    </dgm:pt>
    <dgm:pt modelId="{0E081CE4-7F4D-41CF-8EC5-5359DCBBA65D}" type="pres">
      <dgm:prSet presAssocID="{942E5AC6-8505-44A3-87DA-DB869471E93D}" presName="rootConnector1" presStyleLbl="node1" presStyleIdx="0" presStyleCnt="0"/>
      <dgm:spPr/>
    </dgm:pt>
    <dgm:pt modelId="{5E4CD858-A8CD-4C61-938C-F1B484678F07}" type="pres">
      <dgm:prSet presAssocID="{942E5AC6-8505-44A3-87DA-DB869471E93D}" presName="hierChild2" presStyleCnt="0"/>
      <dgm:spPr/>
    </dgm:pt>
    <dgm:pt modelId="{CAF1AEFC-E297-4384-84CB-83E151D6F365}" type="pres">
      <dgm:prSet presAssocID="{5C5884B4-B435-4545-88BC-00312B66E42F}" presName="Name37" presStyleLbl="parChTrans1D2" presStyleIdx="0" presStyleCnt="2"/>
      <dgm:spPr/>
    </dgm:pt>
    <dgm:pt modelId="{0F4535D9-7741-4D5B-83D3-1996CA7AD6B0}" type="pres">
      <dgm:prSet presAssocID="{A4EB0540-60C1-4F21-86BF-F75E84B72E38}" presName="hierRoot2" presStyleCnt="0">
        <dgm:presLayoutVars>
          <dgm:hierBranch val="init"/>
        </dgm:presLayoutVars>
      </dgm:prSet>
      <dgm:spPr/>
    </dgm:pt>
    <dgm:pt modelId="{656E2D64-F866-4917-A533-3F36E83D862F}" type="pres">
      <dgm:prSet presAssocID="{A4EB0540-60C1-4F21-86BF-F75E84B72E38}" presName="rootComposite" presStyleCnt="0"/>
      <dgm:spPr/>
    </dgm:pt>
    <dgm:pt modelId="{36CA88CE-CDE6-4D92-8CBC-5EBE58704E16}" type="pres">
      <dgm:prSet presAssocID="{A4EB0540-60C1-4F21-86BF-F75E84B72E38}" presName="rootText" presStyleLbl="node2" presStyleIdx="0" presStyleCnt="2">
        <dgm:presLayoutVars>
          <dgm:chPref val="3"/>
        </dgm:presLayoutVars>
      </dgm:prSet>
      <dgm:spPr/>
    </dgm:pt>
    <dgm:pt modelId="{87B52AD2-30EC-4BB4-A3DB-341F19A8CEA5}" type="pres">
      <dgm:prSet presAssocID="{A4EB0540-60C1-4F21-86BF-F75E84B72E38}" presName="rootConnector" presStyleLbl="node2" presStyleIdx="0" presStyleCnt="2"/>
      <dgm:spPr/>
    </dgm:pt>
    <dgm:pt modelId="{EFB54010-52DC-49F1-88DA-67F37E13A870}" type="pres">
      <dgm:prSet presAssocID="{A4EB0540-60C1-4F21-86BF-F75E84B72E38}" presName="hierChild4" presStyleCnt="0"/>
      <dgm:spPr/>
    </dgm:pt>
    <dgm:pt modelId="{3C9DD20E-5F52-47CC-8C94-DB6572CB95A4}" type="pres">
      <dgm:prSet presAssocID="{A4EB0540-60C1-4F21-86BF-F75E84B72E38}" presName="hierChild5" presStyleCnt="0"/>
      <dgm:spPr/>
    </dgm:pt>
    <dgm:pt modelId="{B6161256-9943-451C-8C12-B3A1324D8A17}" type="pres">
      <dgm:prSet presAssocID="{DEAF4320-34E3-4A24-822A-59A35C930C47}" presName="Name37" presStyleLbl="parChTrans1D2" presStyleIdx="1" presStyleCnt="2"/>
      <dgm:spPr/>
    </dgm:pt>
    <dgm:pt modelId="{18D3E69D-CF7E-4802-88E8-41B754310493}" type="pres">
      <dgm:prSet presAssocID="{EFF6EC2E-E537-481B-B7E3-67B2112BE448}" presName="hierRoot2" presStyleCnt="0">
        <dgm:presLayoutVars>
          <dgm:hierBranch val="init"/>
        </dgm:presLayoutVars>
      </dgm:prSet>
      <dgm:spPr/>
    </dgm:pt>
    <dgm:pt modelId="{6DCC9C62-E114-4892-885B-0145FCCA11E3}" type="pres">
      <dgm:prSet presAssocID="{EFF6EC2E-E537-481B-B7E3-67B2112BE448}" presName="rootComposite" presStyleCnt="0"/>
      <dgm:spPr/>
    </dgm:pt>
    <dgm:pt modelId="{DA44933A-E639-4226-91E1-1B6762ABEF10}" type="pres">
      <dgm:prSet presAssocID="{EFF6EC2E-E537-481B-B7E3-67B2112BE448}" presName="rootText" presStyleLbl="node2" presStyleIdx="1" presStyleCnt="2">
        <dgm:presLayoutVars>
          <dgm:chPref val="3"/>
        </dgm:presLayoutVars>
      </dgm:prSet>
      <dgm:spPr/>
    </dgm:pt>
    <dgm:pt modelId="{0BF9E68F-06CD-4483-9533-2E8BBC4A7643}" type="pres">
      <dgm:prSet presAssocID="{EFF6EC2E-E537-481B-B7E3-67B2112BE448}" presName="rootConnector" presStyleLbl="node2" presStyleIdx="1" presStyleCnt="2"/>
      <dgm:spPr/>
    </dgm:pt>
    <dgm:pt modelId="{24B4BEAF-DC47-47FF-B0F4-DEF00D86338C}" type="pres">
      <dgm:prSet presAssocID="{EFF6EC2E-E537-481B-B7E3-67B2112BE448}" presName="hierChild4" presStyleCnt="0"/>
      <dgm:spPr/>
    </dgm:pt>
    <dgm:pt modelId="{D0B55C4D-2BF6-4EDF-872D-86417866F07F}" type="pres">
      <dgm:prSet presAssocID="{EFF6EC2E-E537-481B-B7E3-67B2112BE448}" presName="hierChild5" presStyleCnt="0"/>
      <dgm:spPr/>
    </dgm:pt>
    <dgm:pt modelId="{A5893651-D928-430F-B849-CBE5A02CEA9B}" type="pres">
      <dgm:prSet presAssocID="{942E5AC6-8505-44A3-87DA-DB869471E93D}" presName="hierChild3" presStyleCnt="0"/>
      <dgm:spPr/>
    </dgm:pt>
  </dgm:ptLst>
  <dgm:cxnLst>
    <dgm:cxn modelId="{0E768212-E679-4E71-AA56-B357619E2B61}" type="presOf" srcId="{EFF6EC2E-E537-481B-B7E3-67B2112BE448}" destId="{DA44933A-E639-4226-91E1-1B6762ABEF10}" srcOrd="0" destOrd="0" presId="urn:microsoft.com/office/officeart/2005/8/layout/orgChart1"/>
    <dgm:cxn modelId="{0D3EF91C-8E57-4765-ABDC-F34D81FC3368}" type="presOf" srcId="{5C5884B4-B435-4545-88BC-00312B66E42F}" destId="{CAF1AEFC-E297-4384-84CB-83E151D6F365}" srcOrd="0" destOrd="0" presId="urn:microsoft.com/office/officeart/2005/8/layout/orgChart1"/>
    <dgm:cxn modelId="{8A492E38-CF5E-4A86-AD75-C658C1C8741F}" type="presOf" srcId="{DEAF4320-34E3-4A24-822A-59A35C930C47}" destId="{B6161256-9943-451C-8C12-B3A1324D8A17}" srcOrd="0" destOrd="0" presId="urn:microsoft.com/office/officeart/2005/8/layout/orgChart1"/>
    <dgm:cxn modelId="{42FA573B-1167-4091-8F3F-F8864803EF68}" type="presOf" srcId="{942E5AC6-8505-44A3-87DA-DB869471E93D}" destId="{1592BD91-0B3B-4D57-9AF3-D1F4366C8D7C}" srcOrd="0" destOrd="0" presId="urn:microsoft.com/office/officeart/2005/8/layout/orgChart1"/>
    <dgm:cxn modelId="{5396AA3C-2F0D-4983-95C8-608DE32AA4F6}" type="presOf" srcId="{A4EB0540-60C1-4F21-86BF-F75E84B72E38}" destId="{87B52AD2-30EC-4BB4-A3DB-341F19A8CEA5}" srcOrd="1" destOrd="0" presId="urn:microsoft.com/office/officeart/2005/8/layout/orgChart1"/>
    <dgm:cxn modelId="{30F7F07E-400A-4686-A944-5607C2755155}" type="presOf" srcId="{942E5AC6-8505-44A3-87DA-DB869471E93D}" destId="{0E081CE4-7F4D-41CF-8EC5-5359DCBBA65D}" srcOrd="1" destOrd="0" presId="urn:microsoft.com/office/officeart/2005/8/layout/orgChart1"/>
    <dgm:cxn modelId="{971F6A81-B6C1-4D0C-A46C-A1D8930450CB}" srcId="{942E5AC6-8505-44A3-87DA-DB869471E93D}" destId="{EFF6EC2E-E537-481B-B7E3-67B2112BE448}" srcOrd="1" destOrd="0" parTransId="{DEAF4320-34E3-4A24-822A-59A35C930C47}" sibTransId="{C5407934-CC0D-4556-ACF3-409CC3A829E8}"/>
    <dgm:cxn modelId="{329C6D81-3E96-40F4-9FDC-859144466E0E}" srcId="{5A999B57-16CD-4331-8427-EDCCD91B98F4}" destId="{942E5AC6-8505-44A3-87DA-DB869471E93D}" srcOrd="0" destOrd="0" parTransId="{0C0F7D63-F446-410A-9BD8-97C87102487D}" sibTransId="{5F35C8EA-7C41-4458-8635-30D493476F42}"/>
    <dgm:cxn modelId="{AC1A43BB-C1CE-4D88-AD24-6101C320E875}" type="presOf" srcId="{5A999B57-16CD-4331-8427-EDCCD91B98F4}" destId="{04EB8BFC-3851-4B59-8FA8-ABF7782D42ED}" srcOrd="0" destOrd="0" presId="urn:microsoft.com/office/officeart/2005/8/layout/orgChart1"/>
    <dgm:cxn modelId="{A867F6BB-369D-4D61-BC91-79E1D35DF589}" type="presOf" srcId="{EFF6EC2E-E537-481B-B7E3-67B2112BE448}" destId="{0BF9E68F-06CD-4483-9533-2E8BBC4A7643}" srcOrd="1" destOrd="0" presId="urn:microsoft.com/office/officeart/2005/8/layout/orgChart1"/>
    <dgm:cxn modelId="{99689DCA-E792-4455-93ED-6AD2C8029114}" srcId="{942E5AC6-8505-44A3-87DA-DB869471E93D}" destId="{A4EB0540-60C1-4F21-86BF-F75E84B72E38}" srcOrd="0" destOrd="0" parTransId="{5C5884B4-B435-4545-88BC-00312B66E42F}" sibTransId="{167D470E-166C-4B16-AEC2-E84D8BF826D6}"/>
    <dgm:cxn modelId="{EC512BE5-66A7-43B6-AC19-68BEE416F13B}" type="presOf" srcId="{A4EB0540-60C1-4F21-86BF-F75E84B72E38}" destId="{36CA88CE-CDE6-4D92-8CBC-5EBE58704E16}" srcOrd="0" destOrd="0" presId="urn:microsoft.com/office/officeart/2005/8/layout/orgChart1"/>
    <dgm:cxn modelId="{7B48DCD5-A08F-47E2-8A93-AD597A5E8580}" type="presParOf" srcId="{04EB8BFC-3851-4B59-8FA8-ABF7782D42ED}" destId="{9397EC32-3340-41B8-AD34-181ADC8AC018}" srcOrd="0" destOrd="0" presId="urn:microsoft.com/office/officeart/2005/8/layout/orgChart1"/>
    <dgm:cxn modelId="{6929BD59-2B5C-4F80-87C1-601FBE259F61}" type="presParOf" srcId="{9397EC32-3340-41B8-AD34-181ADC8AC018}" destId="{9AD0AA2C-AC88-4C4C-B526-0FF4C6C34861}" srcOrd="0" destOrd="0" presId="urn:microsoft.com/office/officeart/2005/8/layout/orgChart1"/>
    <dgm:cxn modelId="{6CCB693B-9D9D-41C2-BE96-5CB3737AA3C3}" type="presParOf" srcId="{9AD0AA2C-AC88-4C4C-B526-0FF4C6C34861}" destId="{1592BD91-0B3B-4D57-9AF3-D1F4366C8D7C}" srcOrd="0" destOrd="0" presId="urn:microsoft.com/office/officeart/2005/8/layout/orgChart1"/>
    <dgm:cxn modelId="{D9C7A651-EE02-4FB6-BCAA-956A0F7285BD}" type="presParOf" srcId="{9AD0AA2C-AC88-4C4C-B526-0FF4C6C34861}" destId="{0E081CE4-7F4D-41CF-8EC5-5359DCBBA65D}" srcOrd="1" destOrd="0" presId="urn:microsoft.com/office/officeart/2005/8/layout/orgChart1"/>
    <dgm:cxn modelId="{4747ADAC-A45C-4048-94C3-4FE5A1579100}" type="presParOf" srcId="{9397EC32-3340-41B8-AD34-181ADC8AC018}" destId="{5E4CD858-A8CD-4C61-938C-F1B484678F07}" srcOrd="1" destOrd="0" presId="urn:microsoft.com/office/officeart/2005/8/layout/orgChart1"/>
    <dgm:cxn modelId="{D5A0C58F-5123-4F4C-A2A2-C04FA0191959}" type="presParOf" srcId="{5E4CD858-A8CD-4C61-938C-F1B484678F07}" destId="{CAF1AEFC-E297-4384-84CB-83E151D6F365}" srcOrd="0" destOrd="0" presId="urn:microsoft.com/office/officeart/2005/8/layout/orgChart1"/>
    <dgm:cxn modelId="{5D1DAFBA-3900-45C5-9584-52117B0F0D15}" type="presParOf" srcId="{5E4CD858-A8CD-4C61-938C-F1B484678F07}" destId="{0F4535D9-7741-4D5B-83D3-1996CA7AD6B0}" srcOrd="1" destOrd="0" presId="urn:microsoft.com/office/officeart/2005/8/layout/orgChart1"/>
    <dgm:cxn modelId="{9450A342-C4E7-4D00-A5E1-3EF8BB1660D4}" type="presParOf" srcId="{0F4535D9-7741-4D5B-83D3-1996CA7AD6B0}" destId="{656E2D64-F866-4917-A533-3F36E83D862F}" srcOrd="0" destOrd="0" presId="urn:microsoft.com/office/officeart/2005/8/layout/orgChart1"/>
    <dgm:cxn modelId="{243B0FDC-4292-40FA-961F-7A169305E982}" type="presParOf" srcId="{656E2D64-F866-4917-A533-3F36E83D862F}" destId="{36CA88CE-CDE6-4D92-8CBC-5EBE58704E16}" srcOrd="0" destOrd="0" presId="urn:microsoft.com/office/officeart/2005/8/layout/orgChart1"/>
    <dgm:cxn modelId="{6D5973B6-4945-42EC-A8EC-3744FA6173E1}" type="presParOf" srcId="{656E2D64-F866-4917-A533-3F36E83D862F}" destId="{87B52AD2-30EC-4BB4-A3DB-341F19A8CEA5}" srcOrd="1" destOrd="0" presId="urn:microsoft.com/office/officeart/2005/8/layout/orgChart1"/>
    <dgm:cxn modelId="{8168310D-65AF-4233-BC36-74B7E0A73D44}" type="presParOf" srcId="{0F4535D9-7741-4D5B-83D3-1996CA7AD6B0}" destId="{EFB54010-52DC-49F1-88DA-67F37E13A870}" srcOrd="1" destOrd="0" presId="urn:microsoft.com/office/officeart/2005/8/layout/orgChart1"/>
    <dgm:cxn modelId="{6CCF6340-3BF5-4352-8FAF-6D8B3899E6BC}" type="presParOf" srcId="{0F4535D9-7741-4D5B-83D3-1996CA7AD6B0}" destId="{3C9DD20E-5F52-47CC-8C94-DB6572CB95A4}" srcOrd="2" destOrd="0" presId="urn:microsoft.com/office/officeart/2005/8/layout/orgChart1"/>
    <dgm:cxn modelId="{F78D3A01-A3C9-49F0-8B59-CA1120BFB133}" type="presParOf" srcId="{5E4CD858-A8CD-4C61-938C-F1B484678F07}" destId="{B6161256-9943-451C-8C12-B3A1324D8A17}" srcOrd="2" destOrd="0" presId="urn:microsoft.com/office/officeart/2005/8/layout/orgChart1"/>
    <dgm:cxn modelId="{A6FD5094-394F-4942-9CBD-B087C767976C}" type="presParOf" srcId="{5E4CD858-A8CD-4C61-938C-F1B484678F07}" destId="{18D3E69D-CF7E-4802-88E8-41B754310493}" srcOrd="3" destOrd="0" presId="urn:microsoft.com/office/officeart/2005/8/layout/orgChart1"/>
    <dgm:cxn modelId="{CE897ED0-A474-4A95-B945-843D92D1C0B7}" type="presParOf" srcId="{18D3E69D-CF7E-4802-88E8-41B754310493}" destId="{6DCC9C62-E114-4892-885B-0145FCCA11E3}" srcOrd="0" destOrd="0" presId="urn:microsoft.com/office/officeart/2005/8/layout/orgChart1"/>
    <dgm:cxn modelId="{A255C925-3A5E-4EC2-B85F-D2E200BB948A}" type="presParOf" srcId="{6DCC9C62-E114-4892-885B-0145FCCA11E3}" destId="{DA44933A-E639-4226-91E1-1B6762ABEF10}" srcOrd="0" destOrd="0" presId="urn:microsoft.com/office/officeart/2005/8/layout/orgChart1"/>
    <dgm:cxn modelId="{130CFE6D-3CCA-41D6-9CFD-6632FED5C686}" type="presParOf" srcId="{6DCC9C62-E114-4892-885B-0145FCCA11E3}" destId="{0BF9E68F-06CD-4483-9533-2E8BBC4A7643}" srcOrd="1" destOrd="0" presId="urn:microsoft.com/office/officeart/2005/8/layout/orgChart1"/>
    <dgm:cxn modelId="{38B72F32-5662-49C5-B476-7D8701DA6B5E}" type="presParOf" srcId="{18D3E69D-CF7E-4802-88E8-41B754310493}" destId="{24B4BEAF-DC47-47FF-B0F4-DEF00D86338C}" srcOrd="1" destOrd="0" presId="urn:microsoft.com/office/officeart/2005/8/layout/orgChart1"/>
    <dgm:cxn modelId="{31B1DE07-817E-4B2F-AAB5-9FDA49421F53}" type="presParOf" srcId="{18D3E69D-CF7E-4802-88E8-41B754310493}" destId="{D0B55C4D-2BF6-4EDF-872D-86417866F07F}" srcOrd="2" destOrd="0" presId="urn:microsoft.com/office/officeart/2005/8/layout/orgChart1"/>
    <dgm:cxn modelId="{DE25C1D7-0DA7-4A54-B62A-4F7615756BF6}" type="presParOf" srcId="{9397EC32-3340-41B8-AD34-181ADC8AC018}" destId="{A5893651-D928-430F-B849-CBE5A02CEA9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61256-9943-451C-8C12-B3A1324D8A17}">
      <dsp:nvSpPr>
        <dsp:cNvPr id="0" name=""/>
        <dsp:cNvSpPr/>
      </dsp:nvSpPr>
      <dsp:spPr>
        <a:xfrm>
          <a:off x="3161565" y="1731724"/>
          <a:ext cx="1730157" cy="600550"/>
        </a:xfrm>
        <a:custGeom>
          <a:avLst/>
          <a:gdLst/>
          <a:ahLst/>
          <a:cxnLst/>
          <a:rect l="0" t="0" r="0" b="0"/>
          <a:pathLst>
            <a:path>
              <a:moveTo>
                <a:pt x="0" y="0"/>
              </a:moveTo>
              <a:lnTo>
                <a:pt x="0" y="300275"/>
              </a:lnTo>
              <a:lnTo>
                <a:pt x="1730157" y="300275"/>
              </a:lnTo>
              <a:lnTo>
                <a:pt x="1730157" y="60055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F1AEFC-E297-4384-84CB-83E151D6F365}">
      <dsp:nvSpPr>
        <dsp:cNvPr id="0" name=""/>
        <dsp:cNvSpPr/>
      </dsp:nvSpPr>
      <dsp:spPr>
        <a:xfrm>
          <a:off x="1431407" y="1731724"/>
          <a:ext cx="1730157" cy="600550"/>
        </a:xfrm>
        <a:custGeom>
          <a:avLst/>
          <a:gdLst/>
          <a:ahLst/>
          <a:cxnLst/>
          <a:rect l="0" t="0" r="0" b="0"/>
          <a:pathLst>
            <a:path>
              <a:moveTo>
                <a:pt x="1730157" y="0"/>
              </a:moveTo>
              <a:lnTo>
                <a:pt x="1730157" y="300275"/>
              </a:lnTo>
              <a:lnTo>
                <a:pt x="0" y="300275"/>
              </a:lnTo>
              <a:lnTo>
                <a:pt x="0" y="60055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2BD91-0B3B-4D57-9AF3-D1F4366C8D7C}">
      <dsp:nvSpPr>
        <dsp:cNvPr id="0" name=""/>
        <dsp:cNvSpPr/>
      </dsp:nvSpPr>
      <dsp:spPr>
        <a:xfrm>
          <a:off x="1731682" y="301842"/>
          <a:ext cx="2859765" cy="14298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r>
            <a:rPr lang="en-US" sz="5400" b="1" kern="1200" dirty="0"/>
            <a:t>Scoring</a:t>
          </a:r>
          <a:endParaRPr lang="en-CA" sz="5400" b="1" kern="1200" dirty="0"/>
        </a:p>
      </dsp:txBody>
      <dsp:txXfrm>
        <a:off x="1731682" y="301842"/>
        <a:ext cx="2859765" cy="1429882"/>
      </dsp:txXfrm>
    </dsp:sp>
    <dsp:sp modelId="{36CA88CE-CDE6-4D92-8CBC-5EBE58704E16}">
      <dsp:nvSpPr>
        <dsp:cNvPr id="0" name=""/>
        <dsp:cNvSpPr/>
      </dsp:nvSpPr>
      <dsp:spPr>
        <a:xfrm>
          <a:off x="1524" y="2332275"/>
          <a:ext cx="2859765" cy="14298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1- Scale of 0 to 3 points</a:t>
          </a:r>
          <a:endParaRPr lang="en-CA" sz="3600" kern="1200" dirty="0"/>
        </a:p>
      </dsp:txBody>
      <dsp:txXfrm>
        <a:off x="1524" y="2332275"/>
        <a:ext cx="2859765" cy="1429882"/>
      </dsp:txXfrm>
    </dsp:sp>
    <dsp:sp modelId="{DA44933A-E639-4226-91E1-1B6762ABEF10}">
      <dsp:nvSpPr>
        <dsp:cNvPr id="0" name=""/>
        <dsp:cNvSpPr/>
      </dsp:nvSpPr>
      <dsp:spPr>
        <a:xfrm>
          <a:off x="3461840" y="2332275"/>
          <a:ext cx="2859765" cy="142988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2- Scoring rubric</a:t>
          </a:r>
          <a:endParaRPr lang="en-CA" sz="3600" kern="1200" dirty="0"/>
        </a:p>
      </dsp:txBody>
      <dsp:txXfrm>
        <a:off x="3461840" y="2332275"/>
        <a:ext cx="2859765" cy="14298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4FFD613-065A-48E3-BD65-66E15E0DD71C}" type="datetimeFigureOut">
              <a:rPr lang="en-US" smtClean="0"/>
              <a:t>7/26/2022</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BBA6A5A-EBDC-4CF0-B3F8-C524D1005B17}" type="datetimeFigureOut">
              <a:rPr lang="en-US" smtClean="0"/>
              <a:t>7/26/2022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learningbar.com/early-years-evaluation/early-years-evaluation-direct-assessment/#popmake-884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helearningbar.com/leading-indicator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dirty="0">
                <a:latin typeface="Calibri" charset="0"/>
              </a:rPr>
              <a:t>Welcome to this Early Years Evaluation- Direct Assessment Learning Series. </a:t>
            </a:r>
          </a:p>
          <a:p>
            <a:pPr defTabSz="931774">
              <a:defRPr/>
            </a:pPr>
            <a:endParaRPr lang="en-AU" dirty="0">
              <a:latin typeface="Calibri" charset="0"/>
            </a:endParaRPr>
          </a:p>
          <a:p>
            <a:pPr defTabSz="931774">
              <a:defRPr/>
            </a:pPr>
            <a:r>
              <a:rPr lang="en-AU" dirty="0">
                <a:latin typeface="Calibri" charset="0"/>
              </a:rPr>
              <a:t>This session will focus on preparing for and administering the EYE-DA.</a:t>
            </a:r>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1</a:t>
            </a:fld>
            <a:endParaRPr lang="en-CA"/>
          </a:p>
        </p:txBody>
      </p:sp>
    </p:spTree>
    <p:extLst>
      <p:ext uri="{BB962C8B-B14F-4D97-AF65-F5344CB8AC3E}">
        <p14:creationId xmlns:p14="http://schemas.microsoft.com/office/powerpoint/2010/main" val="317687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b="0" i="0" dirty="0">
                <a:latin typeface="Calibri" charset="0"/>
              </a:rPr>
              <a:t>This is where you will be recording the scores as you are administering the items in the flipbook.</a:t>
            </a:r>
          </a:p>
          <a:p>
            <a:pPr eaLnBrk="1" hangingPunct="1">
              <a:spcBef>
                <a:spcPct val="0"/>
              </a:spcBef>
            </a:pPr>
            <a:endParaRPr lang="en-US" b="1" i="1" dirty="0">
              <a:latin typeface="Calibri" charset="0"/>
            </a:endParaRPr>
          </a:p>
          <a:p>
            <a:pPr eaLnBrk="1" hangingPunct="1">
              <a:spcBef>
                <a:spcPct val="0"/>
              </a:spcBef>
              <a:buFont typeface="Calibri" charset="0"/>
              <a:buAutoNum type="arabicPeriod"/>
            </a:pPr>
            <a:r>
              <a:rPr lang="en-US" dirty="0">
                <a:latin typeface="Calibri" charset="0"/>
              </a:rPr>
              <a:t> </a:t>
            </a:r>
            <a:r>
              <a:rPr lang="en-US" b="1" dirty="0">
                <a:latin typeface="Calibri" charset="0"/>
              </a:rPr>
              <a:t>Click</a:t>
            </a:r>
            <a:r>
              <a:rPr lang="en-US" dirty="0">
                <a:latin typeface="Calibri" charset="0"/>
              </a:rPr>
              <a:t> Fill out the child</a:t>
            </a:r>
            <a:r>
              <a:rPr lang="ja-JP" altLang="en-US" dirty="0">
                <a:latin typeface="Calibri" charset="0"/>
              </a:rPr>
              <a:t>’</a:t>
            </a:r>
            <a:r>
              <a:rPr lang="en-US" altLang="ja-JP" dirty="0">
                <a:latin typeface="Calibri" charset="0"/>
              </a:rPr>
              <a:t>s demographic information</a:t>
            </a:r>
            <a:r>
              <a:rPr lang="en-US" altLang="ja-JP" baseline="0" dirty="0">
                <a:latin typeface="Calibri" charset="0"/>
              </a:rPr>
              <a:t> before you begin the assessment – </a:t>
            </a:r>
            <a:r>
              <a:rPr lang="en-US" altLang="ja-JP" b="1" baseline="0" dirty="0">
                <a:latin typeface="Calibri" charset="0"/>
              </a:rPr>
              <a:t>yellow arrow</a:t>
            </a:r>
            <a:endParaRPr lang="en-US" altLang="ja-JP" b="1" dirty="0">
              <a:latin typeface="Calibri" charset="0"/>
            </a:endParaRPr>
          </a:p>
          <a:p>
            <a:pPr eaLnBrk="1" hangingPunct="1">
              <a:spcBef>
                <a:spcPct val="0"/>
              </a:spcBef>
              <a:buFont typeface="Calibri" charset="0"/>
              <a:buAutoNum type="arabicPeriod"/>
            </a:pPr>
            <a:r>
              <a:rPr lang="en-US" dirty="0">
                <a:latin typeface="Calibri" charset="0"/>
              </a:rPr>
              <a:t> </a:t>
            </a:r>
            <a:r>
              <a:rPr lang="en-US" b="1" dirty="0">
                <a:latin typeface="Calibri" charset="0"/>
              </a:rPr>
              <a:t>Click </a:t>
            </a:r>
            <a:r>
              <a:rPr lang="en-CA" noProof="0" dirty="0">
                <a:latin typeface="Calibri" charset="0"/>
              </a:rPr>
              <a:t>Colour-coded</a:t>
            </a:r>
            <a:r>
              <a:rPr lang="en-US" dirty="0">
                <a:latin typeface="Calibri" charset="0"/>
              </a:rPr>
              <a:t> domains are the same as in the flipbook – </a:t>
            </a:r>
            <a:r>
              <a:rPr lang="en-US" b="1" dirty="0">
                <a:latin typeface="Calibri" charset="0"/>
              </a:rPr>
              <a:t>purple arrow</a:t>
            </a:r>
          </a:p>
          <a:p>
            <a:pPr marL="0" marR="0" indent="0" algn="l" defTabSz="914400" rtl="0" eaLnBrk="1" fontAlgn="auto" latinLnBrk="0" hangingPunct="1">
              <a:lnSpc>
                <a:spcPct val="100000"/>
              </a:lnSpc>
              <a:spcBef>
                <a:spcPct val="0"/>
              </a:spcBef>
              <a:spcAft>
                <a:spcPts val="0"/>
              </a:spcAft>
              <a:buClrTx/>
              <a:buSzTx/>
              <a:buFont typeface="Calibri" charset="0"/>
              <a:buAutoNum type="arabicPeriod"/>
              <a:tabLst/>
              <a:defRPr/>
            </a:pPr>
            <a:r>
              <a:rPr lang="en-US" dirty="0">
                <a:latin typeface="Calibri" charset="0"/>
              </a:rPr>
              <a:t> </a:t>
            </a:r>
            <a:r>
              <a:rPr lang="en-US" b="1" dirty="0">
                <a:latin typeface="Calibri" charset="0"/>
              </a:rPr>
              <a:t>Click </a:t>
            </a:r>
            <a:r>
              <a:rPr lang="en-US" dirty="0">
                <a:latin typeface="Calibri" charset="0"/>
              </a:rPr>
              <a:t>Item numbers are listed here and match those found in the flipbook  – </a:t>
            </a:r>
            <a:r>
              <a:rPr lang="en-US" b="1" dirty="0">
                <a:latin typeface="Calibri" charset="0"/>
              </a:rPr>
              <a:t>green arrow</a:t>
            </a:r>
          </a:p>
          <a:p>
            <a:pPr eaLnBrk="1" hangingPunct="1">
              <a:spcBef>
                <a:spcPct val="0"/>
              </a:spcBef>
              <a:buFont typeface="Calibri" charset="0"/>
              <a:buAutoNum type="arabicPeriod"/>
            </a:pPr>
            <a:r>
              <a:rPr lang="en-US" dirty="0">
                <a:latin typeface="Calibri" charset="0"/>
              </a:rPr>
              <a:t> </a:t>
            </a:r>
            <a:r>
              <a:rPr lang="en-US" b="1" dirty="0">
                <a:latin typeface="Calibri" charset="0"/>
              </a:rPr>
              <a:t>Click </a:t>
            </a:r>
            <a:r>
              <a:rPr lang="en-US" dirty="0">
                <a:latin typeface="Calibri" charset="0"/>
              </a:rPr>
              <a:t>Here we see the skills assessed, including the correct answers - </a:t>
            </a:r>
            <a:r>
              <a:rPr lang="en-US" b="1" dirty="0">
                <a:latin typeface="Calibri" charset="0"/>
              </a:rPr>
              <a:t>red arrow</a:t>
            </a:r>
          </a:p>
          <a:p>
            <a:pPr eaLnBrk="1" hangingPunct="1">
              <a:spcBef>
                <a:spcPct val="0"/>
              </a:spcBef>
              <a:buFont typeface="Calibri" charset="0"/>
              <a:buAutoNum type="arabicPeriod"/>
            </a:pPr>
            <a:r>
              <a:rPr lang="en-US" baseline="0" dirty="0">
                <a:latin typeface="Calibri" charset="0"/>
              </a:rPr>
              <a:t> </a:t>
            </a:r>
            <a:r>
              <a:rPr lang="en-US" b="1" dirty="0">
                <a:latin typeface="Calibri" charset="0"/>
              </a:rPr>
              <a:t>Click </a:t>
            </a:r>
            <a:r>
              <a:rPr lang="en-US" baseline="0" dirty="0">
                <a:latin typeface="Calibri" charset="0"/>
              </a:rPr>
              <a:t>The scoring scale is </a:t>
            </a:r>
            <a:r>
              <a:rPr lang="en-US" dirty="0">
                <a:latin typeface="Calibri" charset="0"/>
              </a:rPr>
              <a:t>0-3 points or Not Complete – </a:t>
            </a:r>
            <a:r>
              <a:rPr lang="en-US" b="1" dirty="0">
                <a:latin typeface="Calibri" charset="0"/>
              </a:rPr>
              <a:t>orange arrow</a:t>
            </a:r>
          </a:p>
          <a:p>
            <a:pPr eaLnBrk="1" hangingPunct="1">
              <a:spcBef>
                <a:spcPct val="0"/>
              </a:spcBef>
              <a:buFont typeface="Calibri" charset="0"/>
              <a:buAutoNum type="arabicPeriod"/>
            </a:pPr>
            <a:r>
              <a:rPr lang="en-US" baseline="0" dirty="0">
                <a:latin typeface="Calibri" charset="0"/>
              </a:rPr>
              <a:t> </a:t>
            </a:r>
            <a:r>
              <a:rPr lang="en-US" b="1" dirty="0">
                <a:latin typeface="Calibri" charset="0"/>
              </a:rPr>
              <a:t>Click </a:t>
            </a:r>
            <a:r>
              <a:rPr lang="en-US" baseline="0" dirty="0">
                <a:latin typeface="Calibri" charset="0"/>
              </a:rPr>
              <a:t>The yellow section describes </a:t>
            </a:r>
            <a:r>
              <a:rPr lang="en-US" dirty="0">
                <a:latin typeface="Calibri" charset="0"/>
              </a:rPr>
              <a:t>the </a:t>
            </a:r>
            <a:r>
              <a:rPr lang="en-US" u="sng" dirty="0">
                <a:latin typeface="Calibri" charset="0"/>
              </a:rPr>
              <a:t>stop rule</a:t>
            </a:r>
            <a:r>
              <a:rPr lang="en-US" u="none" dirty="0">
                <a:latin typeface="Calibri" charset="0"/>
              </a:rPr>
              <a:t>. </a:t>
            </a:r>
            <a:r>
              <a:rPr lang="en-US" sz="1200" dirty="0">
                <a:latin typeface="Calibri" charset="0"/>
                <a:cs typeface="Helvetica" charset="0"/>
              </a:rPr>
              <a:t>For </a:t>
            </a:r>
            <a:r>
              <a:rPr lang="en-US" sz="1200" b="1" dirty="0">
                <a:solidFill>
                  <a:srgbClr val="C00000"/>
                </a:solidFill>
                <a:latin typeface="Calibri" charset="0"/>
                <a:cs typeface="Helvetica" charset="0"/>
              </a:rPr>
              <a:t>Domains A, B, and C</a:t>
            </a:r>
            <a:r>
              <a:rPr lang="en-US" sz="1200" dirty="0">
                <a:solidFill>
                  <a:srgbClr val="C00000"/>
                </a:solidFill>
                <a:latin typeface="Calibri" charset="0"/>
                <a:cs typeface="Helvetica" charset="0"/>
              </a:rPr>
              <a:t> </a:t>
            </a:r>
            <a:r>
              <a:rPr lang="en-US" sz="1200" dirty="0">
                <a:latin typeface="Calibri" charset="0"/>
                <a:cs typeface="Helvetica" charset="0"/>
              </a:rPr>
              <a:t>– you stop after the 9</a:t>
            </a:r>
            <a:r>
              <a:rPr lang="en-US" sz="1200" baseline="30000" dirty="0">
                <a:latin typeface="Calibri" charset="0"/>
                <a:cs typeface="Helvetica" charset="0"/>
              </a:rPr>
              <a:t>th</a:t>
            </a:r>
            <a:r>
              <a:rPr lang="en-US" sz="1200" dirty="0">
                <a:latin typeface="Calibri" charset="0"/>
                <a:cs typeface="Helvetica" charset="0"/>
              </a:rPr>
              <a:t> item if a score of zero on each of the previous three items (e.g., B7, B8, and B9) is recorded.</a:t>
            </a:r>
            <a:r>
              <a:rPr lang="en-US" sz="1200" baseline="0" dirty="0">
                <a:latin typeface="Calibri" charset="0"/>
                <a:cs typeface="Helvetica" charset="0"/>
              </a:rPr>
              <a:t> </a:t>
            </a:r>
            <a:r>
              <a:rPr lang="en-US" sz="1200" dirty="0">
                <a:latin typeface="Calibri" charset="0"/>
                <a:cs typeface="Helvetica" charset="0"/>
              </a:rPr>
              <a:t>Enter a score of zero for the remaining three items (e.g., B10, B11, and B12).</a:t>
            </a:r>
            <a:r>
              <a:rPr lang="en-US" sz="1200" baseline="0" dirty="0">
                <a:latin typeface="Calibri" charset="0"/>
                <a:cs typeface="Helvetica" charset="0"/>
              </a:rPr>
              <a:t> </a:t>
            </a:r>
            <a:r>
              <a:rPr lang="en-US" sz="1200" dirty="0">
                <a:latin typeface="Calibri" charset="0"/>
                <a:cs typeface="Helvetica" charset="0"/>
              </a:rPr>
              <a:t>The </a:t>
            </a:r>
            <a:r>
              <a:rPr lang="ja-JP" altLang="en-US" sz="1200" dirty="0">
                <a:latin typeface="Calibri" charset="0"/>
                <a:cs typeface="Helvetica" charset="0"/>
              </a:rPr>
              <a:t>‘</a:t>
            </a:r>
            <a:r>
              <a:rPr lang="en-US" altLang="ja-JP" sz="1200" dirty="0">
                <a:latin typeface="Calibri" charset="0"/>
                <a:cs typeface="Helvetica" charset="0"/>
              </a:rPr>
              <a:t>Stop Rule</a:t>
            </a:r>
            <a:r>
              <a:rPr lang="ja-JP" altLang="en-US" sz="1200" dirty="0">
                <a:latin typeface="Calibri" charset="0"/>
                <a:cs typeface="Helvetica" charset="0"/>
              </a:rPr>
              <a:t>’</a:t>
            </a:r>
            <a:r>
              <a:rPr lang="en-US" altLang="ja-JP" sz="1200" dirty="0">
                <a:latin typeface="Calibri" charset="0"/>
                <a:cs typeface="Helvetica" charset="0"/>
              </a:rPr>
              <a:t> is </a:t>
            </a:r>
            <a:r>
              <a:rPr lang="en-US" altLang="ja-JP" sz="1200" b="1" u="sng" dirty="0">
                <a:solidFill>
                  <a:srgbClr val="C00000"/>
                </a:solidFill>
                <a:latin typeface="Calibri" charset="0"/>
                <a:cs typeface="Helvetica" charset="0"/>
              </a:rPr>
              <a:t>not</a:t>
            </a:r>
            <a:r>
              <a:rPr lang="en-US" altLang="ja-JP" sz="1200" dirty="0">
                <a:latin typeface="Calibri" charset="0"/>
                <a:cs typeface="Helvetica" charset="0"/>
              </a:rPr>
              <a:t> used for Domain D (Gross and Fine Motor Skills).</a:t>
            </a:r>
            <a:endParaRPr lang="en-US" sz="1200" dirty="0">
              <a:latin typeface="Calibri" charset="0"/>
              <a:cs typeface="Helvetica" charset="0"/>
            </a:endParaRPr>
          </a:p>
          <a:p>
            <a:pPr eaLnBrk="1" hangingPunct="1">
              <a:spcBef>
                <a:spcPct val="0"/>
              </a:spcBef>
              <a:buFont typeface="Calibri" charset="0"/>
              <a:buAutoNum type="arabicPeriod"/>
            </a:pPr>
            <a:endParaRPr lang="en-US" dirty="0">
              <a:latin typeface="Calibri" charset="0"/>
            </a:endParaRPr>
          </a:p>
        </p:txBody>
      </p:sp>
      <p:sp>
        <p:nvSpPr>
          <p:cNvPr id="4" name="Slide Number Placeholder 3"/>
          <p:cNvSpPr>
            <a:spLocks noGrp="1"/>
          </p:cNvSpPr>
          <p:nvPr>
            <p:ph type="sldNum" sz="quarter" idx="10"/>
          </p:nvPr>
        </p:nvSpPr>
        <p:spPr/>
        <p:txBody>
          <a:bodyPr/>
          <a:lstStyle/>
          <a:p>
            <a:pPr>
              <a:defRPr/>
            </a:pPr>
            <a:fld id="{EC498D1D-216A-EA47-B5D3-128AC5217C2A}" type="slidenum">
              <a:rPr lang="en-CA" smtClean="0"/>
              <a:pPr>
                <a:defRPr/>
              </a:pPr>
              <a:t>10</a:t>
            </a:fld>
            <a:endParaRPr lang="en-CA"/>
          </a:p>
        </p:txBody>
      </p:sp>
    </p:spTree>
    <p:extLst>
      <p:ext uri="{BB962C8B-B14F-4D97-AF65-F5344CB8AC3E}">
        <p14:creationId xmlns:p14="http://schemas.microsoft.com/office/powerpoint/2010/main" val="2889331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You can see that the evaluator has used the Scoring Protocol</a:t>
            </a:r>
            <a:r>
              <a:rPr lang="en-US" b="0" baseline="0" dirty="0"/>
              <a:t> Sheet to record additional information as the assessment was done with this child. This is very helpful in case there is uncertainty about the score when it’s time to enter the data into the system. This evaluator put a checkmark next to each correct response and put an X when the child’s response was incorrect. You’ll also notice that in the case where a two-part answer is required, the evaluator has placed two checkmarks to indicate that the child has answered both parts correctly.</a:t>
            </a:r>
            <a:endParaRPr lang="en-US" b="0" dirty="0"/>
          </a:p>
        </p:txBody>
      </p:sp>
      <p:sp>
        <p:nvSpPr>
          <p:cNvPr id="4" name="Slide Number Placeholder 3"/>
          <p:cNvSpPr>
            <a:spLocks noGrp="1"/>
          </p:cNvSpPr>
          <p:nvPr>
            <p:ph type="sldNum" sz="quarter" idx="10"/>
          </p:nvPr>
        </p:nvSpPr>
        <p:spPr/>
        <p:txBody>
          <a:bodyPr/>
          <a:lstStyle/>
          <a:p>
            <a:pPr>
              <a:defRPr/>
            </a:pPr>
            <a:fld id="{EC498D1D-216A-EA47-B5D3-128AC5217C2A}" type="slidenum">
              <a:rPr lang="en-CA" smtClean="0"/>
              <a:pPr>
                <a:defRPr/>
              </a:pPr>
              <a:t>11</a:t>
            </a:fld>
            <a:endParaRPr lang="en-CA"/>
          </a:p>
        </p:txBody>
      </p:sp>
    </p:spTree>
    <p:extLst>
      <p:ext uri="{BB962C8B-B14F-4D97-AF65-F5344CB8AC3E}">
        <p14:creationId xmlns:p14="http://schemas.microsoft.com/office/powerpoint/2010/main" val="3780865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back of the Scoring Protocol Sheet, you’ll see that there is a section at the bottom to record any observations or notes from the assessment.</a:t>
            </a:r>
          </a:p>
          <a:p>
            <a:endParaRPr lang="en-US" b="0" dirty="0"/>
          </a:p>
          <a:p>
            <a:r>
              <a:rPr lang="en-US" b="0" dirty="0"/>
              <a:t>The information you’ve gathered and recorded on this sheet can later be entered into the online data entry site. </a:t>
            </a:r>
          </a:p>
        </p:txBody>
      </p:sp>
      <p:sp>
        <p:nvSpPr>
          <p:cNvPr id="4" name="Slide Number Placeholder 3"/>
          <p:cNvSpPr>
            <a:spLocks noGrp="1"/>
          </p:cNvSpPr>
          <p:nvPr>
            <p:ph type="sldNum" sz="quarter" idx="10"/>
          </p:nvPr>
        </p:nvSpPr>
        <p:spPr/>
        <p:txBody>
          <a:bodyPr/>
          <a:lstStyle/>
          <a:p>
            <a:pPr>
              <a:defRPr/>
            </a:pPr>
            <a:fld id="{EC498D1D-216A-EA47-B5D3-128AC5217C2A}" type="slidenum">
              <a:rPr lang="en-CA" smtClean="0"/>
              <a:pPr>
                <a:defRPr/>
              </a:pPr>
              <a:t>12</a:t>
            </a:fld>
            <a:endParaRPr lang="en-CA"/>
          </a:p>
        </p:txBody>
      </p:sp>
    </p:spTree>
    <p:extLst>
      <p:ext uri="{BB962C8B-B14F-4D97-AF65-F5344CB8AC3E}">
        <p14:creationId xmlns:p14="http://schemas.microsoft.com/office/powerpoint/2010/main" val="1443280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child will need a Child Response Booklet in order to complete the Fine Motor skills section of the EYE‐DA. Please ensure that the child’s name is recorded on the front of the Child Response Booklet and that it stays with the Scoring Protocol in case questions arise or a teacher would like to view it.</a:t>
            </a:r>
          </a:p>
          <a:p>
            <a:r>
              <a:rPr lang="en-US" dirty="0"/>
              <a:t>Instructions on how the child uses the Child Response Booklet are included in the flipbook and in Appendix A of the ASG. Samples for scoring these items are also located in the flipbook as well as in Appendix B.</a:t>
            </a:r>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13</a:t>
            </a:fld>
            <a:endParaRPr lang="en-US"/>
          </a:p>
        </p:txBody>
      </p:sp>
    </p:spTree>
    <p:extLst>
      <p:ext uri="{BB962C8B-B14F-4D97-AF65-F5344CB8AC3E}">
        <p14:creationId xmlns:p14="http://schemas.microsoft.com/office/powerpoint/2010/main" val="2080140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flipbook is designed to correspond to the Scoring Protocol Sheet.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a:t>
            </a:r>
            <a:r>
              <a:rPr lang="en-US" b="1" dirty="0"/>
              <a:t>CLICK </a:t>
            </a:r>
            <a:r>
              <a:rPr lang="en-US" dirty="0"/>
              <a:t>The top-left corner denotes the domain and item number.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a:t>
            </a:r>
            <a:r>
              <a:rPr lang="en-US" b="1" dirty="0"/>
              <a:t>CLICK </a:t>
            </a:r>
            <a:r>
              <a:rPr lang="en-US" b="0" dirty="0"/>
              <a:t>Do</a:t>
            </a:r>
            <a:r>
              <a:rPr lang="en-US" dirty="0"/>
              <a:t>main </a:t>
            </a:r>
            <a:r>
              <a:rPr lang="en-CA" noProof="0" dirty="0"/>
              <a:t>colours</a:t>
            </a:r>
            <a:r>
              <a:rPr lang="en-US" dirty="0"/>
              <a:t> match those found on the Scoring Protocol Sheet. </a:t>
            </a:r>
          </a:p>
          <a:p>
            <a:r>
              <a:rPr lang="en-US" dirty="0"/>
              <a:t>3 ) </a:t>
            </a:r>
            <a:r>
              <a:rPr lang="en-US" b="1" dirty="0"/>
              <a:t>CLICK </a:t>
            </a:r>
            <a:r>
              <a:rPr lang="en-US" dirty="0"/>
              <a:t>The scripted text for the assessor is included in italics.</a:t>
            </a:r>
          </a:p>
          <a:p>
            <a:r>
              <a:rPr lang="en-US" dirty="0"/>
              <a:t>4) </a:t>
            </a:r>
            <a:r>
              <a:rPr lang="en-US" b="1" dirty="0"/>
              <a:t>CLICK </a:t>
            </a:r>
            <a:r>
              <a:rPr lang="en-US" dirty="0"/>
              <a:t>The scoring criteria are included at the bottom of the page. </a:t>
            </a:r>
          </a:p>
          <a:p>
            <a:r>
              <a:rPr lang="en-US" dirty="0"/>
              <a:t>5) </a:t>
            </a:r>
            <a:r>
              <a:rPr lang="en-US" b="1" dirty="0"/>
              <a:t>CLICK </a:t>
            </a:r>
            <a:r>
              <a:rPr lang="en-US" dirty="0"/>
              <a:t>The materials required for this item are listed here. These can include the test plate and/or materials from the EYE-DA kit. </a:t>
            </a:r>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14</a:t>
            </a:fld>
            <a:endParaRPr lang="en-US"/>
          </a:p>
        </p:txBody>
      </p:sp>
    </p:spTree>
    <p:extLst>
      <p:ext uri="{BB962C8B-B14F-4D97-AF65-F5344CB8AC3E}">
        <p14:creationId xmlns:p14="http://schemas.microsoft.com/office/powerpoint/2010/main" val="2148017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465138" y="608013"/>
            <a:ext cx="8102601" cy="4559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717529" y="5457160"/>
            <a:ext cx="5735662" cy="406938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rtl="0" fontAlgn="base"/>
            <a:r>
              <a:rPr lang="en-US" sz="1200" b="0" i="0" u="none" strike="noStrike" kern="1200" dirty="0">
                <a:solidFill>
                  <a:schemeClr val="tx1"/>
                </a:solidFill>
                <a:effectLst/>
                <a:latin typeface="+mn-lt"/>
                <a:ea typeface="+mn-ea"/>
                <a:cs typeface="+mn-cs"/>
              </a:rPr>
              <a:t>In some situations, when the child arrives to complete the DA, they are meeting you, the evaluator, for the first time. If this is the case, it is important to ensure that the child feels comfortable working with you.</a:t>
            </a:r>
          </a:p>
          <a:p>
            <a:pPr rtl="0" fontAlgn="base"/>
            <a:endParaRPr lang="en-US" sz="1200" b="0" i="0" u="none" strike="noStrike"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1. You can build rapport by: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Greeting them by name </a:t>
            </a:r>
            <a:r>
              <a:rPr lang="en-US" sz="1200" b="0" i="1" u="none" strike="noStrike" kern="1200" dirty="0">
                <a:solidFill>
                  <a:schemeClr val="tx1"/>
                </a:solidFill>
                <a:effectLst/>
                <a:latin typeface="+mn-lt"/>
                <a:ea typeface="+mn-ea"/>
                <a:cs typeface="+mn-cs"/>
              </a:rPr>
              <a:t>(Hello Katie! How are you today?)</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Chatting with them briefly </a:t>
            </a:r>
            <a:r>
              <a:rPr lang="en-US" sz="1200" b="0" i="1" u="none" strike="noStrike" kern="1200" dirty="0">
                <a:solidFill>
                  <a:schemeClr val="tx1"/>
                </a:solidFill>
                <a:effectLst/>
                <a:latin typeface="+mn-lt"/>
                <a:ea typeface="+mn-ea"/>
                <a:cs typeface="+mn-cs"/>
              </a:rPr>
              <a:t>(I see a flower on your shirt; do you like flowers?)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Introduce yourself </a:t>
            </a:r>
            <a:r>
              <a:rPr lang="en-US" sz="1200" b="0" i="1" u="none" strike="noStrike" kern="1200" dirty="0">
                <a:solidFill>
                  <a:schemeClr val="tx1"/>
                </a:solidFill>
                <a:effectLst/>
                <a:latin typeface="+mn-lt"/>
                <a:ea typeface="+mn-ea"/>
                <a:cs typeface="+mn-cs"/>
              </a:rPr>
              <a:t>(I am (facilitator</a:t>
            </a:r>
            <a:r>
              <a:rPr lang="ja-JP" altLang="en-US" sz="1200" b="0" i="1" u="none" strike="noStrike" kern="1200" dirty="0">
                <a:solidFill>
                  <a:schemeClr val="tx1"/>
                </a:solidFill>
                <a:effectLst/>
                <a:latin typeface="+mn-lt"/>
                <a:ea typeface="+mn-ea"/>
                <a:cs typeface="+mn-cs"/>
              </a:rPr>
              <a:t>’</a:t>
            </a:r>
            <a:r>
              <a:rPr lang="en-US" sz="1200" b="0" i="1" u="none" strike="noStrike" kern="1200" dirty="0">
                <a:solidFill>
                  <a:schemeClr val="tx1"/>
                </a:solidFill>
                <a:effectLst/>
                <a:latin typeface="+mn-lt"/>
                <a:ea typeface="+mn-ea"/>
                <a:cs typeface="+mn-cs"/>
              </a:rPr>
              <a:t>s name) and we are going to play and have some fun today!)</a:t>
            </a:r>
            <a:r>
              <a:rPr lang="en-US" sz="1200" b="0" i="0" kern="1200" dirty="0">
                <a:solidFill>
                  <a:schemeClr val="tx1"/>
                </a:solidFill>
                <a:effectLst/>
                <a:latin typeface="+mn-lt"/>
                <a:ea typeface="+mn-ea"/>
                <a:cs typeface="+mn-cs"/>
              </a:rPr>
              <a:t>​</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2. Complete the ‘warm-up’ item.</a:t>
            </a:r>
          </a:p>
          <a:p>
            <a:pPr rtl="0" fontAlgn="base"/>
            <a:r>
              <a:rPr lang="en-US" sz="1200" b="0" i="0" kern="1200" dirty="0">
                <a:solidFill>
                  <a:schemeClr val="tx1"/>
                </a:solidFill>
                <a:effectLst/>
                <a:latin typeface="+mn-lt"/>
                <a:ea typeface="+mn-ea"/>
                <a:cs typeface="+mn-cs"/>
              </a:rPr>
              <a:t>3. Make sure the child understands you and is comfortable working with you.</a:t>
            </a:r>
          </a:p>
          <a:p>
            <a:pPr rtl="0" fontAlgn="base"/>
            <a:r>
              <a:rPr lang="en-US" sz="1200" b="0" i="0" kern="1200" dirty="0">
                <a:solidFill>
                  <a:schemeClr val="tx1"/>
                </a:solidFill>
                <a:effectLst/>
                <a:latin typeface="+mn-lt"/>
                <a:ea typeface="+mn-ea"/>
                <a:cs typeface="+mn-cs"/>
              </a:rPr>
              <a:t>4. Ensure the evaluation area is a fairly quiet space with enough room to demonstrate the Gross Motor skills.</a:t>
            </a:r>
          </a:p>
          <a:p>
            <a:pPr rtl="0" fontAlgn="base"/>
            <a:endParaRPr lang="en-US" sz="1200" b="0" i="0" kern="1200" dirty="0">
              <a:solidFill>
                <a:schemeClr val="tx1"/>
              </a:solidFill>
              <a:effectLst/>
              <a:latin typeface="+mn-lt"/>
              <a:ea typeface="+mn-ea"/>
              <a:cs typeface="+mn-cs"/>
            </a:endParaRPr>
          </a:p>
          <a:p>
            <a:pPr rtl="0" fontAlgn="base"/>
            <a:endParaRPr lang="en-US" sz="1200" b="1" i="0" u="none" strike="noStrike" kern="1200" dirty="0">
              <a:solidFill>
                <a:schemeClr val="tx1"/>
              </a:solidFill>
              <a:effectLst/>
              <a:latin typeface="+mn-lt"/>
              <a:ea typeface="+mn-ea"/>
              <a:cs typeface="+mn-cs"/>
            </a:endParaRPr>
          </a:p>
          <a:p>
            <a:pPr rtl="0" fontAlgn="base"/>
            <a:r>
              <a:rPr lang="en-US" sz="1200" b="1" i="0" u="none" strike="noStrike" kern="1200" dirty="0">
                <a:solidFill>
                  <a:schemeClr val="tx1"/>
                </a:solidFill>
                <a:effectLst/>
                <a:latin typeface="+mn-lt"/>
                <a:ea typeface="+mn-ea"/>
                <a:cs typeface="+mn-cs"/>
              </a:rPr>
              <a:t>Some suggestions: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Wear comfortable clothes and shoes that will allow you to move easily. You will be doing some hopping and skipping during the evaluation.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Avoid flashy jewelry </a:t>
            </a:r>
            <a:r>
              <a:rPr lang="en-US" sz="1200" b="0" i="0" kern="1200" dirty="0">
                <a:solidFill>
                  <a:schemeClr val="tx1"/>
                </a:solidFill>
                <a:effectLst/>
                <a:latin typeface="+mn-lt"/>
                <a:ea typeface="+mn-ea"/>
                <a:cs typeface="+mn-cs"/>
              </a:rPr>
              <a:t>​and </a:t>
            </a:r>
            <a:r>
              <a:rPr lang="en-US" sz="1200" b="0" i="0" u="none" strike="noStrike" kern="1200" dirty="0">
                <a:solidFill>
                  <a:schemeClr val="tx1"/>
                </a:solidFill>
                <a:effectLst/>
                <a:latin typeface="+mn-lt"/>
                <a:ea typeface="+mn-ea"/>
                <a:cs typeface="+mn-cs"/>
              </a:rPr>
              <a:t>heavy scents or perfumes.</a:t>
            </a:r>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t>
            </a:r>
          </a:p>
        </p:txBody>
      </p:sp>
      <p:sp>
        <p:nvSpPr>
          <p:cNvPr id="96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674343" indent="-259364" eaLnBrk="0" hangingPunct="0">
              <a:defRPr>
                <a:solidFill>
                  <a:schemeClr val="tx1"/>
                </a:solidFill>
                <a:latin typeface="Arial" charset="0"/>
                <a:cs typeface="Arial" charset="0"/>
              </a:defRPr>
            </a:lvl2pPr>
            <a:lvl3pPr marL="1037452" indent="-207489" eaLnBrk="0" hangingPunct="0">
              <a:defRPr>
                <a:solidFill>
                  <a:schemeClr val="tx1"/>
                </a:solidFill>
                <a:latin typeface="Arial" charset="0"/>
                <a:cs typeface="Arial" charset="0"/>
              </a:defRPr>
            </a:lvl3pPr>
            <a:lvl4pPr marL="1452433" indent="-207489" eaLnBrk="0" hangingPunct="0">
              <a:defRPr>
                <a:solidFill>
                  <a:schemeClr val="tx1"/>
                </a:solidFill>
                <a:latin typeface="Arial" charset="0"/>
                <a:cs typeface="Arial" charset="0"/>
              </a:defRPr>
            </a:lvl4pPr>
            <a:lvl5pPr marL="1867415" indent="-207489" eaLnBrk="0" hangingPunct="0">
              <a:defRPr>
                <a:solidFill>
                  <a:schemeClr val="tx1"/>
                </a:solidFill>
                <a:latin typeface="Arial" charset="0"/>
                <a:cs typeface="Arial" charset="0"/>
              </a:defRPr>
            </a:lvl5pPr>
            <a:lvl6pPr marL="2282395" indent="-207489" eaLnBrk="0" fontAlgn="base" hangingPunct="0">
              <a:spcBef>
                <a:spcPct val="0"/>
              </a:spcBef>
              <a:spcAft>
                <a:spcPct val="0"/>
              </a:spcAft>
              <a:defRPr>
                <a:solidFill>
                  <a:schemeClr val="tx1"/>
                </a:solidFill>
                <a:latin typeface="Arial" charset="0"/>
                <a:cs typeface="Arial" charset="0"/>
              </a:defRPr>
            </a:lvl6pPr>
            <a:lvl7pPr marL="2697376" indent="-207489" eaLnBrk="0" fontAlgn="base" hangingPunct="0">
              <a:spcBef>
                <a:spcPct val="0"/>
              </a:spcBef>
              <a:spcAft>
                <a:spcPct val="0"/>
              </a:spcAft>
              <a:defRPr>
                <a:solidFill>
                  <a:schemeClr val="tx1"/>
                </a:solidFill>
                <a:latin typeface="Arial" charset="0"/>
                <a:cs typeface="Arial" charset="0"/>
              </a:defRPr>
            </a:lvl7pPr>
            <a:lvl8pPr marL="3112357" indent="-207489" eaLnBrk="0" fontAlgn="base" hangingPunct="0">
              <a:spcBef>
                <a:spcPct val="0"/>
              </a:spcBef>
              <a:spcAft>
                <a:spcPct val="0"/>
              </a:spcAft>
              <a:defRPr>
                <a:solidFill>
                  <a:schemeClr val="tx1"/>
                </a:solidFill>
                <a:latin typeface="Arial" charset="0"/>
                <a:cs typeface="Arial" charset="0"/>
              </a:defRPr>
            </a:lvl8pPr>
            <a:lvl9pPr marL="3527337" indent="-207489" eaLnBrk="0" fontAlgn="base" hangingPunct="0">
              <a:spcBef>
                <a:spcPct val="0"/>
              </a:spcBef>
              <a:spcAft>
                <a:spcPct val="0"/>
              </a:spcAft>
              <a:defRPr>
                <a:solidFill>
                  <a:schemeClr val="tx1"/>
                </a:solidFill>
                <a:latin typeface="Arial" charset="0"/>
                <a:cs typeface="Arial" charset="0"/>
              </a:defRPr>
            </a:lvl9pPr>
          </a:lstStyle>
          <a:p>
            <a:pPr eaLnBrk="1" hangingPunct="1"/>
            <a:fld id="{AFFBB553-F765-48EE-9A4F-DDD6CB100D80}" type="slidenum">
              <a:rPr lang="en-CA" smtClean="0">
                <a:solidFill>
                  <a:prstClr val="black"/>
                </a:solidFill>
                <a:latin typeface="Calibri" pitchFamily="34" charset="0"/>
              </a:rPr>
              <a:pPr eaLnBrk="1" hangingPunct="1"/>
              <a:t>15</a:t>
            </a:fld>
            <a:endParaRPr lang="en-CA">
              <a:solidFill>
                <a:prstClr val="black"/>
              </a:solidFill>
              <a:latin typeface="Calibri" pitchFamily="34" charset="0"/>
            </a:endParaRPr>
          </a:p>
        </p:txBody>
      </p:sp>
    </p:spTree>
    <p:extLst>
      <p:ext uri="{BB962C8B-B14F-4D97-AF65-F5344CB8AC3E}">
        <p14:creationId xmlns:p14="http://schemas.microsoft.com/office/powerpoint/2010/main" val="3238296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xfrm>
            <a:off x="117475" y="762000"/>
            <a:ext cx="6792913" cy="38227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8066"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dirty="0">
                <a:latin typeface="Calibri" charset="0"/>
              </a:rPr>
              <a:t>Positioning yourself correctly during the evaluation is important. </a:t>
            </a:r>
            <a:r>
              <a:rPr lang="en-AU" altLang="ja-JP" sz="1200" dirty="0">
                <a:latin typeface="Calibri" charset="0"/>
                <a:cs typeface="Helvetica" charset="0"/>
              </a:rPr>
              <a:t>You need to be able to see what the child is doing and also read the script from the flipbook.</a:t>
            </a:r>
          </a:p>
          <a:p>
            <a:endParaRPr lang="en-AU" altLang="ja-JP" sz="1200" dirty="0">
              <a:latin typeface="Calibri" charset="0"/>
              <a:cs typeface="Helvetica"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charset="0"/>
                <a:cs typeface="Helvetica" charset="0"/>
              </a:rPr>
              <a:t>Take the materials out of the DA kit and place them beside you so that they are accessible but keep them out of the child</a:t>
            </a:r>
            <a:r>
              <a:rPr lang="en-CA" sz="1200" dirty="0">
                <a:latin typeface="Calibri" charset="0"/>
                <a:cs typeface="Helvetica" charset="0"/>
              </a:rPr>
              <a:t>’</a:t>
            </a:r>
            <a:r>
              <a:rPr lang="en-US" altLang="ja-JP" sz="1200" dirty="0">
                <a:latin typeface="Calibri" charset="0"/>
                <a:cs typeface="Helvetica" charset="0"/>
              </a:rPr>
              <a:t>s line of vision.</a:t>
            </a:r>
          </a:p>
          <a:p>
            <a:endParaRPr lang="en-US" altLang="ja-JP" sz="1200" dirty="0">
              <a:latin typeface="Calibri" charset="0"/>
              <a:cs typeface="Helvetica" charset="0"/>
            </a:endParaRPr>
          </a:p>
        </p:txBody>
      </p:sp>
      <p:sp>
        <p:nvSpPr>
          <p:cNvPr id="8806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DDCA8D-3D61-4146-B5C4-FFEC1E58D7A3}" type="slidenum">
              <a:rPr lang="en-CA" sz="1200">
                <a:latin typeface="Calibri" charset="0"/>
              </a:rPr>
              <a:pPr/>
              <a:t>16</a:t>
            </a:fld>
            <a:endParaRPr lang="en-CA" sz="1200">
              <a:latin typeface="Calibri" charset="0"/>
            </a:endParaRPr>
          </a:p>
        </p:txBody>
      </p:sp>
    </p:spTree>
    <p:extLst>
      <p:ext uri="{BB962C8B-B14F-4D97-AF65-F5344CB8AC3E}">
        <p14:creationId xmlns:p14="http://schemas.microsoft.com/office/powerpoint/2010/main" val="4088882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465138" y="608013"/>
            <a:ext cx="8102601" cy="45593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717529" y="5457160"/>
            <a:ext cx="5735662" cy="406938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noProof="0" dirty="0"/>
              <a:t>It is important to encourage and motivate the child throughout the assessment regardless of the response provided. The child should have no real notion of how well he or she is performing. </a:t>
            </a:r>
          </a:p>
          <a:p>
            <a:endParaRPr lang="en-CA" noProof="0" dirty="0"/>
          </a:p>
        </p:txBody>
      </p:sp>
      <p:sp>
        <p:nvSpPr>
          <p:cNvPr id="962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674343" indent="-259364" eaLnBrk="0" hangingPunct="0">
              <a:defRPr>
                <a:solidFill>
                  <a:schemeClr val="tx1"/>
                </a:solidFill>
                <a:latin typeface="Arial" charset="0"/>
                <a:cs typeface="Arial" charset="0"/>
              </a:defRPr>
            </a:lvl2pPr>
            <a:lvl3pPr marL="1037452" indent="-207489" eaLnBrk="0" hangingPunct="0">
              <a:defRPr>
                <a:solidFill>
                  <a:schemeClr val="tx1"/>
                </a:solidFill>
                <a:latin typeface="Arial" charset="0"/>
                <a:cs typeface="Arial" charset="0"/>
              </a:defRPr>
            </a:lvl3pPr>
            <a:lvl4pPr marL="1452433" indent="-207489" eaLnBrk="0" hangingPunct="0">
              <a:defRPr>
                <a:solidFill>
                  <a:schemeClr val="tx1"/>
                </a:solidFill>
                <a:latin typeface="Arial" charset="0"/>
                <a:cs typeface="Arial" charset="0"/>
              </a:defRPr>
            </a:lvl4pPr>
            <a:lvl5pPr marL="1867415" indent="-207489" eaLnBrk="0" hangingPunct="0">
              <a:defRPr>
                <a:solidFill>
                  <a:schemeClr val="tx1"/>
                </a:solidFill>
                <a:latin typeface="Arial" charset="0"/>
                <a:cs typeface="Arial" charset="0"/>
              </a:defRPr>
            </a:lvl5pPr>
            <a:lvl6pPr marL="2282395" indent="-207489" eaLnBrk="0" fontAlgn="base" hangingPunct="0">
              <a:spcBef>
                <a:spcPct val="0"/>
              </a:spcBef>
              <a:spcAft>
                <a:spcPct val="0"/>
              </a:spcAft>
              <a:defRPr>
                <a:solidFill>
                  <a:schemeClr val="tx1"/>
                </a:solidFill>
                <a:latin typeface="Arial" charset="0"/>
                <a:cs typeface="Arial" charset="0"/>
              </a:defRPr>
            </a:lvl6pPr>
            <a:lvl7pPr marL="2697376" indent="-207489" eaLnBrk="0" fontAlgn="base" hangingPunct="0">
              <a:spcBef>
                <a:spcPct val="0"/>
              </a:spcBef>
              <a:spcAft>
                <a:spcPct val="0"/>
              </a:spcAft>
              <a:defRPr>
                <a:solidFill>
                  <a:schemeClr val="tx1"/>
                </a:solidFill>
                <a:latin typeface="Arial" charset="0"/>
                <a:cs typeface="Arial" charset="0"/>
              </a:defRPr>
            </a:lvl7pPr>
            <a:lvl8pPr marL="3112357" indent="-207489" eaLnBrk="0" fontAlgn="base" hangingPunct="0">
              <a:spcBef>
                <a:spcPct val="0"/>
              </a:spcBef>
              <a:spcAft>
                <a:spcPct val="0"/>
              </a:spcAft>
              <a:defRPr>
                <a:solidFill>
                  <a:schemeClr val="tx1"/>
                </a:solidFill>
                <a:latin typeface="Arial" charset="0"/>
                <a:cs typeface="Arial" charset="0"/>
              </a:defRPr>
            </a:lvl8pPr>
            <a:lvl9pPr marL="3527337" indent="-207489" eaLnBrk="0" fontAlgn="base" hangingPunct="0">
              <a:spcBef>
                <a:spcPct val="0"/>
              </a:spcBef>
              <a:spcAft>
                <a:spcPct val="0"/>
              </a:spcAft>
              <a:defRPr>
                <a:solidFill>
                  <a:schemeClr val="tx1"/>
                </a:solidFill>
                <a:latin typeface="Arial" charset="0"/>
                <a:cs typeface="Arial" charset="0"/>
              </a:defRPr>
            </a:lvl9pPr>
          </a:lstStyle>
          <a:p>
            <a:pPr eaLnBrk="1" hangingPunct="1"/>
            <a:fld id="{AFFBB553-F765-48EE-9A4F-DDD6CB100D80}" type="slidenum">
              <a:rPr lang="en-CA" smtClean="0">
                <a:solidFill>
                  <a:prstClr val="black"/>
                </a:solidFill>
                <a:latin typeface="Calibri" pitchFamily="34" charset="0"/>
              </a:rPr>
              <a:pPr eaLnBrk="1" hangingPunct="1"/>
              <a:t>17</a:t>
            </a:fld>
            <a:endParaRPr lang="en-CA">
              <a:solidFill>
                <a:prstClr val="black"/>
              </a:solidFill>
              <a:latin typeface="Calibri" pitchFamily="34" charset="0"/>
            </a:endParaRPr>
          </a:p>
        </p:txBody>
      </p:sp>
    </p:spTree>
    <p:extLst>
      <p:ext uri="{BB962C8B-B14F-4D97-AF65-F5344CB8AC3E}">
        <p14:creationId xmlns:p14="http://schemas.microsoft.com/office/powerpoint/2010/main" val="38299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64151A-1F1A-4C31-9BB3-EFCBDA62EE3C}" type="slidenum">
              <a:rPr lang="fr-CA" smtClean="0"/>
              <a:t>18</a:t>
            </a:fld>
            <a:endParaRPr lang="fr-CA"/>
          </a:p>
        </p:txBody>
      </p:sp>
    </p:spTree>
    <p:extLst>
      <p:ext uri="{BB962C8B-B14F-4D97-AF65-F5344CB8AC3E}">
        <p14:creationId xmlns:p14="http://schemas.microsoft.com/office/powerpoint/2010/main" val="121875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3F62BD-5AB1-C04A-AE05-5DD4363EB5A5}" type="slidenum">
              <a:rPr lang="en-US" sz="1200">
                <a:latin typeface="Calibri" charset="0"/>
              </a:rPr>
              <a:pPr/>
              <a:t>19</a:t>
            </a:fld>
            <a:endParaRPr lang="en-US" sz="1200">
              <a:latin typeface="Calibri" charset="0"/>
            </a:endParaRPr>
          </a:p>
        </p:txBody>
      </p:sp>
      <p:sp>
        <p:nvSpPr>
          <p:cNvPr id="92162" name="Rectangle 2"/>
          <p:cNvSpPr>
            <a:spLocks noGrp="1" noRot="1" noChangeAspect="1" noChangeArrowheads="1" noTextEdit="1"/>
          </p:cNvSpPr>
          <p:nvPr>
            <p:ph type="sldImg"/>
          </p:nvPr>
        </p:nvSpPr>
        <p:spPr bwMode="auto">
          <a:xfrm>
            <a:off x="117475" y="762000"/>
            <a:ext cx="6792913" cy="38227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marL="609386" indent="-609386" eaLnBrk="1" hangingPunct="1">
              <a:buNone/>
            </a:pPr>
            <a:r>
              <a:rPr lang="en-US" dirty="0">
                <a:latin typeface="Calibri" charset="0"/>
              </a:rPr>
              <a:t>Items increase in difficulty within each domain.</a:t>
            </a:r>
          </a:p>
          <a:p>
            <a:pPr marL="609386" indent="-609386" eaLnBrk="1" hangingPunct="1">
              <a:buNone/>
            </a:pPr>
            <a:r>
              <a:rPr lang="en-US" dirty="0">
                <a:latin typeface="Calibri" charset="0"/>
              </a:rPr>
              <a:t>Start at item A1 and proceed according to the order thereafter.</a:t>
            </a:r>
          </a:p>
          <a:p>
            <a:pPr marL="609386" indent="-609386" eaLnBrk="1" hangingPunct="1">
              <a:buNone/>
            </a:pPr>
            <a:r>
              <a:rPr lang="en-US" dirty="0">
                <a:latin typeface="Calibri" charset="0"/>
              </a:rPr>
              <a:t>Items are scored on a scale of 0 to 3 points.</a:t>
            </a:r>
          </a:p>
          <a:p>
            <a:pPr marL="609386" indent="-609386" eaLnBrk="1" hangingPunct="1">
              <a:buNone/>
            </a:pPr>
            <a:r>
              <a:rPr lang="en-US" dirty="0">
                <a:latin typeface="Calibri" charset="0"/>
              </a:rPr>
              <a:t>There are no ½ point or ¼ point calculations.</a:t>
            </a:r>
          </a:p>
          <a:p>
            <a:pPr marL="609386" indent="-609386" eaLnBrk="1" hangingPunct="1">
              <a:buNone/>
            </a:pPr>
            <a:r>
              <a:rPr lang="en-US" dirty="0">
                <a:latin typeface="Calibri" charset="0"/>
              </a:rPr>
              <a:t>Record the scores as you go.</a:t>
            </a:r>
          </a:p>
          <a:p>
            <a:pPr marL="609386" indent="-609386" eaLnBrk="1" hangingPunct="1">
              <a:buNone/>
            </a:pPr>
            <a:endParaRPr lang="en-US" dirty="0">
              <a:latin typeface="Calibri" charset="0"/>
            </a:endParaRPr>
          </a:p>
        </p:txBody>
      </p:sp>
    </p:spTree>
    <p:extLst>
      <p:ext uri="{BB962C8B-B14F-4D97-AF65-F5344CB8AC3E}">
        <p14:creationId xmlns:p14="http://schemas.microsoft.com/office/powerpoint/2010/main" val="40077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0E29E65-18BB-9642-9D29-D9A8F20514FB}" type="slidenum">
              <a:rPr kumimoji="0" lang="en-US" sz="1200" b="0" i="0" u="none" strike="noStrike" kern="0" cap="none" spc="0" normalizeH="0" baseline="0" noProof="0">
                <a:ln>
                  <a:noFill/>
                </a:ln>
                <a:solidFill>
                  <a:schemeClr val="tx1"/>
                </a:solidFill>
                <a:effectLst/>
                <a:uLnTx/>
                <a:uFillTx/>
                <a:latin typeface="Calibri"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200" b="0" i="0" u="none" strike="noStrike" kern="0" cap="none" spc="0" normalizeH="0" baseline="0" noProof="0">
              <a:ln>
                <a:noFill/>
              </a:ln>
              <a:solidFill>
                <a:schemeClr val="tx1"/>
              </a:solidFill>
              <a:effectLst/>
              <a:uLnTx/>
              <a:uFillTx/>
              <a:latin typeface="Calibri" charset="0"/>
              <a:ea typeface="ＭＳ Ｐゴシック" charset="0"/>
              <a:cs typeface="ＭＳ Ｐゴシック" charset="0"/>
            </a:endParaRPr>
          </a:p>
        </p:txBody>
      </p:sp>
      <p:sp>
        <p:nvSpPr>
          <p:cNvPr id="34818" name="Rectangle 2"/>
          <p:cNvSpPr>
            <a:spLocks noGrp="1" noRot="1" noChangeAspect="1" noChangeArrowheads="1" noTextEdit="1"/>
          </p:cNvSpPr>
          <p:nvPr>
            <p:ph type="sldImg"/>
          </p:nvPr>
        </p:nvSpPr>
        <p:spPr bwMode="auto">
          <a:xfrm>
            <a:off x="414338" y="701675"/>
            <a:ext cx="6259512" cy="35210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spcBef>
                <a:spcPts val="600"/>
              </a:spcBef>
            </a:pPr>
            <a:r>
              <a:rPr lang="en-US" sz="1200" dirty="0">
                <a:solidFill>
                  <a:srgbClr val="002060"/>
                </a:solidFill>
                <a:latin typeface="Calibri" charset="0"/>
                <a:cs typeface="Helvetica" charset="0"/>
              </a:rPr>
              <a:t>This presentation will:</a:t>
            </a:r>
          </a:p>
          <a:p>
            <a:pPr>
              <a:spcBef>
                <a:spcPts val="600"/>
              </a:spcBef>
            </a:pPr>
            <a:r>
              <a:rPr lang="en-US" sz="1200" dirty="0">
                <a:solidFill>
                  <a:srgbClr val="002060"/>
                </a:solidFill>
                <a:latin typeface="Calibri" charset="0"/>
                <a:cs typeface="Helvetica" charset="0"/>
              </a:rPr>
              <a:t>-   Provide an overview of the EYE-DA</a:t>
            </a:r>
          </a:p>
          <a:p>
            <a:pPr>
              <a:spcBef>
                <a:spcPts val="600"/>
              </a:spcBef>
            </a:pPr>
            <a:r>
              <a:rPr lang="en-US" sz="1200" dirty="0">
                <a:solidFill>
                  <a:srgbClr val="002060"/>
                </a:solidFill>
                <a:latin typeface="Calibri" charset="0"/>
                <a:cs typeface="Helvetica" charset="0"/>
              </a:rPr>
              <a:t>-   Answer your questions about getting started and administering the EYE-DA</a:t>
            </a:r>
          </a:p>
          <a:p>
            <a:pPr marL="171450" indent="-171450">
              <a:spcBef>
                <a:spcPts val="600"/>
              </a:spcBef>
              <a:buFontTx/>
              <a:buChar char="-"/>
            </a:pPr>
            <a:r>
              <a:rPr lang="en-US" sz="1200" dirty="0">
                <a:solidFill>
                  <a:srgbClr val="002060"/>
                </a:solidFill>
                <a:latin typeface="Calibri" charset="0"/>
                <a:cs typeface="Helvetica" charset="0"/>
              </a:rPr>
              <a:t>Offer suggestions for best practices</a:t>
            </a:r>
          </a:p>
          <a:p>
            <a:pPr marL="171450" indent="-171450">
              <a:spcBef>
                <a:spcPts val="600"/>
              </a:spcBef>
              <a:buFontTx/>
              <a:buChar char="-"/>
            </a:pPr>
            <a:r>
              <a:rPr lang="en-US" sz="1200" dirty="0">
                <a:solidFill>
                  <a:srgbClr val="002060"/>
                </a:solidFill>
                <a:latin typeface="Calibri" charset="0"/>
                <a:cs typeface="Helvetica" charset="0"/>
              </a:rPr>
              <a:t>Review scoring</a:t>
            </a:r>
          </a:p>
          <a:p>
            <a:pPr marL="171450" indent="-171450">
              <a:spcBef>
                <a:spcPts val="600"/>
              </a:spcBef>
              <a:buFontTx/>
              <a:buChar char="-"/>
            </a:pPr>
            <a:r>
              <a:rPr lang="en-US" sz="1200" dirty="0">
                <a:solidFill>
                  <a:srgbClr val="002060"/>
                </a:solidFill>
                <a:latin typeface="Calibri" charset="0"/>
                <a:cs typeface="Helvetica" charset="0"/>
              </a:rPr>
              <a:t>Respond to some Frequently Asked Questions</a:t>
            </a:r>
          </a:p>
          <a:p>
            <a:pPr marL="171450" indent="-171450">
              <a:spcBef>
                <a:spcPts val="600"/>
              </a:spcBef>
              <a:buFontTx/>
              <a:buChar char="-"/>
            </a:pPr>
            <a:endParaRPr lang="en-US" sz="1200" dirty="0">
              <a:solidFill>
                <a:srgbClr val="002060"/>
              </a:solidFill>
              <a:latin typeface="Calibri" charset="0"/>
              <a:cs typeface="Helvetica" charset="0"/>
            </a:endParaRPr>
          </a:p>
        </p:txBody>
      </p:sp>
    </p:spTree>
    <p:extLst>
      <p:ext uri="{BB962C8B-B14F-4D97-AF65-F5344CB8AC3E}">
        <p14:creationId xmlns:p14="http://schemas.microsoft.com/office/powerpoint/2010/main" val="1537694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391A663-DE95-F24F-96C2-82A12E9644B5}" type="slidenum">
              <a:rPr lang="en-US" sz="1200">
                <a:latin typeface="Calibri" charset="0"/>
              </a:rPr>
              <a:pPr/>
              <a:t>20</a:t>
            </a:fld>
            <a:endParaRPr lang="en-US" sz="1200">
              <a:latin typeface="Calibri" charset="0"/>
            </a:endParaRPr>
          </a:p>
        </p:txBody>
      </p:sp>
      <p:sp>
        <p:nvSpPr>
          <p:cNvPr id="96258" name="Rectangle 2"/>
          <p:cNvSpPr>
            <a:spLocks noGrp="1" noRot="1" noChangeAspect="1" noChangeArrowheads="1" noTextEdit="1"/>
          </p:cNvSpPr>
          <p:nvPr>
            <p:ph type="sldImg"/>
          </p:nvPr>
        </p:nvSpPr>
        <p:spPr bwMode="auto">
          <a:xfrm>
            <a:off x="117475" y="762000"/>
            <a:ext cx="6792913" cy="38227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62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b="0" dirty="0">
                <a:latin typeface="Calibri" charset="0"/>
              </a:rPr>
              <a:t>There are two</a:t>
            </a:r>
            <a:r>
              <a:rPr lang="en-US" b="0" baseline="0" dirty="0">
                <a:latin typeface="Calibri" charset="0"/>
              </a:rPr>
              <a:t> types of scoring – the first one scores the child on a scale from 0 – 3 points and the second one uses a scoring rubric.</a:t>
            </a:r>
          </a:p>
          <a:p>
            <a:pPr eaLnBrk="1" hangingPunct="1">
              <a:spcBef>
                <a:spcPct val="0"/>
              </a:spcBef>
            </a:pPr>
            <a:endParaRPr lang="en-US" baseline="0" dirty="0">
              <a:latin typeface="Calibri" charset="0"/>
            </a:endParaRPr>
          </a:p>
          <a:p>
            <a:pPr eaLnBrk="1" hangingPunct="1">
              <a:spcBef>
                <a:spcPct val="0"/>
              </a:spcBef>
            </a:pPr>
            <a:endParaRPr lang="en-US" i="1" dirty="0">
              <a:latin typeface="Calibri" charset="0"/>
            </a:endParaRPr>
          </a:p>
          <a:p>
            <a:pPr eaLnBrk="1" hangingPunct="1">
              <a:spcBef>
                <a:spcPct val="0"/>
              </a:spcBef>
            </a:pPr>
            <a:endParaRPr lang="en-US" dirty="0">
              <a:latin typeface="Calibri" charset="0"/>
            </a:endParaRPr>
          </a:p>
        </p:txBody>
      </p:sp>
    </p:spTree>
    <p:extLst>
      <p:ext uri="{BB962C8B-B14F-4D97-AF65-F5344CB8AC3E}">
        <p14:creationId xmlns:p14="http://schemas.microsoft.com/office/powerpoint/2010/main" val="702999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is an example of an item that is scored using the 0-3-point scale. If the child can name all three colours, they receive a score of 3.</a:t>
            </a:r>
            <a:endParaRPr lang="en-US" dirty="0"/>
          </a:p>
        </p:txBody>
      </p:sp>
      <p:sp>
        <p:nvSpPr>
          <p:cNvPr id="4" name="Slide Number Placeholder 3"/>
          <p:cNvSpPr>
            <a:spLocks noGrp="1"/>
          </p:cNvSpPr>
          <p:nvPr>
            <p:ph type="sldNum" sz="quarter" idx="10"/>
          </p:nvPr>
        </p:nvSpPr>
        <p:spPr/>
        <p:txBody>
          <a:bodyPr/>
          <a:lstStyle/>
          <a:p>
            <a:pPr>
              <a:defRPr/>
            </a:pPr>
            <a:fld id="{EC498D1D-216A-EA47-B5D3-128AC5217C2A}" type="slidenum">
              <a:rPr lang="en-CA" smtClean="0"/>
              <a:pPr>
                <a:defRPr/>
              </a:pPr>
              <a:t>21</a:t>
            </a:fld>
            <a:endParaRPr lang="en-CA"/>
          </a:p>
        </p:txBody>
      </p:sp>
    </p:spTree>
    <p:extLst>
      <p:ext uri="{BB962C8B-B14F-4D97-AF65-F5344CB8AC3E}">
        <p14:creationId xmlns:p14="http://schemas.microsoft.com/office/powerpoint/2010/main" val="4036287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scoring rubric is used to score item C6 Language and Communication</a:t>
            </a:r>
            <a:r>
              <a:rPr lang="en-AU" sz="1200" kern="1200" baseline="0" dirty="0">
                <a:solidFill>
                  <a:schemeClr val="tx1"/>
                </a:solidFill>
                <a:effectLst/>
                <a:latin typeface="+mn-lt"/>
                <a:ea typeface="+mn-ea"/>
                <a:cs typeface="+mn-cs"/>
              </a:rPr>
              <a:t> a</a:t>
            </a:r>
            <a:r>
              <a:rPr lang="en-AU" sz="1200" kern="1200" dirty="0">
                <a:solidFill>
                  <a:schemeClr val="tx1"/>
                </a:solidFill>
                <a:effectLst/>
                <a:latin typeface="+mn-lt"/>
                <a:ea typeface="+mn-ea"/>
                <a:cs typeface="+mn-cs"/>
              </a:rPr>
              <a:t>s well as all of the Physical Development assessment items.</a:t>
            </a:r>
          </a:p>
          <a:p>
            <a:r>
              <a:rPr lang="en-AU" sz="1200" kern="1200" dirty="0">
                <a:solidFill>
                  <a:schemeClr val="tx1"/>
                </a:solidFill>
                <a:effectLst/>
                <a:latin typeface="+mn-lt"/>
                <a:ea typeface="+mn-ea"/>
                <a:cs typeface="+mn-cs"/>
              </a:rPr>
              <a:t>The rubric provides descriptors for</a:t>
            </a:r>
            <a:r>
              <a:rPr lang="en-AU" sz="1200" kern="1200" baseline="0" dirty="0">
                <a:solidFill>
                  <a:schemeClr val="tx1"/>
                </a:solidFill>
                <a:effectLst/>
                <a:latin typeface="+mn-lt"/>
                <a:ea typeface="+mn-ea"/>
                <a:cs typeface="+mn-cs"/>
              </a:rPr>
              <a:t> each skill level from 0 to 3.</a:t>
            </a: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0664151A-1F1A-4C31-9BB3-EFCBDA62EE3C}" type="slidenum">
              <a:rPr lang="fr-CA" smtClean="0"/>
              <a:t>22</a:t>
            </a:fld>
            <a:endParaRPr lang="fr-CA"/>
          </a:p>
        </p:txBody>
      </p:sp>
    </p:spTree>
    <p:extLst>
      <p:ext uri="{BB962C8B-B14F-4D97-AF65-F5344CB8AC3E}">
        <p14:creationId xmlns:p14="http://schemas.microsoft.com/office/powerpoint/2010/main" val="116594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664151A-1F1A-4C31-9BB3-EFCBDA62EE3C}" type="slidenum">
              <a:rPr lang="fr-CA" smtClean="0"/>
              <a:t>23</a:t>
            </a:fld>
            <a:endParaRPr lang="fr-CA"/>
          </a:p>
        </p:txBody>
      </p:sp>
    </p:spTree>
    <p:extLst>
      <p:ext uri="{BB962C8B-B14F-4D97-AF65-F5344CB8AC3E}">
        <p14:creationId xmlns:p14="http://schemas.microsoft.com/office/powerpoint/2010/main" val="356652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Who administers the EYE-DA? </a:t>
            </a:r>
            <a:r>
              <a:rPr lang="en-US" b="0" dirty="0"/>
              <a:t>In terms of </a:t>
            </a:r>
            <a:r>
              <a:rPr lang="en-US" sz="1200" b="0" dirty="0">
                <a:solidFill>
                  <a:srgbClr val="002060"/>
                </a:solidFill>
                <a:latin typeface="Calibri" pitchFamily="34" charset="0"/>
              </a:rPr>
              <a:t>administering the </a:t>
            </a:r>
            <a:r>
              <a:rPr lang="en-US" sz="1200" b="0" dirty="0">
                <a:solidFill>
                  <a:srgbClr val="92D050"/>
                </a:solidFill>
                <a:latin typeface="Calibri" pitchFamily="34" charset="0"/>
              </a:rPr>
              <a:t>EYE-DA,</a:t>
            </a:r>
            <a:r>
              <a:rPr lang="en-US" sz="1200" b="0" baseline="0" dirty="0">
                <a:solidFill>
                  <a:srgbClr val="92D050"/>
                </a:solidFill>
                <a:latin typeface="Calibri" pitchFamily="34" charset="0"/>
              </a:rPr>
              <a:t> typically </a:t>
            </a:r>
            <a:r>
              <a:rPr lang="en-US" sz="1200" b="0" baseline="0" dirty="0">
                <a:solidFill>
                  <a:schemeClr val="tx1"/>
                </a:solidFill>
                <a:latin typeface="Calibri" pitchFamily="34" charset="0"/>
              </a:rPr>
              <a:t>t</a:t>
            </a:r>
            <a:r>
              <a:rPr lang="en-US" sz="1200" b="0" dirty="0">
                <a:latin typeface="Calibri" pitchFamily="34" charset="0"/>
              </a:rPr>
              <a:t>eachers and educational support personnel who are experienced and enjoy working with young children complete the assessment.</a:t>
            </a:r>
            <a:r>
              <a:rPr lang="en-US" sz="1200" b="0" baseline="0" dirty="0">
                <a:latin typeface="Calibri" pitchFamily="34" charset="0"/>
              </a:rPr>
              <a:t> The DA is very interactive and requires constant engagement with the child</a:t>
            </a:r>
            <a:r>
              <a:rPr lang="en-US" sz="1200" b="0" baseline="0">
                <a:latin typeface="Calibri" pitchFamily="34" charset="0"/>
              </a:rPr>
              <a:t>.</a:t>
            </a:r>
            <a:r>
              <a:rPr lang="en-US" baseline="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b="1" dirty="0">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rPr>
              <a:t>How long does it take? </a:t>
            </a:r>
            <a:r>
              <a:rPr lang="en-US" sz="1200" baseline="0" dirty="0">
                <a:latin typeface="Calibri" pitchFamily="34" charset="0"/>
              </a:rPr>
              <a:t>It takes </a:t>
            </a:r>
            <a:r>
              <a:rPr lang="en-US" sz="1200" dirty="0">
                <a:latin typeface="Calibri" pitchFamily="34" charset="0"/>
              </a:rPr>
              <a:t>approximately 45 minutes per child to administer.</a:t>
            </a:r>
            <a:r>
              <a:rPr lang="en-US" sz="1200" baseline="0" dirty="0">
                <a:latin typeface="Calibri" pitchFamily="34" charset="0"/>
              </a:rPr>
              <a:t> D</a:t>
            </a:r>
            <a:r>
              <a:rPr lang="en-US" sz="1200" dirty="0">
                <a:latin typeface="Calibri" pitchFamily="34" charset="0"/>
              </a:rPr>
              <a:t>ata is easily entered into</a:t>
            </a:r>
            <a:r>
              <a:rPr lang="en-US" sz="1200" baseline="0" dirty="0">
                <a:latin typeface="Calibri" pitchFamily="34" charset="0"/>
              </a:rPr>
              <a:t> our </a:t>
            </a:r>
            <a:r>
              <a:rPr lang="en-US" sz="1200" dirty="0">
                <a:latin typeface="Calibri" pitchFamily="34" charset="0"/>
              </a:rPr>
              <a:t>online system in about 5 minutes. </a:t>
            </a:r>
            <a:endParaRPr lang="en-US" b="1" dirty="0"/>
          </a:p>
          <a:p>
            <a:pPr>
              <a:lnSpc>
                <a:spcPct val="90000"/>
              </a:lnSpc>
              <a:buNone/>
            </a:pPr>
            <a:endParaRPr lang="en-US" sz="1200" dirty="0">
              <a:latin typeface="Calibri"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1400" b="1" dirty="0">
                <a:latin typeface="Calibri" pitchFamily="34" charset="0"/>
              </a:rPr>
              <a:t>When do I get my reports? </a:t>
            </a:r>
            <a:r>
              <a:rPr lang="en-US" sz="1200" dirty="0">
                <a:latin typeface="Calibri" pitchFamily="34" charset="0"/>
              </a:rPr>
              <a:t>Report</a:t>
            </a:r>
            <a:r>
              <a:rPr lang="en-US" sz="1200" baseline="0" dirty="0">
                <a:latin typeface="Calibri" pitchFamily="34" charset="0"/>
              </a:rPr>
              <a:t>s </a:t>
            </a:r>
            <a:r>
              <a:rPr lang="en-US" sz="1200" dirty="0">
                <a:latin typeface="Calibri" pitchFamily="34" charset="0"/>
              </a:rPr>
              <a:t>are available</a:t>
            </a:r>
            <a:r>
              <a:rPr lang="en-US" sz="1200" u="sng" dirty="0">
                <a:latin typeface="Calibri" pitchFamily="34" charset="0"/>
              </a:rPr>
              <a:t> immediately</a:t>
            </a:r>
            <a:r>
              <a:rPr lang="en-US" sz="1200" baseline="0" dirty="0">
                <a:latin typeface="Calibri" pitchFamily="34" charset="0"/>
              </a:rPr>
              <a:t> – this is leading indicator data – it can be </a:t>
            </a:r>
            <a:r>
              <a:rPr lang="en-US" dirty="0">
                <a:latin typeface="Calibri" pitchFamily="34" charset="0"/>
              </a:rPr>
              <a:t>reviewed by the multidisciplinary team</a:t>
            </a:r>
            <a:r>
              <a:rPr lang="en-US" sz="1200" dirty="0">
                <a:latin typeface="Calibri" pitchFamily="34" charset="0"/>
              </a:rPr>
              <a:t> to determine which children have development </a:t>
            </a:r>
            <a:r>
              <a:rPr kumimoji="0" lang="en-CA" b="0" i="0" u="none" strike="noStrike" kern="1200" cap="none" spc="0" normalizeH="0" baseline="0" noProof="0" dirty="0">
                <a:ln>
                  <a:noFill/>
                </a:ln>
                <a:solidFill>
                  <a:sysClr val="windowText" lastClr="000000"/>
                </a:solidFill>
                <a:effectLst/>
                <a:uLnTx/>
                <a:uFillTx/>
                <a:latin typeface="+mn-lt"/>
                <a:ea typeface="+mn-ea"/>
                <a:cs typeface="+mn-cs"/>
              </a:rPr>
              <a:t>typical for children of a similar age, who </a:t>
            </a:r>
            <a:r>
              <a:rPr lang="en-US" sz="1200" dirty="0">
                <a:latin typeface="Calibri" pitchFamily="34" charset="0"/>
              </a:rPr>
              <a:t>may benefit from additional experiences in a given domain or who may require further assessment and ongoing support.</a:t>
            </a:r>
          </a:p>
          <a:p>
            <a:endParaRPr lang="en-US" dirty="0"/>
          </a:p>
          <a:p>
            <a:endParaRPr lang="en-AU" dirty="0"/>
          </a:p>
        </p:txBody>
      </p:sp>
      <p:sp>
        <p:nvSpPr>
          <p:cNvPr id="4" name="Slide Number Placeholder 3"/>
          <p:cNvSpPr>
            <a:spLocks noGrp="1"/>
          </p:cNvSpPr>
          <p:nvPr>
            <p:ph type="sldNum" sz="quarter" idx="10"/>
          </p:nvPr>
        </p:nvSpPr>
        <p:spPr/>
        <p:txBody>
          <a:bodyPr/>
          <a:lstStyle/>
          <a:p>
            <a:fld id="{0664151A-1F1A-4C31-9BB3-EFCBDA62EE3C}" type="slidenum">
              <a:rPr lang="fr-CA" smtClean="0"/>
              <a:t>24</a:t>
            </a:fld>
            <a:endParaRPr lang="fr-CA"/>
          </a:p>
        </p:txBody>
      </p:sp>
    </p:spTree>
    <p:extLst>
      <p:ext uri="{BB962C8B-B14F-4D97-AF65-F5344CB8AC3E}">
        <p14:creationId xmlns:p14="http://schemas.microsoft.com/office/powerpoint/2010/main" val="547682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THIS</a:t>
            </a:r>
            <a:r>
              <a:rPr lang="en-US" b="1" i="1" baseline="0" dirty="0"/>
              <a:t> IS A VERY IMPORTANT POINT  -</a:t>
            </a:r>
          </a:p>
          <a:p>
            <a:r>
              <a:rPr lang="en-US" b="1" i="1" baseline="0" dirty="0"/>
              <a:t>R</a:t>
            </a:r>
            <a:r>
              <a:rPr lang="en-US" b="1" i="1" dirty="0"/>
              <a:t>ead the slide. </a:t>
            </a:r>
          </a:p>
          <a:p>
            <a:endParaRPr lang="en-US" b="0" i="0" dirty="0"/>
          </a:p>
          <a:p>
            <a:r>
              <a:rPr lang="en-CA" sz="1200" dirty="0">
                <a:solidFill>
                  <a:srgbClr val="002060"/>
                </a:solidFill>
                <a:cs typeface="Helvetica" pitchFamily="34" charset="0"/>
              </a:rPr>
              <a:t>An</a:t>
            </a:r>
            <a:r>
              <a:rPr lang="en-CA" sz="1200" baseline="0" dirty="0">
                <a:solidFill>
                  <a:srgbClr val="002060"/>
                </a:solidFill>
                <a:cs typeface="Helvetica" pitchFamily="34" charset="0"/>
              </a:rPr>
              <a:t> example of a child who would score a Not Complete for </a:t>
            </a:r>
            <a:r>
              <a:rPr lang="en-CA" sz="1200" dirty="0">
                <a:solidFill>
                  <a:srgbClr val="002060"/>
                </a:solidFill>
                <a:cs typeface="Helvetica" pitchFamily="34" charset="0"/>
              </a:rPr>
              <a:t>an item</a:t>
            </a:r>
            <a:r>
              <a:rPr lang="en-CA" sz="1200" baseline="0" dirty="0">
                <a:solidFill>
                  <a:srgbClr val="002060"/>
                </a:solidFill>
                <a:cs typeface="Helvetica" pitchFamily="34" charset="0"/>
              </a:rPr>
              <a:t> would be a child who has a broken leg, and he/she cannot do a Gross Motor item.</a:t>
            </a:r>
            <a:endParaRPr lang="en-US" b="1" i="1" dirty="0"/>
          </a:p>
        </p:txBody>
      </p:sp>
      <p:sp>
        <p:nvSpPr>
          <p:cNvPr id="4" name="Slide Number Placeholder 3"/>
          <p:cNvSpPr>
            <a:spLocks noGrp="1"/>
          </p:cNvSpPr>
          <p:nvPr>
            <p:ph type="sldNum" sz="quarter" idx="10"/>
          </p:nvPr>
        </p:nvSpPr>
        <p:spPr/>
        <p:txBody>
          <a:bodyPr/>
          <a:lstStyle/>
          <a:p>
            <a:pPr>
              <a:defRPr/>
            </a:pPr>
            <a:fld id="{EC498D1D-216A-EA47-B5D3-128AC5217C2A}" type="slidenum">
              <a:rPr lang="en-CA" smtClean="0"/>
              <a:pPr>
                <a:defRPr/>
              </a:pPr>
              <a:t>25</a:t>
            </a:fld>
            <a:endParaRPr lang="en-CA"/>
          </a:p>
        </p:txBody>
      </p:sp>
    </p:spTree>
    <p:extLst>
      <p:ext uri="{BB962C8B-B14F-4D97-AF65-F5344CB8AC3E}">
        <p14:creationId xmlns:p14="http://schemas.microsoft.com/office/powerpoint/2010/main" val="24306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414338" y="701675"/>
            <a:ext cx="6259512" cy="352107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CA" sz="1200" kern="1200" dirty="0">
                <a:solidFill>
                  <a:schemeClr val="tx1"/>
                </a:solidFill>
                <a:effectLst/>
                <a:latin typeface="+mn-lt"/>
                <a:ea typeface="+mn-ea"/>
                <a:cs typeface="+mn-cs"/>
              </a:rPr>
              <a:t>We advocate for all children to complete as much of the EYE-DA as they are able to. </a:t>
            </a:r>
            <a:r>
              <a:rPr lang="en-US" sz="1200" kern="1200" dirty="0">
                <a:solidFill>
                  <a:schemeClr val="tx1"/>
                </a:solidFill>
                <a:effectLst/>
                <a:latin typeface="+mn-lt"/>
                <a:ea typeface="+mn-ea"/>
                <a:cs typeface="+mn-cs"/>
              </a:rPr>
              <a:t>If an evaluator is unable to complete a sufficient number of items for a child in one of the domains, the result for that domain will appear on the report as </a:t>
            </a:r>
            <a:r>
              <a:rPr lang="en-US" sz="1200" i="1" kern="1200" dirty="0">
                <a:solidFill>
                  <a:schemeClr val="tx1"/>
                </a:solidFill>
                <a:effectLst/>
                <a:latin typeface="+mn-lt"/>
                <a:ea typeface="+mn-ea"/>
                <a:cs typeface="+mn-cs"/>
              </a:rPr>
              <a:t>Not Complete</a:t>
            </a:r>
            <a:r>
              <a:rPr lang="en-US" sz="1200" kern="1200" dirty="0">
                <a:solidFill>
                  <a:schemeClr val="tx1"/>
                </a:solidFill>
                <a:effectLst/>
                <a:latin typeface="+mn-lt"/>
                <a:ea typeface="+mn-ea"/>
                <a:cs typeface="+mn-cs"/>
              </a:rPr>
              <a:t>. In this sense, we are saying that we do not have sufficient data to evaluate and provide a result for this child in this domain. </a:t>
            </a:r>
          </a:p>
          <a:p>
            <a:r>
              <a:rPr lang="en-CA" sz="1200" kern="1200" dirty="0">
                <a:solidFill>
                  <a:schemeClr val="tx1"/>
                </a:solidFill>
                <a:effectLst/>
                <a:latin typeface="+mn-lt"/>
                <a:ea typeface="+mn-ea"/>
                <a:cs typeface="+mn-cs"/>
              </a:rPr>
              <a:t>In the case of a child with a severe disability – who has already been diagnosed and has specialists in place - we rely on your professional judgment, the wishes of the </a:t>
            </a:r>
            <a:r>
              <a:rPr lang="en-US" sz="1200" kern="1200" dirty="0">
                <a:solidFill>
                  <a:schemeClr val="tx1"/>
                </a:solidFill>
                <a:effectLst/>
                <a:latin typeface="+mn-lt"/>
                <a:ea typeface="+mn-ea"/>
                <a:cs typeface="+mn-cs"/>
              </a:rPr>
              <a:t>families/guardians</a:t>
            </a:r>
            <a:r>
              <a:rPr lang="en-CA" sz="1200" kern="1200" dirty="0">
                <a:solidFill>
                  <a:schemeClr val="tx1"/>
                </a:solidFill>
                <a:effectLst/>
                <a:latin typeface="+mn-lt"/>
                <a:ea typeface="+mn-ea"/>
                <a:cs typeface="+mn-cs"/>
              </a:rPr>
              <a:t>, and your school’s practices and policies when deciding if it would be in the child’s best interest to be assessed with the EYE-DA. </a:t>
            </a:r>
            <a:endParaRPr lang="en-CA" dirty="0">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079EC94-D51C-BD42-A6D3-5B18EADEECF8}" type="slidenum">
              <a:rPr kumimoji="0" lang="en-CA" sz="1200" b="0" i="0" u="none" strike="noStrike" kern="0" cap="none" spc="0" normalizeH="0" baseline="0" noProof="0">
                <a:ln>
                  <a:noFill/>
                </a:ln>
                <a:solidFill>
                  <a:prstClr val="black"/>
                </a:solidFill>
                <a:effectLst/>
                <a:uLnTx/>
                <a:uFillTx/>
                <a:latin typeface="Calibri"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CA" sz="1200" b="0" i="0" u="none" strike="noStrike" kern="0" cap="none" spc="0" normalizeH="0" baseline="0" noProof="0">
              <a:ln>
                <a:noFill/>
              </a:ln>
              <a:solidFill>
                <a:prstClr val="black"/>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2445629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355600" y="706438"/>
            <a:ext cx="6299200" cy="354488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CA" sz="1200" b="0" baseline="0" dirty="0">
                <a:latin typeface="Calibri" charset="0"/>
              </a:rPr>
              <a:t>If the child’s first language differs from the language being used in the assessment, the evaluator can recommend that the child be assessed at a later date or assessed in another language. </a:t>
            </a:r>
          </a:p>
          <a:p>
            <a:endParaRPr lang="en-CA" sz="1200" b="0" baseline="0" dirty="0">
              <a:latin typeface="Calibri" charset="0"/>
            </a:endParaRPr>
          </a:p>
          <a:p>
            <a:r>
              <a:rPr lang="en-CA" sz="1200" b="0" baseline="0" dirty="0">
                <a:latin typeface="Calibri" charset="0"/>
              </a:rPr>
              <a:t>If the EYE-DA is administered to a child who does not have the language skills necessary to complete all the items in the assessment, record NC (not complete) for all items they were unable to attempt due to the language barrier.  </a:t>
            </a:r>
            <a:r>
              <a:rPr lang="en-US" sz="1200" b="0" baseline="0" dirty="0">
                <a:latin typeface="Calibri" charset="0"/>
              </a:rPr>
              <a:t>We want to make sure we are assessing the child’s true skills and not their language acquisition.</a:t>
            </a:r>
          </a:p>
          <a:p>
            <a:endParaRPr lang="en-CA" b="0" i="0" baseline="0" dirty="0">
              <a:latin typeface="Calibri" charset="0"/>
            </a:endParaRPr>
          </a:p>
          <a:p>
            <a:r>
              <a:rPr lang="en-CA" b="0" i="0" baseline="0" dirty="0">
                <a:latin typeface="Calibri" charset="0"/>
              </a:rPr>
              <a:t>We don’t recommend the use of an interpreter as translations may deviate from the intent of the item thus affecting the internal reliability and validity of the evaluation.</a:t>
            </a:r>
          </a:p>
        </p:txBody>
      </p:sp>
      <p:sp>
        <p:nvSpPr>
          <p:cNvPr id="686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555ED52D-FED0-D740-A798-78AB7440579A}" type="slidenum">
              <a:rPr kumimoji="0" lang="en-CA" sz="1200" b="0" i="0" u="none" strike="noStrike" kern="0" cap="none" spc="0" normalizeH="0" baseline="0" noProof="0">
                <a:ln>
                  <a:noFill/>
                </a:ln>
                <a:solidFill>
                  <a:prstClr val="black"/>
                </a:solidFill>
                <a:effectLst/>
                <a:uLnTx/>
                <a:uFillTx/>
                <a:latin typeface="Calibri" charset="0"/>
                <a:ea typeface="ＭＳ Ｐゴシック" charset="0"/>
                <a:cs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CA" sz="1200" b="0" i="0" u="none" strike="noStrike" kern="0" cap="none" spc="0" normalizeH="0" baseline="0" noProof="0">
              <a:ln>
                <a:noFill/>
              </a:ln>
              <a:solidFill>
                <a:prstClr val="black"/>
              </a:solidFill>
              <a:effectLst/>
              <a:uLnTx/>
              <a:uFillTx/>
              <a:latin typeface="Calibri" charset="0"/>
              <a:ea typeface="ＭＳ Ｐゴシック" charset="0"/>
              <a:cs typeface="ＭＳ Ｐゴシック" charset="0"/>
            </a:endParaRPr>
          </a:p>
        </p:txBody>
      </p:sp>
    </p:spTree>
    <p:extLst>
      <p:ext uri="{BB962C8B-B14F-4D97-AF65-F5344CB8AC3E}">
        <p14:creationId xmlns:p14="http://schemas.microsoft.com/office/powerpoint/2010/main" val="4090567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xfrm>
            <a:off x="117475" y="762000"/>
            <a:ext cx="6792913" cy="38227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4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b="0" i="0" baseline="0" dirty="0">
                <a:latin typeface="Calibri" charset="0"/>
                <a:cs typeface="Helvetica" charset="0"/>
              </a:rPr>
              <a:t>If you are in a situation where you are meeting the child and family for the evaluation for the first time, you can indicate that it will take approximately 45 minutes to complete. As the evaluator, you might be asked these questions by families.  </a:t>
            </a:r>
            <a:endParaRPr lang="en-US" b="1" i="0" baseline="0" dirty="0">
              <a:latin typeface="Calibri" charset="0"/>
              <a:cs typeface="Helvetica" charset="0"/>
            </a:endParaRPr>
          </a:p>
          <a:p>
            <a:endParaRPr lang="en-US" b="1" i="0" baseline="0" dirty="0">
              <a:latin typeface="Calibri" charset="0"/>
              <a:cs typeface="Helvetica" charset="0"/>
            </a:endParaRPr>
          </a:p>
          <a:p>
            <a:r>
              <a:rPr lang="en-US" b="1" i="0" baseline="0" dirty="0">
                <a:latin typeface="Calibri" charset="0"/>
                <a:cs typeface="Helvetica" charset="0"/>
              </a:rPr>
              <a:t>Can I stay for the assessment? </a:t>
            </a:r>
            <a:r>
              <a:rPr lang="en-CA" sz="1200" kern="1200" dirty="0">
                <a:solidFill>
                  <a:schemeClr val="tx1"/>
                </a:solidFill>
                <a:effectLst/>
                <a:latin typeface="+mn-lt"/>
                <a:ea typeface="+mn-ea"/>
                <a:cs typeface="+mn-cs"/>
              </a:rPr>
              <a:t>While it is recommended that families are not in the room during an assessment, this is not always possible.  If a family member must stay in the room with the child, evaluators may suggest that the family member sits in a location out of the child’s line of sight. It’s also essential that the evaluator remind the family member /guardian that they should not interact with their child during the evaluation.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dirty="0">
              <a:solidFill>
                <a:srgbClr val="002060"/>
              </a:solidFill>
              <a:latin typeface="Calibri" charset="0"/>
              <a:cs typeface="Helvetic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002060"/>
                </a:solidFill>
                <a:latin typeface="Calibri" charset="0"/>
                <a:cs typeface="Helvetica" charset="0"/>
              </a:rPr>
              <a:t>How did my child do? </a:t>
            </a:r>
            <a:r>
              <a:rPr lang="en-CA" sz="1200" dirty="0">
                <a:solidFill>
                  <a:srgbClr val="002060"/>
                </a:solidFill>
                <a:latin typeface="Calibri" charset="0"/>
                <a:cs typeface="Helvetica" charset="0"/>
              </a:rPr>
              <a:t>Resist the temptation of guessing the final results. Make a general comment, for</a:t>
            </a:r>
            <a:r>
              <a:rPr lang="en-CA" sz="1200" baseline="0" dirty="0">
                <a:solidFill>
                  <a:srgbClr val="002060"/>
                </a:solidFill>
                <a:latin typeface="Calibri" charset="0"/>
                <a:cs typeface="Helvetica" charset="0"/>
              </a:rPr>
              <a:t> example, “We had fun together and everything went well”.</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1" dirty="0">
              <a:solidFill>
                <a:srgbClr val="002060"/>
              </a:solidFill>
              <a:latin typeface="Calibri" charset="0"/>
              <a:cs typeface="Helvetic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002060"/>
                </a:solidFill>
                <a:latin typeface="Calibri" charset="0"/>
                <a:cs typeface="Helvetica" charset="0"/>
              </a:rPr>
              <a:t>When will I get the results? </a:t>
            </a:r>
            <a:r>
              <a:rPr lang="en-CA" sz="1200" b="0" dirty="0">
                <a:solidFill>
                  <a:srgbClr val="002060"/>
                </a:solidFill>
                <a:latin typeface="Calibri" charset="0"/>
                <a:cs typeface="Helvetica" charset="0"/>
              </a:rPr>
              <a:t>This is something that is decided at a school or jurisdiction level and so it is important to connect with your EYE coordinator to answer this question.</a:t>
            </a:r>
            <a:r>
              <a:rPr lang="en-CA" sz="1200" b="0" baseline="0" dirty="0">
                <a:solidFill>
                  <a:srgbClr val="002060"/>
                </a:solidFill>
                <a:latin typeface="Calibri" charset="0"/>
                <a:cs typeface="Helvetica" charset="0"/>
              </a:rPr>
              <a:t> </a:t>
            </a:r>
            <a:endParaRPr lang="en-US" b="0" i="0" dirty="0">
              <a:latin typeface="Calibri" charset="0"/>
              <a:cs typeface="Helvetica" charset="0"/>
            </a:endParaRPr>
          </a:p>
        </p:txBody>
      </p:sp>
      <p:sp>
        <p:nvSpPr>
          <p:cNvPr id="11264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2ECDCBA-3C50-FA4A-BA80-81331C2ECF15}" type="slidenum">
              <a:rPr lang="en-CA" sz="1200">
                <a:latin typeface="Calibri" charset="0"/>
              </a:rPr>
              <a:pPr/>
              <a:t>28</a:t>
            </a:fld>
            <a:endParaRPr lang="en-CA" sz="1200">
              <a:latin typeface="Calibri" charset="0"/>
            </a:endParaRPr>
          </a:p>
        </p:txBody>
      </p:sp>
    </p:spTree>
    <p:extLst>
      <p:ext uri="{BB962C8B-B14F-4D97-AF65-F5344CB8AC3E}">
        <p14:creationId xmlns:p14="http://schemas.microsoft.com/office/powerpoint/2010/main" val="2945541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evaluation should be a positive experience for the child. </a:t>
            </a:r>
          </a:p>
          <a:p>
            <a:r>
              <a:rPr lang="en-US" b="0" dirty="0"/>
              <a:t>Practice the evaluation several times before you actually administer one.</a:t>
            </a:r>
          </a:p>
          <a:p>
            <a:r>
              <a:rPr lang="en-US" b="0" dirty="0"/>
              <a:t>This is a snapshot of the child’s skills and abilities. Make sure the child is at ease in order to get an accurate snapshot of their skills.</a:t>
            </a:r>
          </a:p>
          <a:p>
            <a:r>
              <a:rPr lang="en-US" b="0" dirty="0"/>
              <a:t>The data from the EYE-DA gives us a holistic picture of where the child is and where we need to support them in their learning.</a:t>
            </a:r>
          </a:p>
          <a:p>
            <a:endParaRPr lang="en-US" b="1" dirty="0"/>
          </a:p>
        </p:txBody>
      </p:sp>
      <p:sp>
        <p:nvSpPr>
          <p:cNvPr id="4" name="Slide Number Placeholder 3"/>
          <p:cNvSpPr>
            <a:spLocks noGrp="1"/>
          </p:cNvSpPr>
          <p:nvPr>
            <p:ph type="sldNum" sz="quarter" idx="10"/>
          </p:nvPr>
        </p:nvSpPr>
        <p:spPr/>
        <p:txBody>
          <a:bodyPr/>
          <a:lstStyle/>
          <a:p>
            <a:pPr>
              <a:defRPr/>
            </a:pPr>
            <a:fld id="{EC498D1D-216A-EA47-B5D3-128AC5217C2A}" type="slidenum">
              <a:rPr lang="en-CA" smtClean="0"/>
              <a:pPr>
                <a:defRPr/>
              </a:pPr>
              <a:t>29</a:t>
            </a:fld>
            <a:endParaRPr lang="en-CA"/>
          </a:p>
        </p:txBody>
      </p:sp>
    </p:spTree>
    <p:extLst>
      <p:ext uri="{BB962C8B-B14F-4D97-AF65-F5344CB8AC3E}">
        <p14:creationId xmlns:p14="http://schemas.microsoft.com/office/powerpoint/2010/main" val="263005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2"/>
                </a:solidFill>
                <a:latin typeface="Calibri" charset="0"/>
              </a:rPr>
              <a:t>So what is the Direct Assessment?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r>
              <a:rPr lang="en-US" sz="1200" b="0" i="0" kern="1200" dirty="0">
                <a:solidFill>
                  <a:schemeClr val="tx1"/>
                </a:solidFill>
                <a:effectLst/>
                <a:latin typeface="+mn-lt"/>
                <a:ea typeface="+mn-ea"/>
                <a:cs typeface="+mn-cs"/>
              </a:rPr>
              <a:t>It’s an age-normed individually administered assessment measuring the developmental skills of children aged 3-6 years. </a:t>
            </a:r>
          </a:p>
          <a:p>
            <a:r>
              <a:rPr lang="en-US" sz="1200" b="0" i="0" kern="1200" dirty="0">
                <a:solidFill>
                  <a:schemeClr val="tx1"/>
                </a:solidFill>
                <a:effectLst/>
                <a:latin typeface="+mn-lt"/>
                <a:ea typeface="+mn-ea"/>
                <a:cs typeface="+mn-cs"/>
              </a:rPr>
              <a:t>Using play-based methods, trained assessors gather data in </a:t>
            </a:r>
            <a:r>
              <a:rPr lang="en-US" sz="1200" b="0" i="0" u="none" strike="noStrike" kern="1200" dirty="0">
                <a:solidFill>
                  <a:schemeClr val="tx1"/>
                </a:solidFill>
                <a:effectLst/>
                <a:latin typeface="+mn-lt"/>
                <a:ea typeface="+mn-ea"/>
                <a:cs typeface="+mn-cs"/>
                <a:hlinkClick r:id="rId3"/>
              </a:rPr>
              <a:t>four key domains</a:t>
            </a:r>
            <a:r>
              <a:rPr lang="en-US" sz="1200" b="0" i="0" kern="1200" dirty="0">
                <a:solidFill>
                  <a:schemeClr val="tx1"/>
                </a:solidFill>
                <a:effectLst/>
                <a:latin typeface="+mn-lt"/>
                <a:ea typeface="+mn-ea"/>
                <a:cs typeface="+mn-cs"/>
              </a:rPr>
              <a:t> known to foster learning success. The EYE-DA provides </a:t>
            </a:r>
            <a:r>
              <a:rPr lang="en-US" sz="1200" b="0" i="0" u="none" strike="noStrike" kern="1200" dirty="0">
                <a:solidFill>
                  <a:schemeClr val="tx1"/>
                </a:solidFill>
                <a:effectLst/>
                <a:latin typeface="+mn-lt"/>
                <a:ea typeface="+mn-ea"/>
                <a:cs typeface="+mn-cs"/>
                <a:hlinkClick r:id="rId4"/>
              </a:rPr>
              <a:t>‘leading indicator’</a:t>
            </a:r>
            <a:r>
              <a:rPr lang="en-US" sz="1200" b="0" i="0" kern="1200" dirty="0">
                <a:solidFill>
                  <a:schemeClr val="tx1"/>
                </a:solidFill>
                <a:effectLst/>
                <a:latin typeface="+mn-lt"/>
                <a:ea typeface="+mn-ea"/>
                <a:cs typeface="+mn-cs"/>
              </a:rPr>
              <a:t> information on each child’s strengths or areas for further development early, to help schools and families support a positive transition to school.</a:t>
            </a:r>
            <a:endParaRPr lang="en-AU" dirty="0"/>
          </a:p>
        </p:txBody>
      </p:sp>
      <p:sp>
        <p:nvSpPr>
          <p:cNvPr id="4" name="Slide Number Placeholder 3"/>
          <p:cNvSpPr>
            <a:spLocks noGrp="1"/>
          </p:cNvSpPr>
          <p:nvPr>
            <p:ph type="sldNum" sz="quarter" idx="10"/>
          </p:nvPr>
        </p:nvSpPr>
        <p:spPr/>
        <p:txBody>
          <a:bodyPr/>
          <a:lstStyle/>
          <a:p>
            <a:fld id="{5C1C2D77-D93C-4EA2-A6A6-B7B0F67235B9}" type="slidenum">
              <a:rPr lang="en-US" smtClean="0"/>
              <a:t>3</a:t>
            </a:fld>
            <a:endParaRPr lang="en-US"/>
          </a:p>
        </p:txBody>
      </p:sp>
    </p:spTree>
    <p:extLst>
      <p:ext uri="{BB962C8B-B14F-4D97-AF65-F5344CB8AC3E}">
        <p14:creationId xmlns:p14="http://schemas.microsoft.com/office/powerpoint/2010/main" val="162146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1937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117475" y="762000"/>
            <a:ext cx="6792913" cy="38227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Calibri" charset="0"/>
              </a:rPr>
              <a:t>It is important to understand that the EYE-DA should not be viewed as a test that can be passed or failed, rather it is an indicator of a child</a:t>
            </a:r>
            <a:r>
              <a:rPr lang="ja-JP" altLang="en-US" dirty="0">
                <a:latin typeface="Calibri" charset="0"/>
              </a:rPr>
              <a:t>’</a:t>
            </a:r>
            <a:r>
              <a:rPr lang="en-US" altLang="ja-JP" dirty="0">
                <a:latin typeface="Calibri" charset="0"/>
              </a:rPr>
              <a:t>s strengths and areas which could benefit from further instruction and should be used to guide practice.</a:t>
            </a:r>
          </a:p>
          <a:p>
            <a:endParaRPr lang="en-US" altLang="ja-JP" dirty="0">
              <a:latin typeface="Calibri" charset="0"/>
            </a:endParaRPr>
          </a:p>
          <a:p>
            <a:pPr marL="0" indent="0">
              <a:spcAft>
                <a:spcPts val="1200"/>
              </a:spcAft>
              <a:buNone/>
              <a:defRPr/>
            </a:pPr>
            <a:r>
              <a:rPr lang="en-US" sz="1200" b="1" kern="1200" dirty="0">
                <a:solidFill>
                  <a:schemeClr val="tx1"/>
                </a:solidFill>
                <a:latin typeface="+mn-lt"/>
                <a:ea typeface="+mn-ea"/>
                <a:cs typeface="Arial" charset="0"/>
              </a:rPr>
              <a:t>EYE-DA </a:t>
            </a:r>
            <a:r>
              <a:rPr lang="en-US" sz="1200" kern="1200" dirty="0">
                <a:solidFill>
                  <a:schemeClr val="tx1"/>
                </a:solidFill>
                <a:latin typeface="+mn-lt"/>
                <a:ea typeface="+mn-ea"/>
                <a:cs typeface="Arial" charset="0"/>
              </a:rPr>
              <a:t>is </a:t>
            </a:r>
            <a:r>
              <a:rPr lang="en-US" sz="1200" b="1" u="sng" kern="1200" dirty="0">
                <a:solidFill>
                  <a:schemeClr val="tx1"/>
                </a:solidFill>
                <a:latin typeface="+mn-lt"/>
                <a:ea typeface="+mn-ea"/>
                <a:cs typeface="Arial" charset="0"/>
              </a:rPr>
              <a:t>not</a:t>
            </a:r>
            <a:r>
              <a:rPr lang="en-US" sz="1200" kern="1200" dirty="0">
                <a:solidFill>
                  <a:schemeClr val="tx1"/>
                </a:solidFill>
                <a:latin typeface="+mn-lt"/>
                <a:ea typeface="+mn-ea"/>
                <a:cs typeface="Arial" charset="0"/>
              </a:rPr>
              <a:t> used to:</a:t>
            </a:r>
          </a:p>
          <a:p>
            <a:pPr>
              <a:spcAft>
                <a:spcPts val="1200"/>
              </a:spcAft>
              <a:buBlip>
                <a:blip r:embed="rId3"/>
              </a:buBlip>
              <a:defRPr/>
            </a:pPr>
            <a:r>
              <a:rPr lang="en-US" sz="1200" kern="1200" dirty="0">
                <a:solidFill>
                  <a:schemeClr val="tx1"/>
                </a:solidFill>
                <a:latin typeface="+mn-lt"/>
                <a:ea typeface="+mn-ea"/>
                <a:cs typeface="Helvetica" charset="0"/>
              </a:rPr>
              <a:t> label children;</a:t>
            </a:r>
            <a:endParaRPr lang="en-CA" sz="1200" kern="1200" dirty="0">
              <a:solidFill>
                <a:schemeClr val="tx1"/>
              </a:solidFill>
              <a:latin typeface="+mn-lt"/>
              <a:ea typeface="+mn-ea"/>
              <a:cs typeface="Helvetica" charset="0"/>
            </a:endParaRPr>
          </a:p>
          <a:p>
            <a:pPr>
              <a:spcAft>
                <a:spcPts val="1200"/>
              </a:spcAft>
              <a:buBlip>
                <a:blip r:embed="rId3"/>
              </a:buBlip>
              <a:defRPr/>
            </a:pPr>
            <a:r>
              <a:rPr lang="en-US" sz="1200" kern="1200" dirty="0">
                <a:solidFill>
                  <a:schemeClr val="tx1"/>
                </a:solidFill>
                <a:latin typeface="+mn-lt"/>
                <a:ea typeface="+mn-ea"/>
                <a:cs typeface="Helvetica" charset="0"/>
              </a:rPr>
              <a:t> diagnose specific learning problems; or</a:t>
            </a:r>
            <a:endParaRPr lang="en-CA" sz="1200" kern="1200" dirty="0">
              <a:solidFill>
                <a:schemeClr val="tx1"/>
              </a:solidFill>
              <a:latin typeface="+mn-lt"/>
              <a:ea typeface="+mn-ea"/>
              <a:cs typeface="Helvetica" charset="0"/>
            </a:endParaRPr>
          </a:p>
          <a:p>
            <a:pPr>
              <a:spcAft>
                <a:spcPts val="1200"/>
              </a:spcAft>
              <a:buBlip>
                <a:blip r:embed="rId3"/>
              </a:buBlip>
              <a:defRPr/>
            </a:pPr>
            <a:r>
              <a:rPr lang="en-US" sz="1200" kern="1200" dirty="0">
                <a:solidFill>
                  <a:schemeClr val="tx1"/>
                </a:solidFill>
                <a:latin typeface="+mn-lt"/>
                <a:ea typeface="+mn-ea"/>
                <a:cs typeface="Helvetica" charset="0"/>
              </a:rPr>
              <a:t> identify gifted children.</a:t>
            </a:r>
            <a:endParaRPr lang="en-CA" sz="1200" kern="1200" dirty="0">
              <a:solidFill>
                <a:schemeClr val="tx1"/>
              </a:solidFill>
              <a:latin typeface="+mn-lt"/>
              <a:ea typeface="+mn-ea"/>
              <a:cs typeface="Helvetica" charset="0"/>
            </a:endParaRPr>
          </a:p>
          <a:p>
            <a:endParaRPr lang="en-US" altLang="ja-JP" dirty="0">
              <a:latin typeface="Calibri" charset="0"/>
            </a:endParaRPr>
          </a:p>
          <a:p>
            <a:endParaRPr lang="en-US" dirty="0">
              <a:latin typeface="Calibri" charset="0"/>
            </a:endParaRPr>
          </a:p>
          <a:p>
            <a:endParaRPr lang="en-US" dirty="0">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9B9FAB-A130-094F-BF4E-E1E7193CF17D}" type="slidenum">
              <a:rPr lang="en-CA" sz="1200">
                <a:latin typeface="Calibri" charset="0"/>
              </a:rPr>
              <a:pPr/>
              <a:t>4</a:t>
            </a:fld>
            <a:endParaRPr lang="en-CA" sz="1200">
              <a:latin typeface="Calibri" charset="0"/>
            </a:endParaRPr>
          </a:p>
        </p:txBody>
      </p:sp>
    </p:spTree>
    <p:extLst>
      <p:ext uri="{BB962C8B-B14F-4D97-AF65-F5344CB8AC3E}">
        <p14:creationId xmlns:p14="http://schemas.microsoft.com/office/powerpoint/2010/main" val="147669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dirty="0">
                <a:solidFill>
                  <a:schemeClr val="tx2"/>
                </a:solidFill>
                <a:latin typeface="Calibri" charset="0"/>
              </a:rPr>
              <a:t>The</a:t>
            </a:r>
            <a:r>
              <a:rPr lang="fr-CA" sz="1400" b="1" i="1" dirty="0">
                <a:solidFill>
                  <a:schemeClr val="tx2"/>
                </a:solidFill>
                <a:latin typeface="Calibri" charset="0"/>
              </a:rPr>
              <a:t> </a:t>
            </a:r>
            <a:r>
              <a:rPr lang="fr-CA" sz="1200" b="1" dirty="0">
                <a:solidFill>
                  <a:schemeClr val="accent5">
                    <a:lumMod val="50000"/>
                  </a:schemeClr>
                </a:solidFill>
                <a:latin typeface="Calibri" charset="0"/>
              </a:rPr>
              <a:t>EYE-DA</a:t>
            </a:r>
            <a:r>
              <a:rPr lang="fr-CA" sz="1200" dirty="0">
                <a:solidFill>
                  <a:schemeClr val="accent5">
                    <a:lumMod val="50000"/>
                  </a:schemeClr>
                </a:solidFill>
                <a:latin typeface="Calibri" charset="0"/>
              </a:rPr>
              <a:t> </a:t>
            </a:r>
            <a:r>
              <a:rPr lang="en-CA" sz="1200" noProof="0" dirty="0">
                <a:solidFill>
                  <a:schemeClr val="accent5">
                    <a:lumMod val="50000"/>
                  </a:schemeClr>
                </a:solidFill>
                <a:latin typeface="Calibri" charset="0"/>
              </a:rPr>
              <a:t>is a holistic tool that assesses </a:t>
            </a:r>
            <a:r>
              <a:rPr lang="en-US" sz="1200" dirty="0">
                <a:solidFill>
                  <a:schemeClr val="accent5">
                    <a:lumMod val="50000"/>
                  </a:schemeClr>
                </a:solidFill>
                <a:latin typeface="Calibri" charset="0"/>
              </a:rPr>
              <a:t>four domains associated with children</a:t>
            </a:r>
            <a:r>
              <a:rPr lang="ja-JP" altLang="en-US" sz="1200" dirty="0">
                <a:solidFill>
                  <a:schemeClr val="accent5">
                    <a:lumMod val="50000"/>
                  </a:schemeClr>
                </a:solidFill>
                <a:latin typeface="Calibri" charset="0"/>
              </a:rPr>
              <a:t>’</a:t>
            </a:r>
            <a:r>
              <a:rPr lang="en-US" altLang="ja-JP" sz="1200" dirty="0">
                <a:solidFill>
                  <a:schemeClr val="accent5">
                    <a:lumMod val="50000"/>
                  </a:schemeClr>
                </a:solidFill>
                <a:latin typeface="Calibri" charset="0"/>
              </a:rPr>
              <a:t>s readiness to learn.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solidFill>
                <a:schemeClr val="accent5">
                  <a:lumMod val="50000"/>
                </a:schemeClr>
              </a:solidFill>
              <a:latin typeface="Calibri" charset="0"/>
            </a:endParaRPr>
          </a:p>
          <a:p>
            <a:pPr eaLnBrk="1" hangingPunct="1">
              <a:spcBef>
                <a:spcPct val="0"/>
              </a:spcBef>
            </a:pPr>
            <a:r>
              <a:rPr lang="en-US" sz="1200" b="0" i="0" dirty="0">
                <a:latin typeface="Calibri" charset="0"/>
              </a:rPr>
              <a:t>Awareness of Self and the Environment</a:t>
            </a:r>
          </a:p>
          <a:p>
            <a:pPr eaLnBrk="1" hangingPunct="1">
              <a:spcBef>
                <a:spcPct val="0"/>
              </a:spcBef>
            </a:pPr>
            <a:r>
              <a:rPr lang="en-US" sz="1200" b="0" i="0" dirty="0">
                <a:latin typeface="Calibri" charset="0"/>
              </a:rPr>
              <a:t>Cognitive Skills</a:t>
            </a:r>
          </a:p>
          <a:p>
            <a:pPr eaLnBrk="1" hangingPunct="1">
              <a:spcBef>
                <a:spcPct val="0"/>
              </a:spcBef>
            </a:pPr>
            <a:r>
              <a:rPr lang="en-US" sz="1200" b="0" i="0" dirty="0">
                <a:latin typeface="Calibri" charset="0"/>
              </a:rPr>
              <a:t>Language and Communication</a:t>
            </a:r>
          </a:p>
          <a:p>
            <a:pPr eaLnBrk="1" hangingPunct="1">
              <a:spcBef>
                <a:spcPct val="0"/>
              </a:spcBef>
            </a:pPr>
            <a:r>
              <a:rPr lang="en-US" sz="1200" b="0" i="0" dirty="0">
                <a:latin typeface="Calibri" charset="0"/>
              </a:rPr>
              <a:t>Physical Development</a:t>
            </a:r>
          </a:p>
          <a:p>
            <a:pPr eaLnBrk="1" hangingPunct="1">
              <a:spcBef>
                <a:spcPct val="0"/>
              </a:spcBef>
            </a:pPr>
            <a:endParaRPr lang="en-CA" sz="1200" b="0" i="1" dirty="0">
              <a:latin typeface="Calibri" charset="0"/>
            </a:endParaRPr>
          </a:p>
          <a:p>
            <a:pPr eaLnBrk="1" hangingPunct="1">
              <a:spcBef>
                <a:spcPct val="0"/>
              </a:spcBef>
            </a:pPr>
            <a:endParaRPr lang="en-CA" sz="1200" b="0" i="1" dirty="0">
              <a:latin typeface="Calibri" charset="0"/>
            </a:endParaRPr>
          </a:p>
          <a:p>
            <a:endParaRPr lang="en-US" b="0" dirty="0"/>
          </a:p>
        </p:txBody>
      </p:sp>
      <p:sp>
        <p:nvSpPr>
          <p:cNvPr id="4" name="Slide Number Placeholder 3"/>
          <p:cNvSpPr>
            <a:spLocks noGrp="1"/>
          </p:cNvSpPr>
          <p:nvPr>
            <p:ph type="sldNum" sz="quarter" idx="10"/>
          </p:nvPr>
        </p:nvSpPr>
        <p:spPr/>
        <p:txBody>
          <a:bodyPr/>
          <a:lstStyle/>
          <a:p>
            <a:fld id="{7B97F4BB-B458-43C1-8D86-6FB187EEE1FD}" type="slidenum">
              <a:rPr lang="en-US" smtClean="0"/>
              <a:t>5</a:t>
            </a:fld>
            <a:endParaRPr lang="en-US"/>
          </a:p>
        </p:txBody>
      </p:sp>
    </p:spTree>
    <p:extLst>
      <p:ext uri="{BB962C8B-B14F-4D97-AF65-F5344CB8AC3E}">
        <p14:creationId xmlns:p14="http://schemas.microsoft.com/office/powerpoint/2010/main" val="1695925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look at some general administration procedures now.</a:t>
            </a:r>
          </a:p>
        </p:txBody>
      </p:sp>
      <p:sp>
        <p:nvSpPr>
          <p:cNvPr id="4" name="Slide Number Placeholder 3"/>
          <p:cNvSpPr>
            <a:spLocks noGrp="1"/>
          </p:cNvSpPr>
          <p:nvPr>
            <p:ph type="sldNum" sz="quarter" idx="10"/>
          </p:nvPr>
        </p:nvSpPr>
        <p:spPr/>
        <p:txBody>
          <a:bodyPr/>
          <a:lstStyle/>
          <a:p>
            <a:fld id="{0664151A-1F1A-4C31-9BB3-EFCBDA62EE3C}" type="slidenum">
              <a:rPr lang="fr-CA" smtClean="0"/>
              <a:t>6</a:t>
            </a:fld>
            <a:endParaRPr lang="fr-CA"/>
          </a:p>
        </p:txBody>
      </p:sp>
    </p:spTree>
    <p:extLst>
      <p:ext uri="{BB962C8B-B14F-4D97-AF65-F5344CB8AC3E}">
        <p14:creationId xmlns:p14="http://schemas.microsoft.com/office/powerpoint/2010/main" val="3152642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The EYE-DA assessment uses</a:t>
            </a:r>
            <a:r>
              <a:rPr lang="en-CA" baseline="0" dirty="0"/>
              <a:t> c</a:t>
            </a:r>
            <a:r>
              <a:rPr lang="en-CA" dirty="0"/>
              <a:t>olourful pictures, manipulatives, and physical activities</a:t>
            </a:r>
            <a:r>
              <a:rPr lang="en-CA" baseline="0" dirty="0"/>
              <a:t> to make it </a:t>
            </a:r>
            <a:r>
              <a:rPr lang="en-CA" dirty="0"/>
              <a:t>fun and engaging for children.</a:t>
            </a:r>
            <a:r>
              <a:rPr lang="en-CA" baseline="0" dirty="0"/>
              <a:t> </a:t>
            </a:r>
            <a:r>
              <a:rPr lang="en-CA" dirty="0"/>
              <a:t>Items</a:t>
            </a:r>
            <a:r>
              <a:rPr lang="en-CA" baseline="0" dirty="0"/>
              <a:t> are intentionally placed to ensure the children are fully engaged during the assessment. </a:t>
            </a:r>
            <a:r>
              <a:rPr lang="en-US" dirty="0"/>
              <a:t>Evaluators tell us how interactive and fun this assessment is for children</a:t>
            </a:r>
            <a:r>
              <a:rPr lang="en-US" baseline="0" dirty="0"/>
              <a:t>. In fact, many children have no idea they are being assessed – they just think they are playing some fun games. The experience is positive for children because they are encouraged and cheered on throughout the assessment. Furthermore, there is never any indication that they ever got a question wrong or right – it’s just strictly positive reinforcement. </a:t>
            </a:r>
            <a:endParaRPr lang="en-CA" dirty="0"/>
          </a:p>
          <a:p>
            <a:endParaRPr lang="en-AU" dirty="0"/>
          </a:p>
        </p:txBody>
      </p:sp>
      <p:sp>
        <p:nvSpPr>
          <p:cNvPr id="4" name="Slide Number Placeholder 3"/>
          <p:cNvSpPr>
            <a:spLocks noGrp="1"/>
          </p:cNvSpPr>
          <p:nvPr>
            <p:ph type="sldNum" sz="quarter" idx="10"/>
          </p:nvPr>
        </p:nvSpPr>
        <p:spPr/>
        <p:txBody>
          <a:bodyPr/>
          <a:lstStyle/>
          <a:p>
            <a:pPr>
              <a:defRPr/>
            </a:pPr>
            <a:fld id="{110578A1-BCF7-46FA-BEA5-7E37A2F0AC4B}" type="slidenum">
              <a:rPr lang="en-CA" smtClean="0"/>
              <a:pPr>
                <a:defRPr/>
              </a:pPr>
              <a:t>7</a:t>
            </a:fld>
            <a:endParaRPr lang="en-CA"/>
          </a:p>
        </p:txBody>
      </p:sp>
    </p:spTree>
    <p:extLst>
      <p:ext uri="{BB962C8B-B14F-4D97-AF65-F5344CB8AC3E}">
        <p14:creationId xmlns:p14="http://schemas.microsoft.com/office/powerpoint/2010/main" val="3732961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EE38C07-C4AA-8A43-B589-3C603E5AFF6D}" type="slidenum">
              <a:rPr lang="en-US" sz="1200">
                <a:latin typeface="Calibri" charset="0"/>
              </a:rPr>
              <a:pPr/>
              <a:t>8</a:t>
            </a:fld>
            <a:endParaRPr lang="en-US" sz="1200">
              <a:latin typeface="Calibri" charset="0"/>
            </a:endParaRPr>
          </a:p>
        </p:txBody>
      </p:sp>
      <p:sp>
        <p:nvSpPr>
          <p:cNvPr id="79874" name="Rectangle 2"/>
          <p:cNvSpPr>
            <a:spLocks noGrp="1" noRot="1" noChangeAspect="1" noChangeArrowheads="1" noTextEdit="1"/>
          </p:cNvSpPr>
          <p:nvPr>
            <p:ph type="sldImg"/>
          </p:nvPr>
        </p:nvSpPr>
        <p:spPr bwMode="auto">
          <a:xfrm>
            <a:off x="117475" y="762000"/>
            <a:ext cx="6792913" cy="38227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Clr>
                <a:srgbClr val="C00000"/>
              </a:buClr>
            </a:pPr>
            <a:r>
              <a:rPr lang="en-US" dirty="0">
                <a:latin typeface="Calibri" charset="0"/>
              </a:rPr>
              <a:t>It's important</a:t>
            </a:r>
            <a:r>
              <a:rPr lang="en-US" baseline="0" dirty="0">
                <a:latin typeface="Calibri" charset="0"/>
              </a:rPr>
              <a:t> to familiarize</a:t>
            </a:r>
            <a:r>
              <a:rPr lang="en-US" dirty="0">
                <a:latin typeface="Calibri" charset="0"/>
              </a:rPr>
              <a:t> yourself with the EYE-DA materials before you begin the evaluations. </a:t>
            </a:r>
          </a:p>
          <a:p>
            <a:pPr eaLnBrk="1" hangingPunct="1">
              <a:buClr>
                <a:srgbClr val="C00000"/>
              </a:buClr>
            </a:pPr>
            <a:endParaRPr lang="en-US" dirty="0">
              <a:latin typeface="Calibri" charset="0"/>
            </a:endParaRPr>
          </a:p>
          <a:p>
            <a:pPr eaLnBrk="1" hangingPunct="1">
              <a:buClr>
                <a:srgbClr val="C00000"/>
              </a:buClr>
            </a:pPr>
            <a:r>
              <a:rPr lang="en-US" b="1" dirty="0">
                <a:latin typeface="Calibri" charset="0"/>
              </a:rPr>
              <a:t>CLICK</a:t>
            </a:r>
            <a:r>
              <a:rPr lang="en-US" dirty="0">
                <a:latin typeface="Calibri" charset="0"/>
              </a:rPr>
              <a:t> The Administration and Scoring Guidelines (ASG) is a valuable source of information- in</a:t>
            </a:r>
            <a:r>
              <a:rPr lang="en-US" baseline="0" dirty="0">
                <a:latin typeface="Calibri" charset="0"/>
              </a:rPr>
              <a:t> it, there is an introduction to the EYE-DA,  information about the materials used for the evaluation, general administration procedures and it is also a great resource for your scoring questions. Please take the time to read it carefully.</a:t>
            </a:r>
            <a:endParaRPr lang="en-US" dirty="0">
              <a:latin typeface="Calibri" charset="0"/>
            </a:endParaRPr>
          </a:p>
          <a:p>
            <a:pPr eaLnBrk="1" hangingPunct="1">
              <a:spcBef>
                <a:spcPct val="0"/>
              </a:spcBef>
            </a:pPr>
            <a:endParaRPr lang="en-US" dirty="0">
              <a:latin typeface="Calibri" charset="0"/>
            </a:endParaRPr>
          </a:p>
          <a:p>
            <a:pPr eaLnBrk="1" hangingPunct="1">
              <a:spcBef>
                <a:spcPct val="0"/>
              </a:spcBef>
            </a:pPr>
            <a:r>
              <a:rPr lang="en-US" dirty="0">
                <a:latin typeface="Calibri" charset="0"/>
              </a:rPr>
              <a:t>For </a:t>
            </a:r>
            <a:r>
              <a:rPr lang="en-US" baseline="0" dirty="0">
                <a:latin typeface="Calibri" charset="0"/>
              </a:rPr>
              <a:t>your evaluation, you will also need:</a:t>
            </a:r>
          </a:p>
          <a:p>
            <a:pPr eaLnBrk="1" hangingPunct="1">
              <a:spcBef>
                <a:spcPct val="0"/>
              </a:spcBef>
            </a:pPr>
            <a:r>
              <a:rPr lang="en-US" b="1" baseline="0" dirty="0">
                <a:latin typeface="Calibri" charset="0"/>
              </a:rPr>
              <a:t>CLICK</a:t>
            </a:r>
            <a:r>
              <a:rPr lang="en-US" baseline="0" dirty="0">
                <a:latin typeface="Calibri" charset="0"/>
              </a:rPr>
              <a:t> Scoring Protocol Sheets and Child Response Booklets (one for each child being evaluated) </a:t>
            </a:r>
          </a:p>
          <a:p>
            <a:pPr eaLnBrk="1" hangingPunct="1">
              <a:spcBef>
                <a:spcPct val="0"/>
              </a:spcBef>
            </a:pPr>
            <a:r>
              <a:rPr lang="en-US" b="1" baseline="0" dirty="0">
                <a:latin typeface="Calibri" charset="0"/>
              </a:rPr>
              <a:t>CLICK </a:t>
            </a:r>
            <a:r>
              <a:rPr lang="en-US" b="0" baseline="0" dirty="0">
                <a:latin typeface="Calibri" charset="0"/>
              </a:rPr>
              <a:t>along with the F</a:t>
            </a:r>
            <a:r>
              <a:rPr lang="en-US" baseline="0" dirty="0">
                <a:latin typeface="Calibri" charset="0"/>
              </a:rPr>
              <a:t>lipbook, laminated card, the pencil case, the bean bag, and a sheet of stickers.</a:t>
            </a:r>
            <a:endParaRPr lang="en-US" dirty="0">
              <a:latin typeface="Calibri" charset="0"/>
            </a:endParaRPr>
          </a:p>
        </p:txBody>
      </p:sp>
    </p:spTree>
    <p:extLst>
      <p:ext uri="{BB962C8B-B14F-4D97-AF65-F5344CB8AC3E}">
        <p14:creationId xmlns:p14="http://schemas.microsoft.com/office/powerpoint/2010/main" val="218624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117475" y="762000"/>
            <a:ext cx="6792913" cy="38227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58698">
              <a:defRPr/>
            </a:pPr>
            <a:r>
              <a:rPr lang="en-US" sz="1200" dirty="0">
                <a:latin typeface="Calibri" pitchFamily="34" charset="0"/>
              </a:rPr>
              <a:t>When preparing to administer the DA, carefully enter the requested information (name, gender, age, etc.) located at the top of the Scoring Protocol Sheet.</a:t>
            </a:r>
          </a:p>
          <a:p>
            <a:pPr defTabSz="858698">
              <a:defRPr/>
            </a:pPr>
            <a:r>
              <a:rPr lang="en-US" sz="1200" dirty="0">
                <a:latin typeface="Calibri" pitchFamily="34" charset="0"/>
              </a:rPr>
              <a:t>Please note that the date of birth and the date of the assessment are formatted starting with the </a:t>
            </a:r>
            <a:r>
              <a:rPr lang="en-US" sz="1200" b="1" dirty="0">
                <a:latin typeface="Calibri" pitchFamily="34" charset="0"/>
              </a:rPr>
              <a:t>day</a:t>
            </a:r>
            <a:r>
              <a:rPr lang="en-US" sz="1200" dirty="0">
                <a:latin typeface="Calibri" pitchFamily="34" charset="0"/>
              </a:rPr>
              <a:t>, then the </a:t>
            </a:r>
            <a:r>
              <a:rPr lang="en-US" sz="1200" b="1" dirty="0">
                <a:latin typeface="Calibri" pitchFamily="34" charset="0"/>
              </a:rPr>
              <a:t>month</a:t>
            </a:r>
            <a:r>
              <a:rPr lang="en-US" sz="1200" dirty="0">
                <a:latin typeface="Calibri" pitchFamily="34" charset="0"/>
              </a:rPr>
              <a:t> and finally the </a:t>
            </a:r>
            <a:r>
              <a:rPr lang="en-US" sz="1200" b="1" dirty="0">
                <a:latin typeface="Calibri" pitchFamily="34" charset="0"/>
              </a:rPr>
              <a:t>year</a:t>
            </a:r>
            <a:r>
              <a:rPr lang="en-US" sz="1200" dirty="0">
                <a:latin typeface="Calibri" pitchFamily="34" charset="0"/>
              </a:rPr>
              <a:t>. It's very important to correctly enter the child’s date of birth along with the date the evaluation took place. The assessment is age-normed, so we use this information to calculate the child's age at the time of the assessment and this determines his or her results.</a:t>
            </a:r>
            <a:endParaRPr lang="fr-CA" sz="1200" dirty="0">
              <a:latin typeface="Calibri" pitchFamily="34"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9B9FAB-A130-094F-BF4E-E1E7193CF17D}" type="slidenum">
              <a:rPr lang="en-CA" sz="1200">
                <a:latin typeface="Calibri" charset="0"/>
              </a:rPr>
              <a:pPr/>
              <a:t>9</a:t>
            </a:fld>
            <a:endParaRPr lang="en-CA" sz="1200">
              <a:latin typeface="Calibri" charset="0"/>
            </a:endParaRPr>
          </a:p>
        </p:txBody>
      </p:sp>
    </p:spTree>
    <p:extLst>
      <p:ext uri="{BB962C8B-B14F-4D97-AF65-F5344CB8AC3E}">
        <p14:creationId xmlns:p14="http://schemas.microsoft.com/office/powerpoint/2010/main" val="442813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28134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935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2022-07-26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862725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8533D66-414C-4898-8CC2-A4C0ABEA960A}" type="datetimeFigureOut">
              <a:rPr lang="fr-CA" smtClean="0"/>
              <a:t>2022-07-26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351908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6840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01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38406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1213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15585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210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60" r:id="rId1"/>
    <p:sldLayoutId id="2147483671" r:id="rId2"/>
    <p:sldLayoutId id="2147483670" r:id="rId3"/>
    <p:sldLayoutId id="2147483663" r:id="rId4"/>
    <p:sldLayoutId id="2147483665" r:id="rId5"/>
    <p:sldLayoutId id="2147483667" r:id="rId6"/>
    <p:sldLayoutId id="2147483668" r:id="rId7"/>
    <p:sldLayoutId id="2147483672" r:id="rId8"/>
    <p:sldLayoutId id="2147483673" r:id="rId9"/>
    <p:sldLayoutId id="2147483674" r:id="rId10"/>
    <p:sldLayoutId id="2147483675" r:id="rId11"/>
    <p:sldLayoutId id="2147483677" r:id="rId1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44" y="2846133"/>
            <a:ext cx="9592950" cy="1459860"/>
          </a:xfrm>
        </p:spPr>
        <p:txBody>
          <a:bodyPr>
            <a:noAutofit/>
          </a:bodyPr>
          <a:lstStyle/>
          <a:p>
            <a:r>
              <a:rPr lang="en-US" dirty="0">
                <a:latin typeface="+mn-lt"/>
              </a:rPr>
              <a:t>Administering and Scoring the EYE-DA</a:t>
            </a:r>
            <a:br>
              <a:rPr lang="en-US" dirty="0">
                <a:latin typeface="+mn-lt"/>
              </a:rPr>
            </a:br>
            <a:br>
              <a:rPr lang="en-CA" sz="4400" dirty="0">
                <a:latin typeface="+mn-lt"/>
                <a:ea typeface="+mj-ea"/>
              </a:rPr>
            </a:br>
            <a:endParaRPr lang="en-CA" sz="4400" dirty="0">
              <a:latin typeface="+mn-lt"/>
              <a:ea typeface="+mj-ea"/>
            </a:endParaRPr>
          </a:p>
        </p:txBody>
      </p:sp>
    </p:spTree>
    <p:extLst>
      <p:ext uri="{BB962C8B-B14F-4D97-AF65-F5344CB8AC3E}">
        <p14:creationId xmlns:p14="http://schemas.microsoft.com/office/powerpoint/2010/main" val="413262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8" y="300498"/>
            <a:ext cx="10236231" cy="932009"/>
          </a:xfrm>
        </p:spPr>
        <p:txBody>
          <a:bodyPr>
            <a:normAutofit/>
          </a:bodyPr>
          <a:lstStyle/>
          <a:p>
            <a:r>
              <a:rPr lang="en-US" dirty="0">
                <a:latin typeface="+mn-lt"/>
                <a:cs typeface="Helvetica" pitchFamily="34" charset="0"/>
              </a:rPr>
              <a:t>Using the Scoring Protocol Sheet</a:t>
            </a:r>
            <a:endParaRPr lang="en-CA" dirty="0">
              <a:latin typeface="+mn-lt"/>
            </a:endParaRPr>
          </a:p>
        </p:txBody>
      </p:sp>
      <p:pic>
        <p:nvPicPr>
          <p:cNvPr id="20" name="Content Placeholder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44262" y="1156239"/>
            <a:ext cx="6936455" cy="5416375"/>
          </a:xfrm>
        </p:spPr>
        <p:style>
          <a:lnRef idx="2">
            <a:schemeClr val="dk1"/>
          </a:lnRef>
          <a:fillRef idx="1">
            <a:schemeClr val="lt1"/>
          </a:fillRef>
          <a:effectRef idx="0">
            <a:schemeClr val="dk1"/>
          </a:effectRef>
          <a:fontRef idx="minor">
            <a:schemeClr val="dk1"/>
          </a:fontRef>
        </p:style>
      </p:pic>
      <p:sp>
        <p:nvSpPr>
          <p:cNvPr id="27" name="Arrow: Right 26"/>
          <p:cNvSpPr/>
          <p:nvPr/>
        </p:nvSpPr>
        <p:spPr>
          <a:xfrm>
            <a:off x="1365739" y="1814153"/>
            <a:ext cx="1289538" cy="509954"/>
          </a:xfrm>
          <a:prstGeom prst="rightArrow">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28" name="Arrow: Right 27"/>
          <p:cNvSpPr/>
          <p:nvPr/>
        </p:nvSpPr>
        <p:spPr>
          <a:xfrm>
            <a:off x="1365739" y="3733297"/>
            <a:ext cx="1175258" cy="52753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Arrow: Right 28"/>
          <p:cNvSpPr/>
          <p:nvPr/>
        </p:nvSpPr>
        <p:spPr>
          <a:xfrm>
            <a:off x="1365739" y="5662246"/>
            <a:ext cx="1252914" cy="49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p:cNvSpPr/>
          <p:nvPr/>
        </p:nvSpPr>
        <p:spPr>
          <a:xfrm>
            <a:off x="2655277" y="5539154"/>
            <a:ext cx="422031" cy="73855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p:cNvSpPr/>
          <p:nvPr/>
        </p:nvSpPr>
        <p:spPr>
          <a:xfrm>
            <a:off x="6453553" y="2831122"/>
            <a:ext cx="1863133" cy="685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Arrow: Left 31"/>
          <p:cNvSpPr/>
          <p:nvPr/>
        </p:nvSpPr>
        <p:spPr>
          <a:xfrm>
            <a:off x="8913101" y="2936629"/>
            <a:ext cx="1711357" cy="47478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Arrow: Left 32"/>
          <p:cNvSpPr/>
          <p:nvPr/>
        </p:nvSpPr>
        <p:spPr>
          <a:xfrm>
            <a:off x="9378896" y="5662246"/>
            <a:ext cx="1245562" cy="474783"/>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p>
        </p:txBody>
      </p:sp>
      <p:sp>
        <p:nvSpPr>
          <p:cNvPr id="34" name="Rectangle 33"/>
          <p:cNvSpPr/>
          <p:nvPr/>
        </p:nvSpPr>
        <p:spPr>
          <a:xfrm>
            <a:off x="8231182" y="5501957"/>
            <a:ext cx="1147713" cy="80889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p:cNvSpPr/>
          <p:nvPr/>
        </p:nvSpPr>
        <p:spPr>
          <a:xfrm>
            <a:off x="6110318" y="4590273"/>
            <a:ext cx="3268578" cy="40444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35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barn(inVertical)">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53" y="230536"/>
            <a:ext cx="11034094" cy="998587"/>
          </a:xfrm>
        </p:spPr>
        <p:txBody>
          <a:bodyPr>
            <a:noAutofit/>
          </a:bodyPr>
          <a:lstStyle/>
          <a:p>
            <a:r>
              <a:rPr lang="en-US" dirty="0">
                <a:latin typeface="+mn-lt"/>
              </a:rPr>
              <a:t>Example: Using the Scoring Protocol Sheet</a:t>
            </a:r>
            <a:endParaRPr lang="en-CA" dirty="0">
              <a:latin typeface="+mn-lt"/>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4288" y="1064369"/>
            <a:ext cx="7023424" cy="536121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4843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8" y="280094"/>
            <a:ext cx="10212207" cy="1012875"/>
          </a:xfrm>
        </p:spPr>
        <p:txBody>
          <a:bodyPr>
            <a:normAutofit/>
          </a:bodyPr>
          <a:lstStyle/>
          <a:p>
            <a:r>
              <a:rPr lang="en-US" dirty="0">
                <a:latin typeface="+mn-lt"/>
                <a:cs typeface="Helvetica" pitchFamily="34" charset="0"/>
              </a:rPr>
              <a:t>Example: Using the Scoring Protocol</a:t>
            </a:r>
            <a:endParaRPr lang="en-CA" dirty="0">
              <a:latin typeface="+mn-lt"/>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0022" y="1292969"/>
            <a:ext cx="6631359" cy="5125759"/>
          </a:xfr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382930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9F6E-0547-4828-BFAB-2CCFE9916306}"/>
              </a:ext>
            </a:extLst>
          </p:cNvPr>
          <p:cNvSpPr>
            <a:spLocks noGrp="1"/>
          </p:cNvSpPr>
          <p:nvPr>
            <p:ph type="title"/>
          </p:nvPr>
        </p:nvSpPr>
        <p:spPr>
          <a:xfrm>
            <a:off x="723014" y="320156"/>
            <a:ext cx="10630786" cy="1189668"/>
          </a:xfrm>
        </p:spPr>
        <p:txBody>
          <a:bodyPr vert="horz" lIns="91440" tIns="45720" rIns="91440" bIns="45720" rtlCol="0" anchor="ctr">
            <a:normAutofit/>
          </a:bodyPr>
          <a:lstStyle/>
          <a:p>
            <a:r>
              <a:rPr lang="en-US" kern="1200" dirty="0">
                <a:solidFill>
                  <a:srgbClr val="57A445"/>
                </a:solidFill>
                <a:latin typeface="+mn-lt"/>
                <a:ea typeface="+mj-ea"/>
                <a:cs typeface="+mj-cs"/>
              </a:rPr>
              <a:t>Child Response Booklet </a:t>
            </a:r>
          </a:p>
        </p:txBody>
      </p:sp>
      <p:pic>
        <p:nvPicPr>
          <p:cNvPr id="13" name="Picture 12">
            <a:extLst>
              <a:ext uri="{FF2B5EF4-FFF2-40B4-BE49-F238E27FC236}">
                <a16:creationId xmlns:a16="http://schemas.microsoft.com/office/drawing/2014/main" id="{54657147-83CC-4D85-87CB-D5686DA806E4}"/>
              </a:ext>
            </a:extLst>
          </p:cNvPr>
          <p:cNvPicPr>
            <a:picLocks noChangeAspect="1"/>
          </p:cNvPicPr>
          <p:nvPr/>
        </p:nvPicPr>
        <p:blipFill>
          <a:blip r:embed="rId3"/>
          <a:stretch>
            <a:fillRect/>
          </a:stretch>
        </p:blipFill>
        <p:spPr>
          <a:xfrm>
            <a:off x="1387088" y="1825626"/>
            <a:ext cx="9408298" cy="4351338"/>
          </a:xfrm>
          <a:prstGeom prst="rect">
            <a:avLst/>
          </a:prstGeom>
        </p:spPr>
      </p:pic>
    </p:spTree>
    <p:extLst>
      <p:ext uri="{BB962C8B-B14F-4D97-AF65-F5344CB8AC3E}">
        <p14:creationId xmlns:p14="http://schemas.microsoft.com/office/powerpoint/2010/main" val="282927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1245-AAB8-4F0F-A286-F1B8C51DA174}"/>
              </a:ext>
            </a:extLst>
          </p:cNvPr>
          <p:cNvSpPr>
            <a:spLocks noGrp="1"/>
          </p:cNvSpPr>
          <p:nvPr>
            <p:ph type="title"/>
          </p:nvPr>
        </p:nvSpPr>
        <p:spPr>
          <a:xfrm>
            <a:off x="723014" y="401588"/>
            <a:ext cx="10630786" cy="1325563"/>
          </a:xfrm>
        </p:spPr>
        <p:txBody>
          <a:bodyPr>
            <a:normAutofit/>
          </a:bodyPr>
          <a:lstStyle/>
          <a:p>
            <a:r>
              <a:rPr lang="en-CA" dirty="0">
                <a:latin typeface="+mn-lt"/>
              </a:rPr>
              <a:t>Using the EYE-DA Flipbook</a:t>
            </a:r>
          </a:p>
        </p:txBody>
      </p:sp>
      <p:sp>
        <p:nvSpPr>
          <p:cNvPr id="29" name="Rectangle 28">
            <a:extLst>
              <a:ext uri="{FF2B5EF4-FFF2-40B4-BE49-F238E27FC236}">
                <a16:creationId xmlns:a16="http://schemas.microsoft.com/office/drawing/2014/main" id="{60BAAF6A-4062-4088-B455-E28737952071}"/>
              </a:ext>
            </a:extLst>
          </p:cNvPr>
          <p:cNvSpPr/>
          <p:nvPr/>
        </p:nvSpPr>
        <p:spPr>
          <a:xfrm>
            <a:off x="1636881" y="1274594"/>
            <a:ext cx="8551063" cy="5209039"/>
          </a:xfrm>
          <a:prstGeom prst="rect">
            <a:avLst/>
          </a:prstGeom>
          <a:noFill/>
          <a:ln w="12700" cap="flat" cmpd="sng" algn="ctr">
            <a:solidFill>
              <a:schemeClr val="tx1"/>
            </a:solidFill>
            <a:prstDash val="solid"/>
            <a:miter lim="800000"/>
          </a:ln>
          <a:effectLst/>
        </p:spPr>
        <p:txBody>
          <a:bodyPr rot="0" spcFirstLastPara="0" vert="horz" wrap="square" lIns="91407" tIns="45704" rIns="91407" bIns="45704"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9DC4633F-A56E-4FC9-ACB5-4F32EC51E117}"/>
              </a:ext>
            </a:extLst>
          </p:cNvPr>
          <p:cNvSpPr txBox="1"/>
          <p:nvPr/>
        </p:nvSpPr>
        <p:spPr>
          <a:xfrm>
            <a:off x="8878926" y="1688807"/>
            <a:ext cx="428106" cy="477431"/>
          </a:xfrm>
          <a:prstGeom prst="rect">
            <a:avLst/>
          </a:prstGeom>
          <a:solidFill>
            <a:srgbClr val="FFC000"/>
          </a:solidFill>
          <a:ln>
            <a:solidFill>
              <a:schemeClr val="tx1"/>
            </a:solidFill>
          </a:ln>
        </p:spPr>
        <p:txBody>
          <a:bodyPr wrap="square" rtlCol="0">
            <a:spAutoFit/>
          </a:bodyPr>
          <a:lstStyle/>
          <a:p>
            <a:r>
              <a:rPr lang="en-CA" sz="2400" b="1" dirty="0"/>
              <a:t> 2</a:t>
            </a:r>
          </a:p>
        </p:txBody>
      </p:sp>
      <p:pic>
        <p:nvPicPr>
          <p:cNvPr id="4" name="Picture 3">
            <a:extLst>
              <a:ext uri="{FF2B5EF4-FFF2-40B4-BE49-F238E27FC236}">
                <a16:creationId xmlns:a16="http://schemas.microsoft.com/office/drawing/2014/main" id="{9DA84DA3-A69D-411A-B9DE-9106D6D82792}"/>
              </a:ext>
            </a:extLst>
          </p:cNvPr>
          <p:cNvPicPr>
            <a:picLocks noChangeAspect="1"/>
          </p:cNvPicPr>
          <p:nvPr/>
        </p:nvPicPr>
        <p:blipFill>
          <a:blip r:embed="rId3"/>
          <a:stretch>
            <a:fillRect/>
          </a:stretch>
        </p:blipFill>
        <p:spPr>
          <a:xfrm>
            <a:off x="2892056" y="1446028"/>
            <a:ext cx="5918770" cy="4900191"/>
          </a:xfrm>
          <a:prstGeom prst="rect">
            <a:avLst/>
          </a:prstGeom>
        </p:spPr>
      </p:pic>
      <p:sp>
        <p:nvSpPr>
          <p:cNvPr id="33" name="TextBox 32">
            <a:extLst>
              <a:ext uri="{FF2B5EF4-FFF2-40B4-BE49-F238E27FC236}">
                <a16:creationId xmlns:a16="http://schemas.microsoft.com/office/drawing/2014/main" id="{7EA55E84-8CDD-4F42-BC29-B25945E919CE}"/>
              </a:ext>
            </a:extLst>
          </p:cNvPr>
          <p:cNvSpPr txBox="1"/>
          <p:nvPr/>
        </p:nvSpPr>
        <p:spPr>
          <a:xfrm>
            <a:off x="2776422" y="3035839"/>
            <a:ext cx="438265" cy="457213"/>
          </a:xfrm>
          <a:prstGeom prst="rect">
            <a:avLst/>
          </a:prstGeom>
          <a:solidFill>
            <a:srgbClr val="FFC000"/>
          </a:solidFill>
          <a:ln>
            <a:solidFill>
              <a:schemeClr val="tx1"/>
            </a:solidFill>
          </a:ln>
        </p:spPr>
        <p:txBody>
          <a:bodyPr wrap="square" rtlCol="0">
            <a:spAutoFit/>
          </a:bodyPr>
          <a:lstStyle/>
          <a:p>
            <a:r>
              <a:rPr lang="en-CA" sz="2400" b="1" dirty="0"/>
              <a:t> 3 </a:t>
            </a:r>
          </a:p>
        </p:txBody>
      </p:sp>
      <p:sp>
        <p:nvSpPr>
          <p:cNvPr id="32" name="TextBox 31">
            <a:extLst>
              <a:ext uri="{FF2B5EF4-FFF2-40B4-BE49-F238E27FC236}">
                <a16:creationId xmlns:a16="http://schemas.microsoft.com/office/drawing/2014/main" id="{DDE0E5A2-FD78-47A3-A2C5-3AFCFF63A015}"/>
              </a:ext>
            </a:extLst>
          </p:cNvPr>
          <p:cNvSpPr txBox="1"/>
          <p:nvPr/>
        </p:nvSpPr>
        <p:spPr>
          <a:xfrm>
            <a:off x="3174390" y="4759736"/>
            <a:ext cx="438265" cy="457213"/>
          </a:xfrm>
          <a:prstGeom prst="rect">
            <a:avLst/>
          </a:prstGeom>
          <a:solidFill>
            <a:srgbClr val="FFC000"/>
          </a:solidFill>
          <a:ln>
            <a:solidFill>
              <a:schemeClr val="tx1"/>
            </a:solidFill>
          </a:ln>
        </p:spPr>
        <p:txBody>
          <a:bodyPr wrap="square" rtlCol="0">
            <a:spAutoFit/>
          </a:bodyPr>
          <a:lstStyle/>
          <a:p>
            <a:r>
              <a:rPr lang="en-CA" sz="2400" b="1" dirty="0"/>
              <a:t> 4</a:t>
            </a:r>
          </a:p>
        </p:txBody>
      </p:sp>
      <p:sp>
        <p:nvSpPr>
          <p:cNvPr id="31" name="TextBox 30">
            <a:extLst>
              <a:ext uri="{FF2B5EF4-FFF2-40B4-BE49-F238E27FC236}">
                <a16:creationId xmlns:a16="http://schemas.microsoft.com/office/drawing/2014/main" id="{E1AB214E-AA7A-4843-BD06-4240D3ED2A69}"/>
              </a:ext>
            </a:extLst>
          </p:cNvPr>
          <p:cNvSpPr txBox="1"/>
          <p:nvPr/>
        </p:nvSpPr>
        <p:spPr>
          <a:xfrm>
            <a:off x="2638874" y="1688997"/>
            <a:ext cx="438265" cy="461665"/>
          </a:xfrm>
          <a:prstGeom prst="rect">
            <a:avLst/>
          </a:prstGeom>
          <a:solidFill>
            <a:srgbClr val="FFC000"/>
          </a:solidFill>
          <a:ln>
            <a:solidFill>
              <a:schemeClr val="tx1"/>
            </a:solidFill>
          </a:ln>
        </p:spPr>
        <p:txBody>
          <a:bodyPr wrap="square" rtlCol="0">
            <a:spAutoFit/>
          </a:bodyPr>
          <a:lstStyle/>
          <a:p>
            <a:r>
              <a:rPr lang="en-CA" sz="2400" b="1" dirty="0"/>
              <a:t> 1</a:t>
            </a:r>
          </a:p>
        </p:txBody>
      </p:sp>
      <p:sp>
        <p:nvSpPr>
          <p:cNvPr id="16" name="TextBox 15">
            <a:extLst>
              <a:ext uri="{FF2B5EF4-FFF2-40B4-BE49-F238E27FC236}">
                <a16:creationId xmlns:a16="http://schemas.microsoft.com/office/drawing/2014/main" id="{CDC39C1A-315E-442C-A471-10FCBA5CC268}"/>
              </a:ext>
            </a:extLst>
          </p:cNvPr>
          <p:cNvSpPr txBox="1"/>
          <p:nvPr/>
        </p:nvSpPr>
        <p:spPr>
          <a:xfrm>
            <a:off x="6096000" y="2498811"/>
            <a:ext cx="421018" cy="461665"/>
          </a:xfrm>
          <a:prstGeom prst="rect">
            <a:avLst/>
          </a:prstGeom>
          <a:solidFill>
            <a:srgbClr val="FFC000"/>
          </a:solidFill>
          <a:ln>
            <a:solidFill>
              <a:schemeClr val="tx1"/>
            </a:solidFill>
          </a:ln>
        </p:spPr>
        <p:txBody>
          <a:bodyPr wrap="square" rtlCol="0">
            <a:spAutoFit/>
          </a:bodyPr>
          <a:lstStyle/>
          <a:p>
            <a:r>
              <a:rPr lang="en-CA" sz="2400" b="1" dirty="0"/>
              <a:t> 5</a:t>
            </a:r>
          </a:p>
        </p:txBody>
      </p:sp>
    </p:spTree>
    <p:extLst>
      <p:ext uri="{BB962C8B-B14F-4D97-AF65-F5344CB8AC3E}">
        <p14:creationId xmlns:p14="http://schemas.microsoft.com/office/powerpoint/2010/main" val="41446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1"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572851A-5AEB-44E8-89D7-3A9683F1BC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861" y="2115671"/>
            <a:ext cx="4078616" cy="3158313"/>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F6B59C37-97C9-40D5-B59D-BC58984B5A27}"/>
              </a:ext>
            </a:extLst>
          </p:cNvPr>
          <p:cNvSpPr>
            <a:spLocks noGrp="1"/>
          </p:cNvSpPr>
          <p:nvPr>
            <p:ph idx="1"/>
          </p:nvPr>
        </p:nvSpPr>
        <p:spPr>
          <a:xfrm>
            <a:off x="503523" y="1584014"/>
            <a:ext cx="7385418" cy="3689971"/>
          </a:xfrm>
        </p:spPr>
        <p:txBody>
          <a:bodyPr>
            <a:noAutofit/>
          </a:bodyPr>
          <a:lstStyle/>
          <a:p>
            <a:pPr marL="457200" indent="-457200" fontAlgn="base">
              <a:buFont typeface="+mj-lt"/>
              <a:buAutoNum type="arabicPeriod"/>
            </a:pPr>
            <a:r>
              <a:rPr lang="en-US" sz="3200" dirty="0">
                <a:solidFill>
                  <a:schemeClr val="accent6">
                    <a:lumMod val="75000"/>
                  </a:schemeClr>
                </a:solidFill>
                <a:latin typeface="+mn-lt"/>
              </a:rPr>
              <a:t>Build rapport with the child:​</a:t>
            </a:r>
          </a:p>
          <a:p>
            <a:pPr marL="914400" lvl="1" indent="-457200" fontAlgn="base">
              <a:buFont typeface="+mj-lt"/>
              <a:buAutoNum type="alphaLcParenR"/>
            </a:pPr>
            <a:r>
              <a:rPr lang="en-US" sz="3200" dirty="0">
                <a:solidFill>
                  <a:schemeClr val="accent6">
                    <a:lumMod val="75000"/>
                  </a:schemeClr>
                </a:solidFill>
                <a:latin typeface="+mn-lt"/>
              </a:rPr>
              <a:t>Greet them by name</a:t>
            </a:r>
          </a:p>
          <a:p>
            <a:pPr marL="914400" lvl="1" indent="-457200" fontAlgn="base">
              <a:buFont typeface="+mj-lt"/>
              <a:buAutoNum type="alphaLcParenR"/>
            </a:pPr>
            <a:r>
              <a:rPr lang="en-US" sz="3200" dirty="0">
                <a:solidFill>
                  <a:schemeClr val="accent6">
                    <a:lumMod val="75000"/>
                  </a:schemeClr>
                </a:solidFill>
                <a:latin typeface="+mn-lt"/>
              </a:rPr>
              <a:t>Chat with them briefly</a:t>
            </a:r>
          </a:p>
          <a:p>
            <a:pPr marL="914400" lvl="1" indent="-457200" fontAlgn="base">
              <a:buFont typeface="+mj-lt"/>
              <a:buAutoNum type="alphaLcParenR"/>
            </a:pPr>
            <a:r>
              <a:rPr lang="en-US" sz="3200" dirty="0">
                <a:solidFill>
                  <a:schemeClr val="accent6">
                    <a:lumMod val="75000"/>
                  </a:schemeClr>
                </a:solidFill>
                <a:latin typeface="+mn-lt"/>
              </a:rPr>
              <a:t>Introduce yourself</a:t>
            </a:r>
          </a:p>
          <a:p>
            <a:pPr marL="457200" indent="-457200" fontAlgn="base">
              <a:buFont typeface="+mj-lt"/>
              <a:buAutoNum type="arabicPeriod"/>
            </a:pPr>
            <a:r>
              <a:rPr lang="en-US" sz="3200" dirty="0">
                <a:solidFill>
                  <a:schemeClr val="accent6">
                    <a:lumMod val="75000"/>
                  </a:schemeClr>
                </a:solidFill>
                <a:latin typeface="+mn-lt"/>
              </a:rPr>
              <a:t>Complete the </a:t>
            </a:r>
            <a:r>
              <a:rPr lang="ja-JP" altLang="en-US" sz="3200" dirty="0">
                <a:solidFill>
                  <a:schemeClr val="accent6">
                    <a:lumMod val="75000"/>
                  </a:schemeClr>
                </a:solidFill>
                <a:latin typeface="+mn-lt"/>
              </a:rPr>
              <a:t>‘</a:t>
            </a:r>
            <a:r>
              <a:rPr lang="en-US" sz="3200" dirty="0">
                <a:solidFill>
                  <a:schemeClr val="accent6">
                    <a:lumMod val="75000"/>
                  </a:schemeClr>
                </a:solidFill>
                <a:latin typeface="+mn-lt"/>
              </a:rPr>
              <a:t>warm-up</a:t>
            </a:r>
            <a:r>
              <a:rPr lang="ja-JP" altLang="en-US" sz="3200" dirty="0">
                <a:solidFill>
                  <a:schemeClr val="accent6">
                    <a:lumMod val="75000"/>
                  </a:schemeClr>
                </a:solidFill>
                <a:latin typeface="+mn-lt"/>
              </a:rPr>
              <a:t>’</a:t>
            </a:r>
            <a:r>
              <a:rPr lang="en-US" sz="3200" dirty="0">
                <a:solidFill>
                  <a:schemeClr val="accent6">
                    <a:lumMod val="75000"/>
                  </a:schemeClr>
                </a:solidFill>
                <a:latin typeface="+mn-lt"/>
              </a:rPr>
              <a:t> item.</a:t>
            </a:r>
          </a:p>
          <a:p>
            <a:pPr marL="457200" indent="-457200" fontAlgn="base">
              <a:buFont typeface="+mj-lt"/>
              <a:buAutoNum type="arabicPeriod"/>
            </a:pPr>
            <a:r>
              <a:rPr lang="en-US" sz="3200" dirty="0">
                <a:solidFill>
                  <a:schemeClr val="accent6">
                    <a:lumMod val="75000"/>
                  </a:schemeClr>
                </a:solidFill>
                <a:latin typeface="+mn-lt"/>
              </a:rPr>
              <a:t>Make sure the child understands you and is comfortable working with you.</a:t>
            </a:r>
          </a:p>
          <a:p>
            <a:pPr marL="457200" indent="-457200" fontAlgn="base">
              <a:buFont typeface="+mj-lt"/>
              <a:buAutoNum type="arabicPeriod"/>
            </a:pPr>
            <a:r>
              <a:rPr lang="en-US" sz="3200" dirty="0">
                <a:solidFill>
                  <a:schemeClr val="accent6">
                    <a:lumMod val="75000"/>
                  </a:schemeClr>
                </a:solidFill>
                <a:latin typeface="+mn-lt"/>
              </a:rPr>
              <a:t>Ensure the evaluation area is a fairly quiet space with enough room to demonstrate the Gross Motor skills.</a:t>
            </a:r>
          </a:p>
        </p:txBody>
      </p:sp>
      <p:sp>
        <p:nvSpPr>
          <p:cNvPr id="13" name="Title 1">
            <a:extLst>
              <a:ext uri="{FF2B5EF4-FFF2-40B4-BE49-F238E27FC236}">
                <a16:creationId xmlns:a16="http://schemas.microsoft.com/office/drawing/2014/main" id="{33DF1557-3C49-46F6-8A33-B9C8C9611FAA}"/>
              </a:ext>
            </a:extLst>
          </p:cNvPr>
          <p:cNvSpPr>
            <a:spLocks noGrp="1"/>
          </p:cNvSpPr>
          <p:nvPr>
            <p:ph type="title"/>
          </p:nvPr>
        </p:nvSpPr>
        <p:spPr>
          <a:xfrm>
            <a:off x="659218" y="454630"/>
            <a:ext cx="4012953" cy="831245"/>
          </a:xfrm>
        </p:spPr>
        <p:txBody>
          <a:bodyPr>
            <a:noAutofit/>
          </a:bodyPr>
          <a:lstStyle/>
          <a:p>
            <a:pPr eaLnBrk="1" hangingPunct="1">
              <a:defRPr/>
            </a:pPr>
            <a:r>
              <a:rPr lang="en-CA" dirty="0">
                <a:latin typeface="+mn-lt"/>
                <a:cs typeface="Helvetica" pitchFamily="34" charset="0"/>
              </a:rPr>
              <a:t>Getting started</a:t>
            </a:r>
          </a:p>
        </p:txBody>
      </p:sp>
    </p:spTree>
    <p:extLst>
      <p:ext uri="{BB962C8B-B14F-4D97-AF65-F5344CB8AC3E}">
        <p14:creationId xmlns:p14="http://schemas.microsoft.com/office/powerpoint/2010/main" val="513166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723014" y="445115"/>
            <a:ext cx="10130724" cy="941437"/>
          </a:xfrm>
        </p:spPr>
        <p:txBody>
          <a:bodyPr>
            <a:normAutofit/>
          </a:bodyPr>
          <a:lstStyle/>
          <a:p>
            <a:pPr>
              <a:defRPr/>
            </a:pPr>
            <a:r>
              <a:rPr lang="en-CA" dirty="0">
                <a:latin typeface="+mn-lt"/>
                <a:cs typeface="Helvetica" pitchFamily="34" charset="0"/>
              </a:rPr>
              <a:t>Ideal set-up for the assessment</a:t>
            </a:r>
          </a:p>
        </p:txBody>
      </p:sp>
      <p:pic>
        <p:nvPicPr>
          <p:cNvPr id="6" name="Content Placeholder 5"/>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2519201" y="1622555"/>
            <a:ext cx="7153598" cy="4487079"/>
          </a:xfrm>
          <a:prstGeom prst="rect">
            <a:avLst/>
          </a:prstGeom>
          <a:ln>
            <a:noFill/>
          </a:ln>
          <a:effectLst>
            <a:softEdge rad="112500"/>
          </a:effectLst>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1879783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01748" y="497633"/>
            <a:ext cx="10352013" cy="858776"/>
          </a:xfrm>
        </p:spPr>
        <p:txBody>
          <a:bodyPr>
            <a:noAutofit/>
          </a:bodyPr>
          <a:lstStyle/>
          <a:p>
            <a:pPr eaLnBrk="1" hangingPunct="1">
              <a:defRPr/>
            </a:pPr>
            <a:r>
              <a:rPr lang="fr-CA" dirty="0">
                <a:latin typeface="+mn-lt"/>
                <a:cs typeface="Helvetica" pitchFamily="34" charset="0"/>
              </a:rPr>
              <a:t>Encouraging the </a:t>
            </a:r>
            <a:r>
              <a:rPr lang="en-CA" dirty="0">
                <a:latin typeface="+mn-lt"/>
                <a:cs typeface="Helvetica" pitchFamily="34" charset="0"/>
              </a:rPr>
              <a:t>child</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48" y="2273379"/>
            <a:ext cx="4617970" cy="2863720"/>
          </a:xfrm>
          <a:prstGeom prst="rect">
            <a:avLst/>
          </a:prstGeom>
          <a:ln/>
        </p:spPr>
        <p:style>
          <a:lnRef idx="2">
            <a:schemeClr val="dk1"/>
          </a:lnRef>
          <a:fillRef idx="1">
            <a:schemeClr val="lt1"/>
          </a:fillRef>
          <a:effectRef idx="0">
            <a:schemeClr val="dk1"/>
          </a:effectRef>
          <a:fontRef idx="minor">
            <a:schemeClr val="dk1"/>
          </a:fontRef>
        </p:style>
      </p:pic>
      <p:graphicFrame>
        <p:nvGraphicFramePr>
          <p:cNvPr id="4" name="Table 3">
            <a:extLst>
              <a:ext uri="{FF2B5EF4-FFF2-40B4-BE49-F238E27FC236}">
                <a16:creationId xmlns:a16="http://schemas.microsoft.com/office/drawing/2014/main" id="{FB12B837-46A2-4C94-8003-010306E27C65}"/>
              </a:ext>
            </a:extLst>
          </p:cNvPr>
          <p:cNvGraphicFramePr>
            <a:graphicFrameLocks noGrp="1"/>
          </p:cNvGraphicFramePr>
          <p:nvPr>
            <p:extLst>
              <p:ext uri="{D42A27DB-BD31-4B8C-83A1-F6EECF244321}">
                <p14:modId xmlns:p14="http://schemas.microsoft.com/office/powerpoint/2010/main" val="656768350"/>
              </p:ext>
            </p:extLst>
          </p:nvPr>
        </p:nvGraphicFramePr>
        <p:xfrm>
          <a:off x="5795962" y="2273379"/>
          <a:ext cx="5527980" cy="3657600"/>
        </p:xfrm>
        <a:graphic>
          <a:graphicData uri="http://schemas.openxmlformats.org/drawingml/2006/table">
            <a:tbl>
              <a:tblPr/>
              <a:tblGrid>
                <a:gridCol w="2763990">
                  <a:extLst>
                    <a:ext uri="{9D8B030D-6E8A-4147-A177-3AD203B41FA5}">
                      <a16:colId xmlns:a16="http://schemas.microsoft.com/office/drawing/2014/main" val="981810524"/>
                    </a:ext>
                  </a:extLst>
                </a:gridCol>
                <a:gridCol w="2763990">
                  <a:extLst>
                    <a:ext uri="{9D8B030D-6E8A-4147-A177-3AD203B41FA5}">
                      <a16:colId xmlns:a16="http://schemas.microsoft.com/office/drawing/2014/main" val="1727012245"/>
                    </a:ext>
                  </a:extLst>
                </a:gridCol>
              </a:tblGrid>
              <a:tr h="753074">
                <a:tc>
                  <a:txBody>
                    <a:bodyPr/>
                    <a:lstStyle/>
                    <a:p>
                      <a:pPr fontAlgn="ctr"/>
                      <a:endParaRPr lang="en-CA" sz="2400" dirty="0">
                        <a:solidFill>
                          <a:schemeClr val="tx1"/>
                        </a:solidFill>
                        <a:effectLst/>
                      </a:endParaRPr>
                    </a:p>
                    <a:p>
                      <a:pPr algn="ctr" fontAlgn="base"/>
                      <a:r>
                        <a:rPr lang="en-CA" sz="2400" b="1" i="0" dirty="0">
                          <a:solidFill>
                            <a:schemeClr val="tx1"/>
                          </a:solidFill>
                          <a:effectLst/>
                          <a:latin typeface="Calibri" panose="020F0502020204030204" pitchFamily="34" charset="0"/>
                        </a:rPr>
                        <a:t>Appropriate feedback​</a:t>
                      </a:r>
                      <a:endParaRPr lang="en-CA" sz="2400" b="1" i="0" dirty="0">
                        <a:solidFill>
                          <a:schemeClr val="tx1"/>
                        </a:solidFill>
                        <a:effectLst/>
                      </a:endParaRPr>
                    </a:p>
                  </a:txBody>
                  <a:tcPr>
                    <a:lnL>
                      <a:noFill/>
                    </a:lnL>
                    <a:lnR>
                      <a:noFill/>
                    </a:lnR>
                    <a:lnT>
                      <a:noFill/>
                    </a:lnT>
                    <a:lnB>
                      <a:noFill/>
                    </a:lnB>
                    <a:solidFill>
                      <a:srgbClr val="FEC116"/>
                    </a:solidFill>
                  </a:tcPr>
                </a:tc>
                <a:tc>
                  <a:txBody>
                    <a:bodyPr/>
                    <a:lstStyle/>
                    <a:p>
                      <a:pPr fontAlgn="ctr"/>
                      <a:endParaRPr lang="en-CA" sz="2400" dirty="0">
                        <a:solidFill>
                          <a:schemeClr val="tx1"/>
                        </a:solidFill>
                        <a:effectLst/>
                      </a:endParaRPr>
                    </a:p>
                    <a:p>
                      <a:pPr algn="ctr" fontAlgn="base"/>
                      <a:r>
                        <a:rPr lang="en-CA" sz="2400" b="1" i="0" dirty="0">
                          <a:solidFill>
                            <a:schemeClr val="tx1"/>
                          </a:solidFill>
                          <a:effectLst/>
                          <a:latin typeface="Calibri" panose="020F0502020204030204" pitchFamily="34" charset="0"/>
                        </a:rPr>
                        <a:t>Feedback​ to avoid</a:t>
                      </a:r>
                      <a:endParaRPr lang="en-CA" sz="2400" b="1" i="0" dirty="0">
                        <a:solidFill>
                          <a:schemeClr val="tx1"/>
                        </a:solidFill>
                        <a:effectLst/>
                      </a:endParaRPr>
                    </a:p>
                  </a:txBody>
                  <a:tcPr anchor="ctr">
                    <a:lnL>
                      <a:noFill/>
                    </a:lnL>
                    <a:lnR>
                      <a:noFill/>
                    </a:lnR>
                    <a:lnT>
                      <a:noFill/>
                    </a:lnT>
                    <a:lnB>
                      <a:noFill/>
                    </a:lnB>
                    <a:solidFill>
                      <a:srgbClr val="FEC116"/>
                    </a:solidFill>
                  </a:tcPr>
                </a:tc>
                <a:extLst>
                  <a:ext uri="{0D108BD9-81ED-4DB2-BD59-A6C34878D82A}">
                    <a16:rowId xmlns:a16="http://schemas.microsoft.com/office/drawing/2014/main" val="1562456096"/>
                  </a:ext>
                </a:extLst>
              </a:tr>
              <a:tr h="2324706">
                <a:tc>
                  <a:txBody>
                    <a:bodyPr/>
                    <a:lstStyle/>
                    <a:p>
                      <a:pPr algn="ctr" fontAlgn="t"/>
                      <a:endParaRPr lang="en-US" sz="1800" dirty="0">
                        <a:effectLst/>
                      </a:endParaRPr>
                    </a:p>
                    <a:p>
                      <a:pPr algn="ctr" fontAlgn="base"/>
                      <a:r>
                        <a:rPr lang="en-US" sz="2400" b="0" i="0" dirty="0">
                          <a:solidFill>
                            <a:srgbClr val="333333"/>
                          </a:solidFill>
                          <a:effectLst/>
                          <a:latin typeface="Calibri" panose="020F0502020204030204" pitchFamily="34" charset="0"/>
                        </a:rPr>
                        <a:t>Thank you</a:t>
                      </a:r>
                      <a:endParaRPr lang="en-US" sz="2400" b="0" i="0" dirty="0">
                        <a:solidFill>
                          <a:srgbClr val="333333"/>
                        </a:solidFill>
                        <a:effectLst/>
                      </a:endParaRPr>
                    </a:p>
                    <a:p>
                      <a:pPr algn="ctr" fontAlgn="base"/>
                      <a:r>
                        <a:rPr lang="en-US" sz="2400" b="0" i="0" dirty="0">
                          <a:solidFill>
                            <a:srgbClr val="333333"/>
                          </a:solidFill>
                          <a:effectLst/>
                          <a:latin typeface="Calibri" panose="020F0502020204030204" pitchFamily="34" charset="0"/>
                        </a:rPr>
                        <a:t>Well done!</a:t>
                      </a:r>
                      <a:endParaRPr lang="en-US" sz="2400" b="0" i="0" dirty="0">
                        <a:solidFill>
                          <a:srgbClr val="333333"/>
                        </a:solidFill>
                        <a:effectLst/>
                      </a:endParaRPr>
                    </a:p>
                    <a:p>
                      <a:pPr algn="ctr" fontAlgn="base"/>
                      <a:r>
                        <a:rPr lang="en-US" sz="2400" b="0" i="0" dirty="0">
                          <a:solidFill>
                            <a:srgbClr val="333333"/>
                          </a:solidFill>
                          <a:effectLst/>
                          <a:latin typeface="Calibri" panose="020F0502020204030204" pitchFamily="34" charset="0"/>
                        </a:rPr>
                        <a:t>Good job!​</a:t>
                      </a:r>
                      <a:br>
                        <a:rPr lang="en-US" sz="2400" b="0" i="0" dirty="0">
                          <a:solidFill>
                            <a:srgbClr val="333333"/>
                          </a:solidFill>
                          <a:effectLst/>
                          <a:latin typeface="Calibri" panose="020F0502020204030204" pitchFamily="34" charset="0"/>
                        </a:rPr>
                      </a:br>
                      <a:r>
                        <a:rPr lang="en-US" sz="2400" b="0" i="0" dirty="0">
                          <a:solidFill>
                            <a:srgbClr val="333333"/>
                          </a:solidFill>
                          <a:effectLst/>
                          <a:latin typeface="Calibri" panose="020F0502020204030204" pitchFamily="34" charset="0"/>
                        </a:rPr>
                        <a:t>Great work!</a:t>
                      </a:r>
                      <a:endParaRPr lang="en-US" sz="2400" b="0" i="0" dirty="0">
                        <a:solidFill>
                          <a:srgbClr val="333333"/>
                        </a:solidFill>
                        <a:effectLst/>
                      </a:endParaRPr>
                    </a:p>
                  </a:txBody>
                  <a:tcPr>
                    <a:lnL>
                      <a:noFill/>
                    </a:lnL>
                    <a:lnR>
                      <a:noFill/>
                    </a:lnR>
                    <a:lnT>
                      <a:noFill/>
                    </a:lnT>
                    <a:lnB>
                      <a:noFill/>
                    </a:lnB>
                    <a:solidFill>
                      <a:srgbClr val="FFF4E7"/>
                    </a:solidFill>
                  </a:tcPr>
                </a:tc>
                <a:tc>
                  <a:txBody>
                    <a:bodyPr/>
                    <a:lstStyle/>
                    <a:p>
                      <a:pPr algn="ctr" fontAlgn="t"/>
                      <a:endParaRPr lang="en-US" sz="1800" dirty="0">
                        <a:effectLst/>
                      </a:endParaRPr>
                    </a:p>
                    <a:p>
                      <a:pPr algn="ctr" fontAlgn="base"/>
                      <a:r>
                        <a:rPr lang="en-US" sz="2400" b="0" i="0" dirty="0">
                          <a:solidFill>
                            <a:srgbClr val="333333"/>
                          </a:solidFill>
                          <a:effectLst/>
                          <a:latin typeface="Calibri" panose="020F0502020204030204" pitchFamily="34" charset="0"/>
                        </a:rPr>
                        <a:t>You got it right!​</a:t>
                      </a:r>
                      <a:br>
                        <a:rPr lang="en-US" sz="2400" b="0" i="0" dirty="0">
                          <a:solidFill>
                            <a:srgbClr val="333333"/>
                          </a:solidFill>
                          <a:effectLst/>
                          <a:latin typeface="Calibri" panose="020F0502020204030204" pitchFamily="34" charset="0"/>
                        </a:rPr>
                      </a:br>
                      <a:r>
                        <a:rPr lang="en-US" sz="2400" b="0" i="0" dirty="0">
                          <a:solidFill>
                            <a:srgbClr val="333333"/>
                          </a:solidFill>
                          <a:effectLst/>
                          <a:latin typeface="Calibri" panose="020F0502020204030204" pitchFamily="34" charset="0"/>
                        </a:rPr>
                        <a:t>That’s correct!​</a:t>
                      </a:r>
                      <a:br>
                        <a:rPr lang="en-US" sz="2400" b="0" i="0" dirty="0">
                          <a:solidFill>
                            <a:srgbClr val="333333"/>
                          </a:solidFill>
                          <a:effectLst/>
                          <a:latin typeface="Calibri" panose="020F0502020204030204" pitchFamily="34" charset="0"/>
                        </a:rPr>
                      </a:br>
                      <a:r>
                        <a:rPr lang="en-US" sz="2400" b="0" i="0" dirty="0">
                          <a:solidFill>
                            <a:srgbClr val="333333"/>
                          </a:solidFill>
                          <a:effectLst/>
                          <a:latin typeface="Calibri" panose="020F0502020204030204" pitchFamily="34" charset="0"/>
                        </a:rPr>
                        <a:t>Oh, nice try.​</a:t>
                      </a:r>
                      <a:br>
                        <a:rPr lang="en-US" sz="2400" b="0" i="0" dirty="0">
                          <a:solidFill>
                            <a:srgbClr val="333333"/>
                          </a:solidFill>
                          <a:effectLst/>
                          <a:latin typeface="Calibri" panose="020F0502020204030204" pitchFamily="34" charset="0"/>
                        </a:rPr>
                      </a:br>
                      <a:r>
                        <a:rPr lang="en-US" sz="2400" b="0" i="0" dirty="0">
                          <a:solidFill>
                            <a:srgbClr val="333333"/>
                          </a:solidFill>
                          <a:effectLst/>
                          <a:latin typeface="Calibri" panose="020F0502020204030204" pitchFamily="34" charset="0"/>
                        </a:rPr>
                        <a:t>Close, but not quite right</a:t>
                      </a:r>
                      <a:r>
                        <a:rPr lang="en-US" sz="2000" b="0" i="0" dirty="0">
                          <a:solidFill>
                            <a:srgbClr val="333333"/>
                          </a:solidFill>
                          <a:effectLst/>
                          <a:latin typeface="Calibri" panose="020F0502020204030204" pitchFamily="34" charset="0"/>
                        </a:rPr>
                        <a:t>. </a:t>
                      </a:r>
                      <a:r>
                        <a:rPr lang="en-US" sz="1800" b="0" i="0" dirty="0">
                          <a:solidFill>
                            <a:srgbClr val="333333"/>
                          </a:solidFill>
                          <a:effectLst/>
                          <a:latin typeface="Calibri" panose="020F0502020204030204" pitchFamily="34" charset="0"/>
                        </a:rPr>
                        <a:t>​</a:t>
                      </a:r>
                      <a:endParaRPr lang="en-US" sz="1800" b="0" i="0" dirty="0">
                        <a:solidFill>
                          <a:srgbClr val="333333"/>
                        </a:solidFill>
                        <a:effectLst/>
                      </a:endParaRPr>
                    </a:p>
                    <a:p>
                      <a:pPr algn="ctr" fontAlgn="base"/>
                      <a:r>
                        <a:rPr lang="en-US" sz="1800" b="0" i="0" dirty="0">
                          <a:solidFill>
                            <a:srgbClr val="333333"/>
                          </a:solidFill>
                          <a:effectLst/>
                          <a:latin typeface="Garamond" panose="02020404030301010803" pitchFamily="18" charset="0"/>
                        </a:rPr>
                        <a:t>​</a:t>
                      </a:r>
                      <a:endParaRPr lang="en-US" sz="1800" b="0" i="0" dirty="0">
                        <a:solidFill>
                          <a:srgbClr val="333333"/>
                        </a:solidFill>
                        <a:effectLst/>
                      </a:endParaRPr>
                    </a:p>
                  </a:txBody>
                  <a:tcPr>
                    <a:lnL>
                      <a:noFill/>
                    </a:lnL>
                    <a:lnR>
                      <a:noFill/>
                    </a:lnR>
                    <a:lnT>
                      <a:noFill/>
                    </a:lnT>
                    <a:lnB>
                      <a:noFill/>
                    </a:lnB>
                    <a:solidFill>
                      <a:srgbClr val="FFF4E7"/>
                    </a:solidFill>
                  </a:tcPr>
                </a:tc>
                <a:extLst>
                  <a:ext uri="{0D108BD9-81ED-4DB2-BD59-A6C34878D82A}">
                    <a16:rowId xmlns:a16="http://schemas.microsoft.com/office/drawing/2014/main" val="3034728902"/>
                  </a:ext>
                </a:extLst>
              </a:tr>
            </a:tbl>
          </a:graphicData>
        </a:graphic>
      </p:graphicFrame>
      <p:sp>
        <p:nvSpPr>
          <p:cNvPr id="5" name="Rectangle 1">
            <a:extLst>
              <a:ext uri="{FF2B5EF4-FFF2-40B4-BE49-F238E27FC236}">
                <a16:creationId xmlns:a16="http://schemas.microsoft.com/office/drawing/2014/main" id="{AED596B0-532C-4BA8-A371-08AECB7F7AE9}"/>
              </a:ext>
            </a:extLst>
          </p:cNvPr>
          <p:cNvSpPr>
            <a:spLocks noChangeArrowheads="1"/>
          </p:cNvSpPr>
          <p:nvPr/>
        </p:nvSpPr>
        <p:spPr bwMode="auto">
          <a:xfrm>
            <a:off x="5795962" y="3803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2318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dirty="0">
                <a:latin typeface="+mn-lt"/>
              </a:rPr>
              <a:t>Scoring</a:t>
            </a:r>
            <a:endParaRPr lang="en-US" sz="4400" dirty="0">
              <a:latin typeface="+mn-lt"/>
            </a:endParaRPr>
          </a:p>
        </p:txBody>
      </p:sp>
    </p:spTree>
    <p:extLst>
      <p:ext uri="{BB962C8B-B14F-4D97-AF65-F5344CB8AC3E}">
        <p14:creationId xmlns:p14="http://schemas.microsoft.com/office/powerpoint/2010/main" val="407344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50047" y="536179"/>
            <a:ext cx="10389414" cy="855711"/>
          </a:xfrm>
        </p:spPr>
        <p:txBody>
          <a:bodyPr>
            <a:normAutofit/>
          </a:bodyPr>
          <a:lstStyle/>
          <a:p>
            <a:pPr eaLnBrk="1" hangingPunct="1">
              <a:defRPr/>
            </a:pPr>
            <a:r>
              <a:rPr lang="en-US" dirty="0">
                <a:latin typeface="+mn-lt"/>
                <a:cs typeface="Helvetica" pitchFamily="34" charset="0"/>
              </a:rPr>
              <a:t>Scoring</a:t>
            </a:r>
            <a:endParaRPr lang="en-US" sz="4400" dirty="0">
              <a:latin typeface="+mn-lt"/>
              <a:cs typeface="Helvetica" pitchFamily="34" charset="0"/>
            </a:endParaRPr>
          </a:p>
        </p:txBody>
      </p:sp>
      <p:sp>
        <p:nvSpPr>
          <p:cNvPr id="81923" name="Rectangle 3"/>
          <p:cNvSpPr>
            <a:spLocks noGrp="1" noChangeArrowheads="1"/>
          </p:cNvSpPr>
          <p:nvPr>
            <p:ph idx="1"/>
          </p:nvPr>
        </p:nvSpPr>
        <p:spPr>
          <a:xfrm>
            <a:off x="550047" y="1800224"/>
            <a:ext cx="7608670" cy="4041081"/>
          </a:xfrm>
        </p:spPr>
        <p:txBody>
          <a:bodyPr>
            <a:noAutofit/>
          </a:bodyPr>
          <a:lstStyle/>
          <a:p>
            <a:pPr eaLnBrk="1" hangingPunct="1"/>
            <a:r>
              <a:rPr lang="en-US" sz="3200" dirty="0">
                <a:solidFill>
                  <a:schemeClr val="accent6">
                    <a:lumMod val="75000"/>
                  </a:schemeClr>
                </a:solidFill>
                <a:latin typeface="+mn-lt"/>
                <a:cs typeface="Helvetica" charset="0"/>
              </a:rPr>
              <a:t>Items increase in difficulty within each domain.</a:t>
            </a:r>
          </a:p>
          <a:p>
            <a:pPr eaLnBrk="1" hangingPunct="1"/>
            <a:r>
              <a:rPr lang="en-US" sz="3200" dirty="0">
                <a:solidFill>
                  <a:schemeClr val="accent6">
                    <a:lumMod val="75000"/>
                  </a:schemeClr>
                </a:solidFill>
                <a:latin typeface="+mn-lt"/>
                <a:cs typeface="Helvetica" charset="0"/>
              </a:rPr>
              <a:t>Start at item A1 and proceed according to the order thereafter.</a:t>
            </a:r>
          </a:p>
          <a:p>
            <a:pPr eaLnBrk="1" hangingPunct="1"/>
            <a:r>
              <a:rPr lang="en-US" sz="3200" dirty="0">
                <a:solidFill>
                  <a:schemeClr val="accent6">
                    <a:lumMod val="75000"/>
                  </a:schemeClr>
                </a:solidFill>
                <a:latin typeface="+mn-lt"/>
                <a:cs typeface="Helvetica" charset="0"/>
              </a:rPr>
              <a:t>Items are scored on a scale of 0 to 3 points.</a:t>
            </a:r>
          </a:p>
          <a:p>
            <a:pPr eaLnBrk="1" hangingPunct="1"/>
            <a:r>
              <a:rPr lang="en-US" sz="3200" dirty="0">
                <a:solidFill>
                  <a:schemeClr val="accent6">
                    <a:lumMod val="75000"/>
                  </a:schemeClr>
                </a:solidFill>
                <a:latin typeface="+mn-lt"/>
                <a:cs typeface="Helvetica" charset="0"/>
              </a:rPr>
              <a:t>There are no ½ point or ¼ point calculations.</a:t>
            </a:r>
          </a:p>
          <a:p>
            <a:pPr eaLnBrk="1" hangingPunct="1"/>
            <a:r>
              <a:rPr lang="en-US" sz="3200" dirty="0">
                <a:solidFill>
                  <a:schemeClr val="accent6">
                    <a:lumMod val="75000"/>
                  </a:schemeClr>
                </a:solidFill>
                <a:latin typeface="+mn-lt"/>
                <a:cs typeface="Helvetica" charset="0"/>
              </a:rPr>
              <a:t>Record the scores as you go.</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861870" y="2047095"/>
            <a:ext cx="2077591" cy="2077591"/>
          </a:xfrm>
          <a:prstGeom prst="rect">
            <a:avLst/>
          </a:prstGeom>
        </p:spPr>
      </p:pic>
    </p:spTree>
    <p:extLst>
      <p:ext uri="{BB962C8B-B14F-4D97-AF65-F5344CB8AC3E}">
        <p14:creationId xmlns:p14="http://schemas.microsoft.com/office/powerpoint/2010/main" val="4030733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9219" y="563254"/>
            <a:ext cx="10224318" cy="852446"/>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0" normalizeH="0" baseline="0" noProof="0" dirty="0">
                <a:ln>
                  <a:noFill/>
                </a:ln>
                <a:solidFill>
                  <a:srgbClr val="57A445"/>
                </a:solidFill>
                <a:effectLst/>
                <a:uLnTx/>
                <a:uFillTx/>
                <a:latin typeface="Calibri" panose="020F0502020204030204"/>
                <a:ea typeface="+mn-ea"/>
                <a:cs typeface="+mn-cs"/>
              </a:rPr>
              <a:t>What will you learn?</a:t>
            </a:r>
            <a:endParaRPr kumimoji="0" lang="en-US" b="0" i="0" u="none" strike="noStrike" kern="1200" cap="none" spc="0" normalizeH="0" baseline="0" noProof="0" dirty="0">
              <a:ln>
                <a:noFill/>
              </a:ln>
              <a:solidFill>
                <a:srgbClr val="008FBE"/>
              </a:solidFill>
              <a:effectLst/>
              <a:uLnTx/>
              <a:uFillTx/>
              <a:latin typeface="Calibri" panose="020F0502020204030204"/>
              <a:ea typeface="+mn-ea"/>
              <a:cs typeface="+mn-cs"/>
            </a:endParaRPr>
          </a:p>
        </p:txBody>
      </p:sp>
      <p:sp>
        <p:nvSpPr>
          <p:cNvPr id="24579" name="Rectangle 3"/>
          <p:cNvSpPr>
            <a:spLocks noGrp="1" noChangeArrowheads="1"/>
          </p:cNvSpPr>
          <p:nvPr>
            <p:ph idx="1"/>
          </p:nvPr>
        </p:nvSpPr>
        <p:spPr>
          <a:xfrm>
            <a:off x="659217" y="1577366"/>
            <a:ext cx="10224319" cy="4351338"/>
          </a:xfrm>
          <a:ln w="6350">
            <a:noFill/>
            <a:miter lim="800000"/>
            <a:headEnd/>
            <a:tailEnd/>
          </a:ln>
        </p:spPr>
        <p:txBody>
          <a:bodyPr>
            <a:normAutofit/>
          </a:bodyPr>
          <a:lstStyle/>
          <a:p>
            <a:pPr>
              <a:lnSpc>
                <a:spcPct val="120000"/>
              </a:lnSpc>
              <a:spcBef>
                <a:spcPts val="600"/>
              </a:spcBef>
              <a:spcAft>
                <a:spcPts val="600"/>
              </a:spcAft>
            </a:pPr>
            <a:r>
              <a:rPr lang="en-US" sz="3200" dirty="0">
                <a:solidFill>
                  <a:schemeClr val="accent6">
                    <a:lumMod val="75000"/>
                  </a:schemeClr>
                </a:solidFill>
                <a:latin typeface="+mn-lt"/>
                <a:cs typeface="Helvetica" charset="0"/>
              </a:rPr>
              <a:t>Overview of the EYE-Direct Assessment (EYE-DA) </a:t>
            </a:r>
          </a:p>
          <a:p>
            <a:pPr>
              <a:lnSpc>
                <a:spcPct val="120000"/>
              </a:lnSpc>
              <a:spcBef>
                <a:spcPts val="600"/>
              </a:spcBef>
              <a:spcAft>
                <a:spcPts val="600"/>
              </a:spcAft>
            </a:pPr>
            <a:r>
              <a:rPr lang="en-US" sz="3200" dirty="0">
                <a:solidFill>
                  <a:schemeClr val="accent6">
                    <a:lumMod val="75000"/>
                  </a:schemeClr>
                </a:solidFill>
                <a:latin typeface="+mn-lt"/>
                <a:cs typeface="Helvetica" charset="0"/>
              </a:rPr>
              <a:t>Administering the EYE-DA</a:t>
            </a:r>
          </a:p>
          <a:p>
            <a:pPr>
              <a:lnSpc>
                <a:spcPct val="120000"/>
              </a:lnSpc>
              <a:spcBef>
                <a:spcPts val="600"/>
              </a:spcBef>
              <a:spcAft>
                <a:spcPts val="600"/>
              </a:spcAft>
            </a:pPr>
            <a:r>
              <a:rPr lang="en-US" sz="3200" dirty="0">
                <a:solidFill>
                  <a:schemeClr val="accent6">
                    <a:lumMod val="75000"/>
                  </a:schemeClr>
                </a:solidFill>
                <a:latin typeface="+mn-lt"/>
                <a:cs typeface="Helvetica" charset="0"/>
              </a:rPr>
              <a:t>Suggestions for best practices when using the EYE-DA</a:t>
            </a:r>
          </a:p>
          <a:p>
            <a:pPr>
              <a:lnSpc>
                <a:spcPct val="120000"/>
              </a:lnSpc>
              <a:spcBef>
                <a:spcPts val="600"/>
              </a:spcBef>
              <a:spcAft>
                <a:spcPts val="600"/>
              </a:spcAft>
            </a:pPr>
            <a:r>
              <a:rPr lang="en-US" sz="3200" dirty="0">
                <a:solidFill>
                  <a:schemeClr val="accent6">
                    <a:lumMod val="75000"/>
                  </a:schemeClr>
                </a:solidFill>
                <a:latin typeface="+mn-lt"/>
                <a:cs typeface="Helvetica" charset="0"/>
              </a:rPr>
              <a:t>Review scoring</a:t>
            </a:r>
          </a:p>
          <a:p>
            <a:pPr>
              <a:lnSpc>
                <a:spcPct val="120000"/>
              </a:lnSpc>
              <a:spcBef>
                <a:spcPts val="600"/>
              </a:spcBef>
              <a:spcAft>
                <a:spcPts val="600"/>
              </a:spcAft>
            </a:pPr>
            <a:r>
              <a:rPr lang="en-CA" sz="3200" dirty="0">
                <a:solidFill>
                  <a:schemeClr val="accent6">
                    <a:lumMod val="75000"/>
                  </a:schemeClr>
                </a:solidFill>
                <a:latin typeface="+mn-lt"/>
              </a:rPr>
              <a:t>Frequently Asked Questions</a:t>
            </a:r>
            <a:endParaRPr lang="en-US" sz="3200" dirty="0">
              <a:solidFill>
                <a:schemeClr val="accent6">
                  <a:lumMod val="75000"/>
                </a:schemeClr>
              </a:solidFill>
              <a:latin typeface="+mn-lt"/>
              <a:cs typeface="Helvetica" charset="0"/>
            </a:endParaRPr>
          </a:p>
          <a:p>
            <a:pPr marL="0" indent="0">
              <a:spcBef>
                <a:spcPts val="600"/>
              </a:spcBef>
              <a:buNone/>
            </a:pPr>
            <a:endParaRPr lang="en-US" sz="2400" dirty="0">
              <a:solidFill>
                <a:srgbClr val="002060"/>
              </a:solidFill>
              <a:cs typeface="Helvetica" charset="0"/>
            </a:endParaRPr>
          </a:p>
          <a:p>
            <a:pPr>
              <a:spcBef>
                <a:spcPts val="600"/>
              </a:spcBef>
            </a:pPr>
            <a:endParaRPr lang="en-US" sz="800" dirty="0">
              <a:latin typeface="Calibri" charset="0"/>
              <a:cs typeface="Helvetica"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8528" y="401588"/>
            <a:ext cx="3007277" cy="587889"/>
          </a:xfrm>
          <a:prstGeom prst="rect">
            <a:avLst/>
          </a:prstGeom>
        </p:spPr>
      </p:pic>
    </p:spTree>
    <p:extLst>
      <p:ext uri="{BB962C8B-B14F-4D97-AF65-F5344CB8AC3E}">
        <p14:creationId xmlns:p14="http://schemas.microsoft.com/office/powerpoint/2010/main" val="3332058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01749" y="458738"/>
            <a:ext cx="10180564" cy="941437"/>
          </a:xfrm>
        </p:spPr>
        <p:txBody>
          <a:bodyPr>
            <a:normAutofit/>
          </a:bodyPr>
          <a:lstStyle/>
          <a:p>
            <a:pPr eaLnBrk="1" hangingPunct="1">
              <a:defRPr/>
            </a:pPr>
            <a:r>
              <a:rPr lang="en-US" dirty="0">
                <a:latin typeface="+mn-lt"/>
                <a:cs typeface="Helvetica" pitchFamily="34" charset="0"/>
              </a:rPr>
              <a:t>Scoring</a:t>
            </a:r>
            <a:endParaRPr lang="en-US" sz="4400" dirty="0">
              <a:latin typeface="+mn-lt"/>
              <a:cs typeface="Helvetica" pitchFamily="34" charset="0"/>
            </a:endParaRPr>
          </a:p>
        </p:txBody>
      </p:sp>
      <p:graphicFrame>
        <p:nvGraphicFramePr>
          <p:cNvPr id="7" name="Diagram 6"/>
          <p:cNvGraphicFramePr/>
          <p:nvPr>
            <p:extLst>
              <p:ext uri="{D42A27DB-BD31-4B8C-83A1-F6EECF244321}">
                <p14:modId xmlns:p14="http://schemas.microsoft.com/office/powerpoint/2010/main" val="1438483293"/>
              </p:ext>
            </p:extLst>
          </p:nvPr>
        </p:nvGraphicFramePr>
        <p:xfrm>
          <a:off x="2934435" y="1608692"/>
          <a:ext cx="632313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13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86" y="544464"/>
            <a:ext cx="10049216" cy="864600"/>
          </a:xfrm>
        </p:spPr>
        <p:txBody>
          <a:bodyPr>
            <a:normAutofit/>
          </a:bodyPr>
          <a:lstStyle/>
          <a:p>
            <a:r>
              <a:rPr lang="en-US" dirty="0">
                <a:latin typeface="+mn-lt"/>
                <a:cs typeface="Helvetica" pitchFamily="34" charset="0"/>
              </a:rPr>
              <a:t>1- Scale of 0 to 3 points</a:t>
            </a:r>
            <a:endParaRPr lang="en-US" dirty="0">
              <a:latin typeface="+mn-lt"/>
            </a:endParaRPr>
          </a:p>
        </p:txBody>
      </p:sp>
      <p:pic>
        <p:nvPicPr>
          <p:cNvPr id="4" name="Content Placeholder 3"/>
          <p:cNvPicPr>
            <a:picLocks noGrp="1" noChangeAspect="1"/>
          </p:cNvPicPr>
          <p:nvPr>
            <p:ph idx="1"/>
          </p:nvPr>
        </p:nvPicPr>
        <p:blipFill>
          <a:blip r:embed="rId3"/>
          <a:stretch>
            <a:fillRect/>
          </a:stretch>
        </p:blipFill>
        <p:spPr>
          <a:xfrm>
            <a:off x="1389452" y="1842018"/>
            <a:ext cx="4210050" cy="3390900"/>
          </a:xfrm>
          <a:prstGeom prst="rect">
            <a:avLst/>
          </a:prstGeom>
        </p:spPr>
      </p:pic>
      <p:pic>
        <p:nvPicPr>
          <p:cNvPr id="3" name="Picture 2"/>
          <p:cNvPicPr>
            <a:picLocks noChangeAspect="1"/>
          </p:cNvPicPr>
          <p:nvPr/>
        </p:nvPicPr>
        <p:blipFill>
          <a:blip r:embed="rId4"/>
          <a:stretch>
            <a:fillRect/>
          </a:stretch>
        </p:blipFill>
        <p:spPr>
          <a:xfrm>
            <a:off x="6325799" y="1991812"/>
            <a:ext cx="4633582" cy="3600000"/>
          </a:xfrm>
          <a:prstGeom prst="rect">
            <a:avLst/>
          </a:prstGeom>
        </p:spPr>
      </p:pic>
      <p:cxnSp>
        <p:nvCxnSpPr>
          <p:cNvPr id="7" name="Straight Connector 6"/>
          <p:cNvCxnSpPr/>
          <p:nvPr/>
        </p:nvCxnSpPr>
        <p:spPr>
          <a:xfrm>
            <a:off x="5962650" y="1578398"/>
            <a:ext cx="0" cy="442682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89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808" y="427335"/>
            <a:ext cx="10052641" cy="995759"/>
          </a:xfrm>
        </p:spPr>
        <p:txBody>
          <a:bodyPr>
            <a:normAutofit/>
          </a:bodyPr>
          <a:lstStyle/>
          <a:p>
            <a:r>
              <a:rPr lang="en-US" dirty="0">
                <a:latin typeface="+mn-lt"/>
                <a:cs typeface="Helvetica" pitchFamily="34" charset="0"/>
              </a:rPr>
              <a:t>2- Scoring rubric</a:t>
            </a:r>
            <a:endParaRPr lang="fr-CA" dirty="0">
              <a:latin typeface="+mn-lt"/>
            </a:endParaRPr>
          </a:p>
        </p:txBody>
      </p:sp>
      <p:sp>
        <p:nvSpPr>
          <p:cNvPr id="3" name="Content Placeholder 2"/>
          <p:cNvSpPr>
            <a:spLocks noGrp="1"/>
          </p:cNvSpPr>
          <p:nvPr>
            <p:ph idx="1"/>
          </p:nvPr>
        </p:nvSpPr>
        <p:spPr>
          <a:xfrm>
            <a:off x="786808" y="1397347"/>
            <a:ext cx="10515600" cy="4351338"/>
          </a:xfrm>
        </p:spPr>
        <p:txBody>
          <a:bodyPr>
            <a:normAutofit/>
          </a:bodyPr>
          <a:lstStyle/>
          <a:p>
            <a:pPr marL="0" lvl="0" indent="0">
              <a:buNone/>
            </a:pPr>
            <a:r>
              <a:rPr lang="en-US" sz="3200" b="1" dirty="0">
                <a:solidFill>
                  <a:schemeClr val="tx1"/>
                </a:solidFill>
                <a:latin typeface="+mn-lt"/>
                <a:cs typeface="Helvetica" charset="0"/>
              </a:rPr>
              <a:t>Used for: </a:t>
            </a:r>
          </a:p>
          <a:p>
            <a:pPr lvl="0"/>
            <a:r>
              <a:rPr lang="en-US" sz="3200" dirty="0">
                <a:solidFill>
                  <a:schemeClr val="tx1"/>
                </a:solidFill>
                <a:latin typeface="+mn-lt"/>
                <a:cs typeface="Helvetica" charset="0"/>
              </a:rPr>
              <a:t>C6 (Language and Communication);</a:t>
            </a:r>
          </a:p>
          <a:p>
            <a:pPr lvl="0"/>
            <a:r>
              <a:rPr lang="en-US" sz="3200" dirty="0">
                <a:solidFill>
                  <a:schemeClr val="tx1"/>
                </a:solidFill>
                <a:latin typeface="+mn-lt"/>
                <a:cs typeface="Helvetica" charset="0"/>
              </a:rPr>
              <a:t>D1-D13 (Gross and Fine Motor Skills);</a:t>
            </a:r>
          </a:p>
          <a:p>
            <a:endParaRPr lang="fr-CA" dirty="0"/>
          </a:p>
        </p:txBody>
      </p:sp>
      <p:graphicFrame>
        <p:nvGraphicFramePr>
          <p:cNvPr id="5" name="Group 33"/>
          <p:cNvGraphicFramePr>
            <a:graphicFrameLocks/>
          </p:cNvGraphicFramePr>
          <p:nvPr>
            <p:extLst>
              <p:ext uri="{D42A27DB-BD31-4B8C-83A1-F6EECF244321}">
                <p14:modId xmlns:p14="http://schemas.microsoft.com/office/powerpoint/2010/main" val="3382228861"/>
              </p:ext>
            </p:extLst>
          </p:nvPr>
        </p:nvGraphicFramePr>
        <p:xfrm>
          <a:off x="1097780" y="3589641"/>
          <a:ext cx="8831261" cy="2502314"/>
        </p:xfrm>
        <a:graphic>
          <a:graphicData uri="http://schemas.openxmlformats.org/drawingml/2006/table">
            <a:tbl>
              <a:tblPr/>
              <a:tblGrid>
                <a:gridCol w="2207377">
                  <a:extLst>
                    <a:ext uri="{9D8B030D-6E8A-4147-A177-3AD203B41FA5}">
                      <a16:colId xmlns:a16="http://schemas.microsoft.com/office/drawing/2014/main" val="20000"/>
                    </a:ext>
                  </a:extLst>
                </a:gridCol>
                <a:gridCol w="2209130">
                  <a:extLst>
                    <a:ext uri="{9D8B030D-6E8A-4147-A177-3AD203B41FA5}">
                      <a16:colId xmlns:a16="http://schemas.microsoft.com/office/drawing/2014/main" val="20001"/>
                    </a:ext>
                  </a:extLst>
                </a:gridCol>
                <a:gridCol w="2207377">
                  <a:extLst>
                    <a:ext uri="{9D8B030D-6E8A-4147-A177-3AD203B41FA5}">
                      <a16:colId xmlns:a16="http://schemas.microsoft.com/office/drawing/2014/main" val="20002"/>
                    </a:ext>
                  </a:extLst>
                </a:gridCol>
                <a:gridCol w="2207377">
                  <a:extLst>
                    <a:ext uri="{9D8B030D-6E8A-4147-A177-3AD203B41FA5}">
                      <a16:colId xmlns:a16="http://schemas.microsoft.com/office/drawing/2014/main" val="20003"/>
                    </a:ext>
                  </a:extLst>
                </a:gridCol>
              </a:tblGrid>
              <a:tr h="551670">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Score 0: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Skill is Absent</a:t>
                      </a:r>
                    </a:p>
                  </a:txBody>
                  <a:tcPr marL="91449" marR="91449" marT="41618" marB="41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Score 1: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Emerging</a:t>
                      </a:r>
                    </a:p>
                  </a:txBody>
                  <a:tcPr marL="91449" marR="91449" marT="41618" marB="41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Score 2: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Almost Mastered</a:t>
                      </a:r>
                    </a:p>
                  </a:txBody>
                  <a:tcPr marL="91449" marR="91449" marT="41618" marB="41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Score 3: </a:t>
                      </a:r>
                    </a:p>
                    <a:p>
                      <a:pPr marL="0" marR="0" lvl="0" indent="0" algn="ctr" defTabSz="914400" rtl="0" eaLnBrk="1" fontAlgn="base" latinLnBrk="0" hangingPunct="1">
                        <a:lnSpc>
                          <a:spcPct val="85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mn-lt"/>
                          <a:ea typeface="Batang" pitchFamily="18" charset="-127"/>
                          <a:cs typeface="Times New Roman" pitchFamily="18" charset="0"/>
                        </a:rPr>
                        <a:t>Mastered</a:t>
                      </a:r>
                    </a:p>
                  </a:txBody>
                  <a:tcPr marL="91449" marR="91449" marT="41618" marB="41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0"/>
                  </a:ext>
                </a:extLst>
              </a:tr>
              <a:tr h="1948642">
                <a:tc>
                  <a:txBody>
                    <a:bodyPr/>
                    <a:lstStyle/>
                    <a:p>
                      <a:pPr marL="0" marR="0" lvl="0" indent="0" algn="l" defTabSz="914400" rtl="0" eaLnBrk="1" fontAlgn="base" latinLnBrk="0" hangingPunct="1">
                        <a:lnSpc>
                          <a:spcPct val="85000"/>
                        </a:lnSpc>
                        <a:spcBef>
                          <a:spcPct val="4000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Batang" pitchFamily="18" charset="-127"/>
                          <a:cs typeface="Times New Roman" pitchFamily="18" charset="0"/>
                        </a:rPr>
                        <a:t>Child is unable to do this task and appears to not yet have the strength or coordination required for it.</a:t>
                      </a:r>
                      <a:endParaRPr kumimoji="0" lang="en-US" sz="1800" b="0" i="0" u="none" strike="noStrike" cap="none" normalizeH="0" baseline="0" dirty="0">
                        <a:ln>
                          <a:noFill/>
                        </a:ln>
                        <a:solidFill>
                          <a:srgbClr val="7030A0"/>
                        </a:solidFill>
                        <a:effectLst/>
                        <a:latin typeface="+mn-lt"/>
                        <a:ea typeface="Batang" pitchFamily="18" charset="-127"/>
                        <a:cs typeface="Times New Roman" pitchFamily="18" charset="0"/>
                      </a:endParaRPr>
                    </a:p>
                  </a:txBody>
                  <a:tcPr marL="91449" marR="91449" marT="41618" marB="416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85000"/>
                        </a:lnSpc>
                        <a:spcBef>
                          <a:spcPct val="4000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Batang" pitchFamily="18" charset="-127"/>
                          <a:cs typeface="Times New Roman" pitchFamily="18" charset="0"/>
                        </a:rPr>
                        <a:t>Child appears to have some of the skills required for this task, but could only do it with prompting and/or assistance at this time.</a:t>
                      </a:r>
                    </a:p>
                  </a:txBody>
                  <a:tcPr marL="91449" marR="91449" marT="41618" marB="41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85000"/>
                        </a:lnSpc>
                        <a:spcBef>
                          <a:spcPct val="4000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Batang" pitchFamily="18" charset="-127"/>
                          <a:cs typeface="Times New Roman" pitchFamily="18" charset="0"/>
                        </a:rPr>
                        <a:t>Child can do this task without assistance but does not do it well, confidently or consistently. It appears that the child will soon master this task.</a:t>
                      </a:r>
                    </a:p>
                  </a:txBody>
                  <a:tcPr marL="91449" marR="91449" marT="41618" marB="416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p>
                      <a:pPr marL="0" marR="0" lvl="0" indent="0" algn="l" defTabSz="914400" rtl="0" eaLnBrk="1" fontAlgn="base" latinLnBrk="0" hangingPunct="1">
                        <a:lnSpc>
                          <a:spcPct val="85000"/>
                        </a:lnSpc>
                        <a:spcBef>
                          <a:spcPct val="40000"/>
                        </a:spcBef>
                        <a:spcAft>
                          <a:spcPct val="0"/>
                        </a:spcAft>
                        <a:buClrTx/>
                        <a:buSzTx/>
                        <a:buFontTx/>
                        <a:buNone/>
                        <a:tabLst/>
                      </a:pPr>
                      <a:r>
                        <a:rPr kumimoji="0" lang="en-US" sz="1800" b="0" i="0" u="none" strike="noStrike" cap="none" normalizeH="0" baseline="0" dirty="0">
                          <a:ln>
                            <a:noFill/>
                          </a:ln>
                          <a:solidFill>
                            <a:schemeClr val="tx1"/>
                          </a:solidFill>
                          <a:effectLst/>
                          <a:latin typeface="+mn-lt"/>
                          <a:ea typeface="Batang" pitchFamily="18" charset="-127"/>
                          <a:cs typeface="Times New Roman" pitchFamily="18" charset="0"/>
                        </a:rPr>
                        <a:t>The skills for this task are well developed. It was done confidently and it appears that the child could do it consistently.</a:t>
                      </a:r>
                    </a:p>
                  </a:txBody>
                  <a:tcPr marL="91449" marR="91449" marT="41618" marB="4161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583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dirty="0">
                <a:latin typeface="+mn-lt"/>
              </a:rPr>
              <a:t>Frequently Asked Questions</a:t>
            </a:r>
            <a:endParaRPr lang="en-US" dirty="0">
              <a:latin typeface="+mn-lt"/>
            </a:endParaRPr>
          </a:p>
        </p:txBody>
      </p:sp>
    </p:spTree>
    <p:extLst>
      <p:ext uri="{BB962C8B-B14F-4D97-AF65-F5344CB8AC3E}">
        <p14:creationId xmlns:p14="http://schemas.microsoft.com/office/powerpoint/2010/main" val="114249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9" y="354554"/>
            <a:ext cx="10166276" cy="827137"/>
          </a:xfrm>
        </p:spPr>
        <p:txBody>
          <a:bodyPr>
            <a:normAutofit/>
          </a:bodyPr>
          <a:lstStyle/>
          <a:p>
            <a:r>
              <a:rPr lang="en-AU" dirty="0">
                <a:latin typeface="+mn-lt"/>
              </a:rPr>
              <a:t>General questions</a:t>
            </a:r>
          </a:p>
        </p:txBody>
      </p:sp>
      <p:sp>
        <p:nvSpPr>
          <p:cNvPr id="3" name="Content Placeholder 2"/>
          <p:cNvSpPr>
            <a:spLocks noGrp="1"/>
          </p:cNvSpPr>
          <p:nvPr>
            <p:ph idx="1"/>
          </p:nvPr>
        </p:nvSpPr>
        <p:spPr>
          <a:xfrm>
            <a:off x="701747" y="1399404"/>
            <a:ext cx="10166277" cy="4558483"/>
          </a:xfrm>
        </p:spPr>
        <p:txBody>
          <a:bodyPr>
            <a:noAutofit/>
          </a:bodyPr>
          <a:lstStyle/>
          <a:p>
            <a:pPr marL="0" indent="0">
              <a:buNone/>
            </a:pPr>
            <a:r>
              <a:rPr lang="en-AU" sz="3200" b="1" dirty="0">
                <a:solidFill>
                  <a:schemeClr val="accent6">
                    <a:lumMod val="75000"/>
                  </a:schemeClr>
                </a:solidFill>
                <a:latin typeface="+mn-lt"/>
              </a:rPr>
              <a:t>Who administers the EYE-DA?</a:t>
            </a:r>
          </a:p>
          <a:p>
            <a:pPr marL="0" indent="0">
              <a:buNone/>
            </a:pPr>
            <a:r>
              <a:rPr lang="en-AU" sz="3200" dirty="0">
                <a:solidFill>
                  <a:schemeClr val="accent6">
                    <a:lumMod val="75000"/>
                  </a:schemeClr>
                </a:solidFill>
                <a:latin typeface="+mn-lt"/>
              </a:rPr>
              <a:t>Teachers and educational support personnel.</a:t>
            </a:r>
          </a:p>
          <a:p>
            <a:pPr marL="0" indent="0">
              <a:buNone/>
            </a:pPr>
            <a:endParaRPr lang="en-AU" sz="3200" dirty="0">
              <a:solidFill>
                <a:schemeClr val="accent6">
                  <a:lumMod val="75000"/>
                </a:schemeClr>
              </a:solidFill>
              <a:latin typeface="+mn-lt"/>
            </a:endParaRPr>
          </a:p>
          <a:p>
            <a:pPr marL="0" indent="0">
              <a:buNone/>
            </a:pPr>
            <a:r>
              <a:rPr lang="en-AU" sz="3200" b="1" dirty="0">
                <a:solidFill>
                  <a:schemeClr val="accent6">
                    <a:lumMod val="75000"/>
                  </a:schemeClr>
                </a:solidFill>
                <a:latin typeface="+mn-lt"/>
              </a:rPr>
              <a:t>How long does it take?</a:t>
            </a:r>
          </a:p>
          <a:p>
            <a:pPr marL="0" indent="0">
              <a:buNone/>
            </a:pPr>
            <a:r>
              <a:rPr lang="en-AU" sz="3200" dirty="0">
                <a:solidFill>
                  <a:schemeClr val="accent6">
                    <a:lumMod val="75000"/>
                  </a:schemeClr>
                </a:solidFill>
                <a:latin typeface="+mn-lt"/>
              </a:rPr>
              <a:t>About 45 minutes per child, and data can be entered in the online data entry system in about 5 minutes.</a:t>
            </a:r>
          </a:p>
          <a:p>
            <a:pPr marL="0" indent="0">
              <a:buNone/>
            </a:pPr>
            <a:endParaRPr lang="en-AU" sz="3200" dirty="0">
              <a:solidFill>
                <a:schemeClr val="accent6">
                  <a:lumMod val="75000"/>
                </a:schemeClr>
              </a:solidFill>
              <a:latin typeface="+mn-lt"/>
            </a:endParaRPr>
          </a:p>
          <a:p>
            <a:pPr marL="0" indent="0">
              <a:buNone/>
            </a:pPr>
            <a:r>
              <a:rPr lang="en-AU" sz="3200" b="1" dirty="0">
                <a:solidFill>
                  <a:schemeClr val="accent6">
                    <a:lumMod val="75000"/>
                  </a:schemeClr>
                </a:solidFill>
                <a:latin typeface="+mn-lt"/>
              </a:rPr>
              <a:t>When do I get my reports?</a:t>
            </a:r>
          </a:p>
          <a:p>
            <a:pPr marL="0" indent="0">
              <a:buNone/>
            </a:pPr>
            <a:r>
              <a:rPr lang="en-AU" sz="3200" dirty="0">
                <a:solidFill>
                  <a:schemeClr val="accent6">
                    <a:lumMod val="75000"/>
                  </a:schemeClr>
                </a:solidFill>
                <a:latin typeface="+mn-lt"/>
              </a:rPr>
              <a:t>Individual child reports are available </a:t>
            </a:r>
            <a:r>
              <a:rPr lang="en-AU" sz="3200" u="sng" dirty="0">
                <a:solidFill>
                  <a:schemeClr val="accent6">
                    <a:lumMod val="75000"/>
                  </a:schemeClr>
                </a:solidFill>
                <a:latin typeface="+mn-lt"/>
              </a:rPr>
              <a:t>immediately</a:t>
            </a:r>
            <a:r>
              <a:rPr lang="en-AU" sz="3200" dirty="0">
                <a:solidFill>
                  <a:schemeClr val="accent6">
                    <a:lumMod val="75000"/>
                  </a:schemeClr>
                </a:solidFill>
                <a:latin typeface="+mn-lt"/>
              </a:rPr>
              <a:t>!</a:t>
            </a:r>
          </a:p>
        </p:txBody>
      </p:sp>
    </p:spTree>
    <p:extLst>
      <p:ext uri="{BB962C8B-B14F-4D97-AF65-F5344CB8AC3E}">
        <p14:creationId xmlns:p14="http://schemas.microsoft.com/office/powerpoint/2010/main" val="3728889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9" y="558752"/>
            <a:ext cx="10121964" cy="927150"/>
          </a:xfrm>
        </p:spPr>
        <p:txBody>
          <a:bodyPr>
            <a:noAutofit/>
          </a:bodyPr>
          <a:lstStyle/>
          <a:p>
            <a:r>
              <a:rPr lang="en-US" dirty="0">
                <a:latin typeface="+mn-lt"/>
              </a:rPr>
              <a:t>Zero or “Not Complete”?</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6547295" y="1720840"/>
            <a:ext cx="5133975" cy="3419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angle 3"/>
          <p:cNvSpPr/>
          <p:nvPr/>
        </p:nvSpPr>
        <p:spPr>
          <a:xfrm>
            <a:off x="327546" y="1720840"/>
            <a:ext cx="5964072" cy="4524315"/>
          </a:xfrm>
          <a:prstGeom prst="rect">
            <a:avLst/>
          </a:prstGeom>
        </p:spPr>
        <p:txBody>
          <a:bodyPr wrap="square">
            <a:spAutoFit/>
          </a:bodyPr>
          <a:lstStyle/>
          <a:p>
            <a:pPr marL="457039" lvl="1">
              <a:defRPr/>
            </a:pPr>
            <a:r>
              <a:rPr lang="en-CA" sz="3200" dirty="0">
                <a:solidFill>
                  <a:schemeClr val="accent6">
                    <a:lumMod val="75000"/>
                  </a:schemeClr>
                </a:solidFill>
                <a:cs typeface="Helvetica" pitchFamily="34" charset="0"/>
              </a:rPr>
              <a:t>If a child refuses to complete an item or cannot attempt an item, </a:t>
            </a:r>
            <a:r>
              <a:rPr lang="en-CA" sz="3200" u="sng" dirty="0">
                <a:solidFill>
                  <a:schemeClr val="accent6">
                    <a:lumMod val="75000"/>
                  </a:schemeClr>
                </a:solidFill>
                <a:cs typeface="Helvetica" pitchFamily="34" charset="0"/>
              </a:rPr>
              <a:t>no score is recorded</a:t>
            </a:r>
            <a:r>
              <a:rPr lang="en-CA" sz="3200" dirty="0">
                <a:solidFill>
                  <a:schemeClr val="accent6">
                    <a:lumMod val="75000"/>
                  </a:schemeClr>
                </a:solidFill>
                <a:cs typeface="Helvetica" pitchFamily="34" charset="0"/>
              </a:rPr>
              <a:t> (enter “Not Complete”).</a:t>
            </a:r>
          </a:p>
          <a:p>
            <a:pPr marL="457039" lvl="1">
              <a:defRPr/>
            </a:pPr>
            <a:endParaRPr lang="en-CA" sz="3200" dirty="0">
              <a:solidFill>
                <a:schemeClr val="accent6">
                  <a:lumMod val="75000"/>
                </a:schemeClr>
              </a:solidFill>
              <a:cs typeface="Helvetica" pitchFamily="34" charset="0"/>
            </a:endParaRPr>
          </a:p>
          <a:p>
            <a:pPr marL="457039" lvl="1">
              <a:defRPr/>
            </a:pPr>
            <a:r>
              <a:rPr lang="en-CA" sz="3200" dirty="0">
                <a:solidFill>
                  <a:schemeClr val="accent6">
                    <a:lumMod val="75000"/>
                  </a:schemeClr>
                </a:solidFill>
                <a:cs typeface="Helvetica" pitchFamily="34" charset="0"/>
              </a:rPr>
              <a:t>A score of zero (0) is given when a child attempts an item but does not have the skill set to meet the scoring criteria of 1-3.</a:t>
            </a:r>
            <a:r>
              <a:rPr lang="en-US" sz="3200" dirty="0">
                <a:solidFill>
                  <a:schemeClr val="accent6">
                    <a:lumMod val="75000"/>
                  </a:schemeClr>
                </a:solidFill>
                <a:cs typeface="Helvetica" pitchFamily="34" charset="0"/>
              </a:rPr>
              <a:t>  </a:t>
            </a:r>
          </a:p>
        </p:txBody>
      </p:sp>
    </p:spTree>
    <p:extLst>
      <p:ext uri="{BB962C8B-B14F-4D97-AF65-F5344CB8AC3E}">
        <p14:creationId xmlns:p14="http://schemas.microsoft.com/office/powerpoint/2010/main" val="3899881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372123"/>
            <a:ext cx="10297287" cy="1325563"/>
          </a:xfrm>
        </p:spPr>
        <p:txBody>
          <a:bodyPr>
            <a:noAutofit/>
          </a:bodyPr>
          <a:lstStyle/>
          <a:p>
            <a:r>
              <a:rPr lang="en-CA" dirty="0">
                <a:latin typeface="+mn-lt"/>
              </a:rPr>
              <a:t>Administering the EYE-DA to children with a disability</a:t>
            </a:r>
          </a:p>
        </p:txBody>
      </p:sp>
      <p:sp>
        <p:nvSpPr>
          <p:cNvPr id="56323" name="Content Placeholder 2"/>
          <p:cNvSpPr>
            <a:spLocks noGrp="1"/>
          </p:cNvSpPr>
          <p:nvPr>
            <p:ph idx="1"/>
          </p:nvPr>
        </p:nvSpPr>
        <p:spPr>
          <a:xfrm>
            <a:off x="723013" y="2519604"/>
            <a:ext cx="4811406" cy="3529419"/>
          </a:xfrm>
        </p:spPr>
        <p:txBody>
          <a:bodyPr>
            <a:normAutofit/>
          </a:bodyPr>
          <a:lstStyle/>
          <a:p>
            <a:pPr marL="0" indent="0">
              <a:buNone/>
            </a:pPr>
            <a:r>
              <a:rPr lang="en-US" sz="3200" dirty="0">
                <a:solidFill>
                  <a:schemeClr val="accent6">
                    <a:lumMod val="75000"/>
                  </a:schemeClr>
                </a:solidFill>
                <a:latin typeface="+mn-lt"/>
                <a:cs typeface="Helvetica" charset="0"/>
              </a:rPr>
              <a:t>We advocate that all children complete as much of the EYE-DA as they are able to. </a:t>
            </a:r>
          </a:p>
          <a:p>
            <a:pPr marL="0" indent="0" algn="ctr">
              <a:buNone/>
            </a:pPr>
            <a:endParaRPr lang="en-CA" sz="3200" dirty="0">
              <a:solidFill>
                <a:schemeClr val="accent6">
                  <a:lumMod val="75000"/>
                </a:schemeClr>
              </a:solidFill>
              <a:cs typeface="Helvetica" charset="0"/>
            </a:endParaRPr>
          </a:p>
          <a:p>
            <a:pPr marL="0" indent="0" algn="ctr">
              <a:buNone/>
            </a:pPr>
            <a:endParaRPr lang="en-US" sz="2000" dirty="0">
              <a:latin typeface="Calibri" charset="0"/>
              <a:cs typeface="Helvetica" charset="0"/>
            </a:endParaRPr>
          </a:p>
          <a:p>
            <a:pPr marL="0" indent="0">
              <a:buNone/>
            </a:pPr>
            <a:endParaRPr lang="en-US" sz="2400" dirty="0">
              <a:latin typeface="Calibri" charset="0"/>
              <a:cs typeface="Helvetica" charset="0"/>
            </a:endParaRPr>
          </a:p>
          <a:p>
            <a:pPr marL="0" indent="0">
              <a:buNone/>
            </a:pPr>
            <a:endParaRPr lang="en-US" sz="2400" dirty="0">
              <a:latin typeface="Calibri" charset="0"/>
              <a:cs typeface="Helvetica" charset="0"/>
            </a:endParaRPr>
          </a:p>
          <a:p>
            <a:pPr marL="0" indent="0">
              <a:buNone/>
            </a:pPr>
            <a:endParaRPr lang="en-US" sz="2400" dirty="0">
              <a:latin typeface="Calibri" charset="0"/>
              <a:cs typeface="Helvetica" charset="0"/>
            </a:endParaRPr>
          </a:p>
          <a:p>
            <a:pPr marL="0" indent="0" algn="ctr">
              <a:buNone/>
            </a:pPr>
            <a:endParaRPr lang="en-US" sz="2400" dirty="0">
              <a:latin typeface="Calibri" charset="0"/>
              <a:cs typeface="Helvetica" charset="0"/>
            </a:endParaRPr>
          </a:p>
          <a:p>
            <a:pPr marL="0" indent="0" algn="ctr">
              <a:buNone/>
            </a:pPr>
            <a:endParaRPr lang="en-US" sz="2000" dirty="0">
              <a:latin typeface="Calibri" charset="0"/>
              <a:cs typeface="Helvetica" charset="0"/>
            </a:endParaRPr>
          </a:p>
          <a:p>
            <a:pPr marL="0" indent="0" algn="ctr">
              <a:buNone/>
            </a:pPr>
            <a:endParaRPr lang="en-US" sz="2000" dirty="0">
              <a:latin typeface="Calibri" charset="0"/>
              <a:cs typeface="Helvetica" charset="0"/>
            </a:endParaRPr>
          </a:p>
          <a:p>
            <a:pPr marL="0" indent="0" algn="ctr">
              <a:buNone/>
            </a:pPr>
            <a:endParaRPr lang="en-CA" sz="2000" dirty="0">
              <a:solidFill>
                <a:srgbClr val="002060"/>
              </a:solidFill>
              <a:latin typeface="Calibri" charset="0"/>
              <a:cs typeface="Helvetica" charset="0"/>
            </a:endParaRPr>
          </a:p>
          <a:p>
            <a:pPr eaLnBrk="1" hangingPunct="1"/>
            <a:endParaRPr lang="en-CA" sz="2400" dirty="0">
              <a:latin typeface="Helvetica" charset="0"/>
              <a:cs typeface="Helvetica" charset="0"/>
            </a:endParaRPr>
          </a:p>
        </p:txBody>
      </p:sp>
      <p:pic>
        <p:nvPicPr>
          <p:cNvPr id="3" name="Picture 2"/>
          <p:cNvPicPr>
            <a:picLocks noChangeAspect="1"/>
          </p:cNvPicPr>
          <p:nvPr/>
        </p:nvPicPr>
        <p:blipFill>
          <a:blip r:embed="rId3"/>
          <a:stretch>
            <a:fillRect/>
          </a:stretch>
        </p:blipFill>
        <p:spPr>
          <a:xfrm>
            <a:off x="6657583" y="2298028"/>
            <a:ext cx="4811406" cy="3803967"/>
          </a:xfrm>
          <a:prstGeom prst="rect">
            <a:avLst/>
          </a:prstGeom>
          <a:ln>
            <a:noFill/>
          </a:ln>
          <a:effectLst>
            <a:softEdge rad="112500"/>
          </a:effectLst>
        </p:spPr>
      </p:pic>
    </p:spTree>
    <p:extLst>
      <p:ext uri="{BB962C8B-B14F-4D97-AF65-F5344CB8AC3E}">
        <p14:creationId xmlns:p14="http://schemas.microsoft.com/office/powerpoint/2010/main" val="13400766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4" y="521420"/>
            <a:ext cx="10159298" cy="879323"/>
          </a:xfrm>
        </p:spPr>
        <p:txBody>
          <a:bodyPr>
            <a:normAutofit/>
          </a:bodyPr>
          <a:lstStyle/>
          <a:p>
            <a:r>
              <a:rPr lang="en-CA" dirty="0">
                <a:latin typeface="+mn-lt"/>
              </a:rPr>
              <a:t>Language of administration</a:t>
            </a:r>
          </a:p>
        </p:txBody>
      </p:sp>
      <p:sp>
        <p:nvSpPr>
          <p:cNvPr id="67586" name="Content Placeholder 2"/>
          <p:cNvSpPr>
            <a:spLocks noGrp="1"/>
          </p:cNvSpPr>
          <p:nvPr>
            <p:ph idx="1"/>
          </p:nvPr>
        </p:nvSpPr>
        <p:spPr>
          <a:xfrm>
            <a:off x="723014" y="1225751"/>
            <a:ext cx="5720316" cy="4351338"/>
          </a:xfrm>
        </p:spPr>
        <p:txBody>
          <a:bodyPr>
            <a:normAutofit lnSpcReduction="10000"/>
          </a:bodyPr>
          <a:lstStyle/>
          <a:p>
            <a:pPr marL="0" indent="0">
              <a:buNone/>
            </a:pPr>
            <a:endParaRPr lang="en-US" sz="2400" dirty="0">
              <a:latin typeface="Calibri" charset="0"/>
            </a:endParaRPr>
          </a:p>
          <a:p>
            <a:pPr marL="0" indent="0">
              <a:spcAft>
                <a:spcPts val="1800"/>
              </a:spcAft>
              <a:buNone/>
            </a:pPr>
            <a:r>
              <a:rPr lang="en-US" sz="3200" dirty="0">
                <a:solidFill>
                  <a:schemeClr val="accent6">
                    <a:lumMod val="75000"/>
                  </a:schemeClr>
                </a:solidFill>
                <a:latin typeface="+mn-lt"/>
              </a:rPr>
              <a:t>Try to assess as many items as you can in English.</a:t>
            </a:r>
          </a:p>
          <a:p>
            <a:pPr marL="0" indent="0">
              <a:spcAft>
                <a:spcPts val="1800"/>
              </a:spcAft>
              <a:buNone/>
            </a:pPr>
            <a:r>
              <a:rPr lang="en-US" sz="3200" dirty="0">
                <a:solidFill>
                  <a:schemeClr val="accent6">
                    <a:lumMod val="75000"/>
                  </a:schemeClr>
                </a:solidFill>
                <a:latin typeface="+mn-lt"/>
              </a:rPr>
              <a:t>Assess the child’s ability to complete the skill rather than his or her ability to understand the language.</a:t>
            </a:r>
          </a:p>
          <a:p>
            <a:pPr marL="0" indent="0">
              <a:spcAft>
                <a:spcPts val="1800"/>
              </a:spcAft>
              <a:buNone/>
            </a:pPr>
            <a:r>
              <a:rPr lang="en-US" sz="3200" dirty="0">
                <a:solidFill>
                  <a:schemeClr val="accent6">
                    <a:lumMod val="75000"/>
                  </a:schemeClr>
                </a:solidFill>
                <a:latin typeface="+mn-lt"/>
              </a:rPr>
              <a:t>Translators are </a:t>
            </a:r>
            <a:r>
              <a:rPr lang="en-US" sz="3200" b="1" dirty="0">
                <a:solidFill>
                  <a:schemeClr val="accent6">
                    <a:lumMod val="75000"/>
                  </a:schemeClr>
                </a:solidFill>
                <a:latin typeface="+mn-lt"/>
              </a:rPr>
              <a:t>not</a:t>
            </a:r>
            <a:r>
              <a:rPr lang="en-US" sz="3200" dirty="0">
                <a:solidFill>
                  <a:schemeClr val="accent6">
                    <a:lumMod val="75000"/>
                  </a:schemeClr>
                </a:solidFill>
                <a:latin typeface="+mn-lt"/>
              </a:rPr>
              <a:t> allowed.</a:t>
            </a:r>
          </a:p>
          <a:p>
            <a:pPr marL="0" indent="0">
              <a:spcAft>
                <a:spcPts val="1800"/>
              </a:spcAft>
              <a:buNone/>
            </a:pPr>
            <a:endParaRPr lang="en-US" sz="2400" dirty="0">
              <a:solidFill>
                <a:srgbClr val="002060"/>
              </a:solidFill>
            </a:endParaRPr>
          </a:p>
          <a:p>
            <a:pPr marL="0" indent="0">
              <a:spcAft>
                <a:spcPts val="1800"/>
              </a:spcAft>
              <a:buNone/>
            </a:pPr>
            <a:endParaRPr lang="en-US" sz="2400"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702" y="1961420"/>
            <a:ext cx="3261610" cy="2880000"/>
          </a:xfrm>
          <a:prstGeom prst="rect">
            <a:avLst/>
          </a:prstGeom>
          <a:ln>
            <a:noFill/>
          </a:ln>
          <a:effectLst>
            <a:outerShdw blurRad="292100" dist="139700" dir="2700000" algn="tl" rotWithShape="0">
              <a:srgbClr val="333333">
                <a:alpha val="65000"/>
              </a:srgbClr>
            </a:outerShdw>
          </a:effectLst>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32502126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4" y="588410"/>
            <a:ext cx="10216116" cy="841425"/>
          </a:xfrm>
        </p:spPr>
        <p:txBody>
          <a:bodyPr rtlCol="0">
            <a:noAutofit/>
          </a:bodyPr>
          <a:lstStyle/>
          <a:p>
            <a:pPr marL="342780" indent="-342780">
              <a:lnSpc>
                <a:spcPct val="85000"/>
              </a:lnSpc>
              <a:spcBef>
                <a:spcPct val="40000"/>
              </a:spcBef>
              <a:defRPr/>
            </a:pPr>
            <a:r>
              <a:rPr lang="en-US" dirty="0">
                <a:latin typeface="+mn-lt"/>
                <a:ea typeface="+mn-ea"/>
                <a:cs typeface="Helvetica" pitchFamily="34" charset="0"/>
              </a:rPr>
              <a:t>Families and the EYE-DA</a:t>
            </a:r>
          </a:p>
        </p:txBody>
      </p:sp>
      <p:sp>
        <p:nvSpPr>
          <p:cNvPr id="111618" name="Content Placeholder 2"/>
          <p:cNvSpPr>
            <a:spLocks noGrp="1"/>
          </p:cNvSpPr>
          <p:nvPr>
            <p:ph idx="1"/>
          </p:nvPr>
        </p:nvSpPr>
        <p:spPr>
          <a:xfrm>
            <a:off x="680482" y="1429835"/>
            <a:ext cx="10374205" cy="4351338"/>
          </a:xfrm>
        </p:spPr>
        <p:txBody>
          <a:bodyPr>
            <a:noAutofit/>
          </a:bodyPr>
          <a:lstStyle/>
          <a:p>
            <a:pPr marL="0" indent="0" eaLnBrk="1" hangingPunct="1">
              <a:spcBef>
                <a:spcPct val="0"/>
              </a:spcBef>
              <a:spcAft>
                <a:spcPts val="1800"/>
              </a:spcAft>
              <a:buNone/>
            </a:pPr>
            <a:r>
              <a:rPr lang="en-CA" sz="3200" dirty="0">
                <a:solidFill>
                  <a:schemeClr val="accent6">
                    <a:lumMod val="75000"/>
                  </a:schemeClr>
                </a:solidFill>
                <a:latin typeface="+mn-lt"/>
                <a:cs typeface="Helvetica" charset="0"/>
              </a:rPr>
              <a:t>Indicate that you and the child will have fun playing and answering questions and that it will take approximately 45 minutes to complete.</a:t>
            </a:r>
          </a:p>
          <a:p>
            <a:pPr marL="0" indent="0" eaLnBrk="1" hangingPunct="1">
              <a:spcBef>
                <a:spcPct val="0"/>
              </a:spcBef>
              <a:buNone/>
            </a:pPr>
            <a:endParaRPr lang="en-CA" sz="3200" dirty="0">
              <a:solidFill>
                <a:schemeClr val="accent6">
                  <a:lumMod val="75000"/>
                </a:schemeClr>
              </a:solidFill>
              <a:latin typeface="+mn-lt"/>
              <a:cs typeface="Helvetica" charset="0"/>
            </a:endParaRPr>
          </a:p>
          <a:p>
            <a:pPr marL="0" indent="0" eaLnBrk="1" hangingPunct="1">
              <a:spcBef>
                <a:spcPct val="0"/>
              </a:spcBef>
              <a:buNone/>
            </a:pPr>
            <a:r>
              <a:rPr lang="en-CA" sz="3200" dirty="0">
                <a:solidFill>
                  <a:schemeClr val="accent6">
                    <a:lumMod val="75000"/>
                  </a:schemeClr>
                </a:solidFill>
                <a:latin typeface="+mn-lt"/>
                <a:cs typeface="Helvetica" charset="0"/>
              </a:rPr>
              <a:t>Some questions that you might get from families/guardians:</a:t>
            </a:r>
          </a:p>
          <a:p>
            <a:pPr marL="0" indent="0" eaLnBrk="1" hangingPunct="1">
              <a:spcBef>
                <a:spcPct val="0"/>
              </a:spcBef>
              <a:buNone/>
            </a:pPr>
            <a:endParaRPr lang="en-CA" sz="3200" dirty="0">
              <a:solidFill>
                <a:schemeClr val="accent6">
                  <a:lumMod val="75000"/>
                </a:schemeClr>
              </a:solidFill>
              <a:latin typeface="+mn-lt"/>
              <a:cs typeface="Helvetica" charset="0"/>
            </a:endParaRPr>
          </a:p>
          <a:p>
            <a:pPr marL="0" indent="0" eaLnBrk="1" hangingPunct="1">
              <a:spcBef>
                <a:spcPct val="0"/>
              </a:spcBef>
              <a:buNone/>
            </a:pPr>
            <a:r>
              <a:rPr lang="en-CA" sz="3200" dirty="0">
                <a:solidFill>
                  <a:schemeClr val="accent6">
                    <a:lumMod val="75000"/>
                  </a:schemeClr>
                </a:solidFill>
                <a:latin typeface="+mn-lt"/>
                <a:cs typeface="Helvetica" charset="0"/>
              </a:rPr>
              <a:t>“Can I stay for the assessment?”</a:t>
            </a:r>
          </a:p>
          <a:p>
            <a:pPr marL="0" indent="0" eaLnBrk="1" hangingPunct="1">
              <a:spcBef>
                <a:spcPct val="0"/>
              </a:spcBef>
              <a:buNone/>
            </a:pPr>
            <a:endParaRPr lang="en-CA" sz="3200" dirty="0">
              <a:solidFill>
                <a:schemeClr val="accent6">
                  <a:lumMod val="75000"/>
                </a:schemeClr>
              </a:solidFill>
              <a:latin typeface="+mn-lt"/>
              <a:cs typeface="Helvetica" charset="0"/>
            </a:endParaRPr>
          </a:p>
          <a:p>
            <a:pPr marL="0" indent="0" eaLnBrk="1" hangingPunct="1">
              <a:spcBef>
                <a:spcPct val="0"/>
              </a:spcBef>
              <a:buNone/>
            </a:pPr>
            <a:r>
              <a:rPr lang="en-CA" sz="3200" dirty="0">
                <a:solidFill>
                  <a:schemeClr val="accent6">
                    <a:lumMod val="75000"/>
                  </a:schemeClr>
                </a:solidFill>
                <a:latin typeface="+mn-lt"/>
                <a:cs typeface="Helvetica" charset="0"/>
              </a:rPr>
              <a:t>“How did my child do?”</a:t>
            </a:r>
          </a:p>
          <a:p>
            <a:pPr marL="0" indent="0" eaLnBrk="1" hangingPunct="1">
              <a:spcBef>
                <a:spcPct val="0"/>
              </a:spcBef>
              <a:buNone/>
            </a:pPr>
            <a:endParaRPr lang="en-CA" sz="3200" dirty="0">
              <a:solidFill>
                <a:schemeClr val="accent6">
                  <a:lumMod val="75000"/>
                </a:schemeClr>
              </a:solidFill>
              <a:latin typeface="+mn-lt"/>
              <a:cs typeface="Helvetica" charset="0"/>
            </a:endParaRPr>
          </a:p>
          <a:p>
            <a:pPr marL="0" indent="0" eaLnBrk="1" hangingPunct="1">
              <a:spcBef>
                <a:spcPct val="0"/>
              </a:spcBef>
              <a:buNone/>
            </a:pPr>
            <a:r>
              <a:rPr lang="en-CA" sz="3200" dirty="0">
                <a:solidFill>
                  <a:schemeClr val="accent6">
                    <a:lumMod val="75000"/>
                  </a:schemeClr>
                </a:solidFill>
                <a:latin typeface="+mn-lt"/>
                <a:cs typeface="Helvetica" charset="0"/>
              </a:rPr>
              <a:t>“Will I get to see the results?”</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48037" t="-1569" r="2351" b="1569"/>
          <a:stretch/>
        </p:blipFill>
        <p:spPr>
          <a:xfrm>
            <a:off x="9521964" y="3972033"/>
            <a:ext cx="2094175" cy="2814084"/>
          </a:xfrm>
          <a:prstGeom prst="ellipse">
            <a:avLst/>
          </a:prstGeom>
          <a:ln>
            <a:noFill/>
          </a:ln>
          <a:effectLst>
            <a:softEdge rad="112500"/>
          </a:effectLst>
        </p:spPr>
      </p:pic>
    </p:spTree>
    <p:extLst>
      <p:ext uri="{BB962C8B-B14F-4D97-AF65-F5344CB8AC3E}">
        <p14:creationId xmlns:p14="http://schemas.microsoft.com/office/powerpoint/2010/main" val="1551240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49" y="445432"/>
            <a:ext cx="10175800" cy="869020"/>
          </a:xfrm>
        </p:spPr>
        <p:txBody>
          <a:bodyPr>
            <a:normAutofit/>
          </a:bodyPr>
          <a:lstStyle/>
          <a:p>
            <a:r>
              <a:rPr lang="en-CA" dirty="0">
                <a:latin typeface="+mn-lt"/>
              </a:rPr>
              <a:t>Remember…</a:t>
            </a:r>
            <a:endParaRPr lang="en-US" dirty="0">
              <a:latin typeface="+mn-lt"/>
            </a:endParaRPr>
          </a:p>
        </p:txBody>
      </p:sp>
      <p:sp>
        <p:nvSpPr>
          <p:cNvPr id="3" name="Content Placeholder 2"/>
          <p:cNvSpPr>
            <a:spLocks noGrp="1"/>
          </p:cNvSpPr>
          <p:nvPr>
            <p:ph idx="1"/>
          </p:nvPr>
        </p:nvSpPr>
        <p:spPr>
          <a:xfrm>
            <a:off x="701748" y="1639224"/>
            <a:ext cx="10967088" cy="4966292"/>
          </a:xfrm>
        </p:spPr>
        <p:txBody>
          <a:bodyPr>
            <a:normAutofit lnSpcReduction="10000"/>
          </a:bodyPr>
          <a:lstStyle/>
          <a:p>
            <a:pPr>
              <a:spcAft>
                <a:spcPts val="1800"/>
              </a:spcAft>
              <a:buFont typeface="Wingdings" panose="05000000000000000000" pitchFamily="2" charset="2"/>
              <a:buChar char="ü"/>
            </a:pPr>
            <a:r>
              <a:rPr lang="en-US" sz="2800" dirty="0"/>
              <a:t> </a:t>
            </a:r>
            <a:r>
              <a:rPr lang="en-US" sz="3200" dirty="0">
                <a:solidFill>
                  <a:schemeClr val="accent6">
                    <a:lumMod val="75000"/>
                  </a:schemeClr>
                </a:solidFill>
                <a:latin typeface="+mn-lt"/>
              </a:rPr>
              <a:t>The evaluation should be a positive experience for the child. </a:t>
            </a:r>
          </a:p>
          <a:p>
            <a:pPr>
              <a:spcAft>
                <a:spcPts val="1800"/>
              </a:spcAft>
              <a:buFont typeface="Wingdings" panose="05000000000000000000" pitchFamily="2" charset="2"/>
              <a:buChar char="ü"/>
            </a:pPr>
            <a:r>
              <a:rPr lang="en-US" sz="3200" dirty="0">
                <a:solidFill>
                  <a:schemeClr val="accent6">
                    <a:lumMod val="75000"/>
                  </a:schemeClr>
                </a:solidFill>
                <a:latin typeface="+mn-lt"/>
              </a:rPr>
              <a:t>Practice the evaluation several times before you actually administer one.</a:t>
            </a:r>
          </a:p>
          <a:p>
            <a:pPr>
              <a:spcAft>
                <a:spcPts val="1800"/>
              </a:spcAft>
              <a:buFont typeface="Wingdings" panose="05000000000000000000" pitchFamily="2" charset="2"/>
              <a:buChar char="ü"/>
            </a:pPr>
            <a:r>
              <a:rPr lang="en-US" sz="3200" dirty="0">
                <a:solidFill>
                  <a:schemeClr val="accent6">
                    <a:lumMod val="75000"/>
                  </a:schemeClr>
                </a:solidFill>
                <a:latin typeface="+mn-lt"/>
              </a:rPr>
              <a:t>This is a snapshot of the child’s skills and abilities. Make sure the child is at ease in order to get an accurate snapshot of their skills.</a:t>
            </a:r>
          </a:p>
          <a:p>
            <a:pPr>
              <a:buFont typeface="Wingdings" panose="05000000000000000000" pitchFamily="2" charset="2"/>
              <a:buChar char="ü"/>
            </a:pPr>
            <a:r>
              <a:rPr lang="en-US" sz="3200" dirty="0">
                <a:solidFill>
                  <a:schemeClr val="accent6">
                    <a:lumMod val="75000"/>
                  </a:schemeClr>
                </a:solidFill>
                <a:latin typeface="+mn-lt"/>
              </a:rPr>
              <a:t>The data from the EYE-DA gives us a holistic picture of where the child is and where we need to support them in their learning.</a:t>
            </a:r>
          </a:p>
        </p:txBody>
      </p:sp>
    </p:spTree>
    <p:extLst>
      <p:ext uri="{BB962C8B-B14F-4D97-AF65-F5344CB8AC3E}">
        <p14:creationId xmlns:p14="http://schemas.microsoft.com/office/powerpoint/2010/main" val="377668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219" y="575606"/>
            <a:ext cx="10189484" cy="694787"/>
          </a:xfrm>
        </p:spPr>
        <p:txBody>
          <a:bodyPr>
            <a:noAutofit/>
          </a:bodyPr>
          <a:lstStyle/>
          <a:p>
            <a:r>
              <a:rPr lang="en-AU" dirty="0">
                <a:latin typeface="+mn-lt"/>
              </a:rPr>
              <a:t>Direct Assessment (EYE-DA) </a:t>
            </a:r>
          </a:p>
        </p:txBody>
      </p:sp>
      <p:sp>
        <p:nvSpPr>
          <p:cNvPr id="3" name="Content Placeholder 2"/>
          <p:cNvSpPr>
            <a:spLocks noGrp="1"/>
          </p:cNvSpPr>
          <p:nvPr>
            <p:ph idx="1"/>
          </p:nvPr>
        </p:nvSpPr>
        <p:spPr>
          <a:xfrm>
            <a:off x="659220" y="1891488"/>
            <a:ext cx="5436780" cy="3731390"/>
          </a:xfrm>
        </p:spPr>
        <p:txBody>
          <a:bodyPr>
            <a:normAutofit fontScale="92500"/>
          </a:bodyPr>
          <a:lstStyle/>
          <a:p>
            <a:pPr marL="0" indent="0">
              <a:lnSpc>
                <a:spcPct val="150000"/>
              </a:lnSpc>
              <a:buNone/>
            </a:pPr>
            <a:r>
              <a:rPr lang="en-AU" sz="3500" dirty="0">
                <a:solidFill>
                  <a:schemeClr val="accent6">
                    <a:lumMod val="75000"/>
                  </a:schemeClr>
                </a:solidFill>
                <a:latin typeface="+mn-lt"/>
              </a:rPr>
              <a:t>An age-normed individually administered assessment measuring the developmental skills of children aged 3-6 years.</a:t>
            </a:r>
          </a:p>
          <a:p>
            <a:pPr marL="0" indent="0">
              <a:buNone/>
            </a:pPr>
            <a:endParaRPr lang="en-AU" dirty="0"/>
          </a:p>
          <a:p>
            <a:pPr marL="0" indent="0">
              <a:buNone/>
            </a:pP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1086" y="5726864"/>
            <a:ext cx="3808602" cy="694787"/>
          </a:xfrm>
          <a:prstGeom prst="rect">
            <a:avLst/>
          </a:prstGeom>
        </p:spPr>
      </p:pic>
      <p:pic>
        <p:nvPicPr>
          <p:cNvPr id="6" name="Picture 5">
            <a:extLst>
              <a:ext uri="{FF2B5EF4-FFF2-40B4-BE49-F238E27FC236}">
                <a16:creationId xmlns:a16="http://schemas.microsoft.com/office/drawing/2014/main" id="{983648AE-470C-4F1E-A7EF-1D2E228897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6703" y="1741715"/>
            <a:ext cx="4572000" cy="3048000"/>
          </a:xfrm>
          <a:prstGeom prst="rect">
            <a:avLst/>
          </a:prstGeom>
        </p:spPr>
      </p:pic>
    </p:spTree>
    <p:extLst>
      <p:ext uri="{BB962C8B-B14F-4D97-AF65-F5344CB8AC3E}">
        <p14:creationId xmlns:p14="http://schemas.microsoft.com/office/powerpoint/2010/main" val="1271120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19467" y="1599505"/>
            <a:ext cx="8616800" cy="1143000"/>
          </a:xfrm>
          <a:prstGeom prst="rect">
            <a:avLst/>
          </a:prstGeom>
        </p:spPr>
        <p:txBody>
          <a:bodyPr lIns="91425" tIns="91425" rIns="91425" bIns="91425" anchor="b" anchorCtr="0">
            <a:noAutofit/>
          </a:bodyPr>
          <a:lstStyle/>
          <a:p>
            <a:r>
              <a:rPr lang="en" sz="88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2" name="Shape 295"/>
          <p:cNvSpPr txBox="1">
            <a:spLocks/>
          </p:cNvSpPr>
          <p:nvPr/>
        </p:nvSpPr>
        <p:spPr>
          <a:xfrm>
            <a:off x="747175" y="2466326"/>
            <a:ext cx="5561100" cy="104640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 sz="4800" dirty="0">
                <a:latin typeface="+mn-lt"/>
              </a:rPr>
              <a:t>Any questions?</a:t>
            </a:r>
          </a:p>
        </p:txBody>
      </p:sp>
      <p:sp>
        <p:nvSpPr>
          <p:cNvPr id="13" name="TextBox 12"/>
          <p:cNvSpPr txBox="1"/>
          <p:nvPr/>
        </p:nvSpPr>
        <p:spPr>
          <a:xfrm>
            <a:off x="5929110" y="3073732"/>
            <a:ext cx="5810250" cy="1569660"/>
          </a:xfrm>
          <a:prstGeom prst="rect">
            <a:avLst/>
          </a:prstGeom>
          <a:noFill/>
        </p:spPr>
        <p:txBody>
          <a:bodyPr wrap="square" rtlCol="0">
            <a:spAutoFit/>
          </a:bodyPr>
          <a:lstStyle/>
          <a:p>
            <a:pPr algn="r"/>
            <a:r>
              <a:rPr lang="en-US" sz="2800" dirty="0">
                <a:solidFill>
                  <a:schemeClr val="accent6"/>
                </a:solidFill>
              </a:rPr>
              <a:t>eye-support@thelearningbar.com</a:t>
            </a:r>
          </a:p>
          <a:p>
            <a:pPr algn="r"/>
            <a:r>
              <a:rPr lang="en-US" sz="2800" dirty="0">
                <a:solidFill>
                  <a:schemeClr val="accent6"/>
                </a:solidFill>
              </a:rPr>
              <a:t>506 458 9311</a:t>
            </a:r>
            <a:endParaRPr lang="en-US" sz="2800" strike="sngStrike" dirty="0">
              <a:solidFill>
                <a:schemeClr val="accent6"/>
              </a:solidFill>
            </a:endParaRPr>
          </a:p>
          <a:p>
            <a:pPr algn="r"/>
            <a:r>
              <a:rPr lang="en-US" sz="4000" dirty="0">
                <a:solidFill>
                  <a:schemeClr val="accent1"/>
                </a:solidFill>
              </a:rPr>
              <a:t>1 877 840 2424</a:t>
            </a: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691316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00074" y="397543"/>
            <a:ext cx="10277475" cy="941437"/>
          </a:xfrm>
        </p:spPr>
        <p:txBody>
          <a:bodyPr>
            <a:noAutofit/>
          </a:bodyPr>
          <a:lstStyle/>
          <a:p>
            <a:pPr>
              <a:spcBef>
                <a:spcPts val="600"/>
              </a:spcBef>
              <a:spcAft>
                <a:spcPts val="1800"/>
              </a:spcAft>
            </a:pPr>
            <a:r>
              <a:rPr lang="en-US" dirty="0">
                <a:latin typeface="+mn-lt"/>
              </a:rPr>
              <a:t>VERY IMPORTANT: </a:t>
            </a:r>
            <a:endParaRPr lang="en-CA" dirty="0">
              <a:latin typeface="+mn-lt"/>
              <a:cs typeface="Helvetica" charset="0"/>
            </a:endParaRPr>
          </a:p>
        </p:txBody>
      </p:sp>
      <p:sp>
        <p:nvSpPr>
          <p:cNvPr id="110594" name="Content Placeholder 2"/>
          <p:cNvSpPr>
            <a:spLocks noGrp="1"/>
          </p:cNvSpPr>
          <p:nvPr>
            <p:ph idx="1"/>
          </p:nvPr>
        </p:nvSpPr>
        <p:spPr>
          <a:xfrm>
            <a:off x="600074" y="3279606"/>
            <a:ext cx="10515600" cy="3276455"/>
          </a:xfrm>
        </p:spPr>
        <p:txBody>
          <a:bodyPr>
            <a:normAutofit/>
          </a:bodyPr>
          <a:lstStyle/>
          <a:p>
            <a:pPr marL="0" indent="0">
              <a:spcAft>
                <a:spcPts val="1200"/>
              </a:spcAft>
              <a:buNone/>
              <a:defRPr/>
            </a:pPr>
            <a:r>
              <a:rPr lang="en-US" sz="3200" b="1" dirty="0">
                <a:solidFill>
                  <a:schemeClr val="accent6">
                    <a:lumMod val="75000"/>
                  </a:schemeClr>
                </a:solidFill>
                <a:latin typeface="+mn-lt"/>
                <a:cs typeface="Arial" charset="0"/>
              </a:rPr>
              <a:t>EYE-DA </a:t>
            </a:r>
            <a:r>
              <a:rPr lang="en-US" sz="3200" dirty="0">
                <a:solidFill>
                  <a:schemeClr val="accent6">
                    <a:lumMod val="75000"/>
                  </a:schemeClr>
                </a:solidFill>
                <a:latin typeface="+mn-lt"/>
                <a:cs typeface="Arial" charset="0"/>
              </a:rPr>
              <a:t>it is </a:t>
            </a:r>
            <a:r>
              <a:rPr lang="en-US" sz="3200" b="1" u="sng" dirty="0">
                <a:solidFill>
                  <a:schemeClr val="accent6">
                    <a:lumMod val="75000"/>
                  </a:schemeClr>
                </a:solidFill>
                <a:latin typeface="+mn-lt"/>
                <a:cs typeface="Arial" charset="0"/>
              </a:rPr>
              <a:t>not</a:t>
            </a:r>
            <a:r>
              <a:rPr lang="en-US" sz="3200" dirty="0">
                <a:solidFill>
                  <a:schemeClr val="accent6">
                    <a:lumMod val="75000"/>
                  </a:schemeClr>
                </a:solidFill>
                <a:latin typeface="+mn-lt"/>
                <a:cs typeface="Arial" charset="0"/>
              </a:rPr>
              <a:t> used to:</a:t>
            </a:r>
          </a:p>
          <a:p>
            <a:pPr>
              <a:spcAft>
                <a:spcPts val="1200"/>
              </a:spcAft>
              <a:buBlip>
                <a:blip r:embed="rId3"/>
              </a:buBlip>
              <a:defRPr/>
            </a:pPr>
            <a:r>
              <a:rPr lang="en-US" sz="3200" dirty="0">
                <a:solidFill>
                  <a:schemeClr val="accent6">
                    <a:lumMod val="75000"/>
                  </a:schemeClr>
                </a:solidFill>
                <a:latin typeface="+mn-lt"/>
                <a:cs typeface="Helvetica" charset="0"/>
              </a:rPr>
              <a:t> label children;</a:t>
            </a:r>
            <a:endParaRPr lang="en-CA" sz="3200" dirty="0">
              <a:solidFill>
                <a:schemeClr val="accent6">
                  <a:lumMod val="75000"/>
                </a:schemeClr>
              </a:solidFill>
              <a:latin typeface="+mn-lt"/>
              <a:cs typeface="Helvetica" charset="0"/>
            </a:endParaRPr>
          </a:p>
          <a:p>
            <a:pPr>
              <a:spcAft>
                <a:spcPts val="1200"/>
              </a:spcAft>
              <a:buBlip>
                <a:blip r:embed="rId3"/>
              </a:buBlip>
              <a:defRPr/>
            </a:pPr>
            <a:r>
              <a:rPr lang="en-US" sz="3200" dirty="0">
                <a:solidFill>
                  <a:schemeClr val="accent6">
                    <a:lumMod val="75000"/>
                  </a:schemeClr>
                </a:solidFill>
                <a:latin typeface="+mn-lt"/>
                <a:cs typeface="Helvetica" charset="0"/>
              </a:rPr>
              <a:t> diagnose specific learning problems; or</a:t>
            </a:r>
            <a:endParaRPr lang="en-CA" sz="3200" dirty="0">
              <a:solidFill>
                <a:schemeClr val="accent6">
                  <a:lumMod val="75000"/>
                </a:schemeClr>
              </a:solidFill>
              <a:latin typeface="+mn-lt"/>
              <a:cs typeface="Helvetica" charset="0"/>
            </a:endParaRPr>
          </a:p>
          <a:p>
            <a:pPr>
              <a:spcAft>
                <a:spcPts val="1200"/>
              </a:spcAft>
              <a:buBlip>
                <a:blip r:embed="rId3"/>
              </a:buBlip>
              <a:defRPr/>
            </a:pPr>
            <a:r>
              <a:rPr lang="en-US" sz="3200" dirty="0">
                <a:solidFill>
                  <a:schemeClr val="accent6">
                    <a:lumMod val="75000"/>
                  </a:schemeClr>
                </a:solidFill>
                <a:latin typeface="+mn-lt"/>
                <a:cs typeface="Helvetica" charset="0"/>
              </a:rPr>
              <a:t> identify gifted children.</a:t>
            </a:r>
            <a:endParaRPr lang="en-CA" sz="3200" dirty="0">
              <a:solidFill>
                <a:schemeClr val="accent6">
                  <a:lumMod val="75000"/>
                </a:schemeClr>
              </a:solidFill>
              <a:latin typeface="+mn-lt"/>
              <a:cs typeface="Helvetica" charset="0"/>
            </a:endParaRPr>
          </a:p>
        </p:txBody>
      </p:sp>
      <p:sp>
        <p:nvSpPr>
          <p:cNvPr id="105476" name="TextBox 1"/>
          <p:cNvSpPr txBox="1">
            <a:spLocks noChangeArrowheads="1"/>
          </p:cNvSpPr>
          <p:nvPr/>
        </p:nvSpPr>
        <p:spPr bwMode="auto">
          <a:xfrm>
            <a:off x="600074" y="1542347"/>
            <a:ext cx="10515599" cy="2492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Bef>
                <a:spcPts val="1200"/>
              </a:spcBef>
              <a:defRPr/>
            </a:pPr>
            <a:r>
              <a:rPr lang="en-US" dirty="0">
                <a:solidFill>
                  <a:schemeClr val="accent6">
                    <a:lumMod val="75000"/>
                  </a:schemeClr>
                </a:solidFill>
                <a:latin typeface="+mn-lt"/>
                <a:cs typeface="Arial" charset="0"/>
              </a:rPr>
              <a:t>EYE-DA is </a:t>
            </a:r>
            <a:r>
              <a:rPr lang="en-US" u="sng" dirty="0">
                <a:solidFill>
                  <a:schemeClr val="accent6">
                    <a:lumMod val="75000"/>
                  </a:schemeClr>
                </a:solidFill>
                <a:latin typeface="+mn-lt"/>
                <a:cs typeface="Arial" charset="0"/>
              </a:rPr>
              <a:t>NOT</a:t>
            </a:r>
            <a:r>
              <a:rPr lang="en-US" dirty="0">
                <a:solidFill>
                  <a:schemeClr val="accent6">
                    <a:lumMod val="75000"/>
                  </a:schemeClr>
                </a:solidFill>
                <a:latin typeface="+mn-lt"/>
                <a:cs typeface="Arial" charset="0"/>
              </a:rPr>
              <a:t> to be viewed as a test to be passed or failed. Rather, it identifies </a:t>
            </a:r>
            <a:r>
              <a:rPr lang="en-US" u="sng" dirty="0">
                <a:solidFill>
                  <a:schemeClr val="accent6">
                    <a:lumMod val="75000"/>
                  </a:schemeClr>
                </a:solidFill>
                <a:latin typeface="+mn-lt"/>
                <a:cs typeface="Arial" charset="0"/>
              </a:rPr>
              <a:t>strengths</a:t>
            </a:r>
            <a:r>
              <a:rPr lang="en-US" dirty="0">
                <a:solidFill>
                  <a:schemeClr val="accent6">
                    <a:lumMod val="75000"/>
                  </a:schemeClr>
                </a:solidFill>
                <a:latin typeface="+mn-lt"/>
                <a:cs typeface="Arial" charset="0"/>
              </a:rPr>
              <a:t> and areas which could </a:t>
            </a:r>
            <a:r>
              <a:rPr lang="en-US" u="sng" dirty="0">
                <a:solidFill>
                  <a:schemeClr val="accent6">
                    <a:lumMod val="75000"/>
                  </a:schemeClr>
                </a:solidFill>
                <a:latin typeface="+mn-lt"/>
                <a:cs typeface="Arial" charset="0"/>
              </a:rPr>
              <a:t>benefit</a:t>
            </a:r>
            <a:r>
              <a:rPr lang="en-US" dirty="0">
                <a:solidFill>
                  <a:schemeClr val="accent6">
                    <a:lumMod val="75000"/>
                  </a:schemeClr>
                </a:solidFill>
                <a:latin typeface="+mn-lt"/>
                <a:cs typeface="Arial" charset="0"/>
              </a:rPr>
              <a:t> from further instruction or support.</a:t>
            </a:r>
            <a:endParaRPr lang="en-US" dirty="0">
              <a:solidFill>
                <a:schemeClr val="accent6">
                  <a:lumMod val="75000"/>
                </a:schemeClr>
              </a:solidFill>
              <a:cs typeface="Arial" charset="0"/>
            </a:endParaRPr>
          </a:p>
          <a:p>
            <a:pPr>
              <a:spcAft>
                <a:spcPts val="1200"/>
              </a:spcAft>
              <a:defRPr/>
            </a:pPr>
            <a:r>
              <a:rPr lang="en-CA" dirty="0">
                <a:solidFill>
                  <a:schemeClr val="accent6">
                    <a:lumMod val="75000"/>
                  </a:schemeClr>
                </a:solidFill>
                <a:cs typeface="Arial" charset="0"/>
              </a:rPr>
              <a:t>   </a:t>
            </a:r>
          </a:p>
          <a:p>
            <a:pPr eaLnBrk="1" hangingPunct="1">
              <a:defRPr/>
            </a:pPr>
            <a:endParaRPr lang="en-CA" sz="1800" dirty="0">
              <a:latin typeface="Arial" charset="0"/>
              <a:cs typeface="Arial" charset="0"/>
            </a:endParaRPr>
          </a:p>
        </p:txBody>
      </p:sp>
    </p:spTree>
    <p:extLst>
      <p:ext uri="{BB962C8B-B14F-4D97-AF65-F5344CB8AC3E}">
        <p14:creationId xmlns:p14="http://schemas.microsoft.com/office/powerpoint/2010/main" val="203701688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2D243F-B232-45DE-B756-9DE048B5130B}"/>
              </a:ext>
            </a:extLst>
          </p:cNvPr>
          <p:cNvSpPr>
            <a:spLocks noGrp="1"/>
          </p:cNvSpPr>
          <p:nvPr>
            <p:ph type="title"/>
          </p:nvPr>
        </p:nvSpPr>
        <p:spPr>
          <a:xfrm>
            <a:off x="637952" y="473026"/>
            <a:ext cx="10258647" cy="812850"/>
          </a:xfrm>
        </p:spPr>
        <p:txBody>
          <a:bodyPr>
            <a:normAutofit/>
          </a:bodyPr>
          <a:lstStyle/>
          <a:p>
            <a:r>
              <a:rPr lang="en-AU" dirty="0">
                <a:latin typeface="+mn-lt"/>
              </a:rPr>
              <a:t>Children are holistic learners</a:t>
            </a: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637952" y="1635307"/>
            <a:ext cx="5381078" cy="3587385"/>
          </a:xfrm>
        </p:spPr>
      </p:pic>
      <p:sp>
        <p:nvSpPr>
          <p:cNvPr id="2" name="TextBox 1"/>
          <p:cNvSpPr txBox="1"/>
          <p:nvPr/>
        </p:nvSpPr>
        <p:spPr>
          <a:xfrm>
            <a:off x="6443572" y="1473033"/>
            <a:ext cx="5381076" cy="5016758"/>
          </a:xfrm>
          <a:prstGeom prst="rect">
            <a:avLst/>
          </a:prstGeom>
          <a:noFill/>
        </p:spPr>
        <p:txBody>
          <a:bodyPr wrap="square" rtlCol="0">
            <a:spAutoFit/>
          </a:bodyPr>
          <a:lstStyle/>
          <a:p>
            <a:r>
              <a:rPr lang="en-AU" sz="3200" dirty="0">
                <a:solidFill>
                  <a:schemeClr val="accent6">
                    <a:lumMod val="75000"/>
                  </a:schemeClr>
                </a:solidFill>
              </a:rPr>
              <a:t>The EYE-DA assesses </a:t>
            </a:r>
            <a:r>
              <a:rPr lang="en-AU" sz="3200" b="1" dirty="0">
                <a:solidFill>
                  <a:schemeClr val="accent6">
                    <a:lumMod val="75000"/>
                  </a:schemeClr>
                </a:solidFill>
              </a:rPr>
              <a:t>four domains </a:t>
            </a:r>
            <a:r>
              <a:rPr lang="en-AU" sz="3200" dirty="0">
                <a:solidFill>
                  <a:schemeClr val="accent6">
                    <a:lumMod val="75000"/>
                  </a:schemeClr>
                </a:solidFill>
              </a:rPr>
              <a:t>associated with children’s readiness to learn.</a:t>
            </a:r>
          </a:p>
          <a:p>
            <a:endParaRPr lang="en-AU" sz="3200" dirty="0">
              <a:solidFill>
                <a:schemeClr val="accent6">
                  <a:lumMod val="75000"/>
                </a:schemeClr>
              </a:solidFill>
            </a:endParaRPr>
          </a:p>
          <a:p>
            <a:pPr marL="457200" indent="-457200">
              <a:buFont typeface="Arial" panose="020B0604020202020204" pitchFamily="34" charset="0"/>
              <a:buChar char="•"/>
            </a:pPr>
            <a:r>
              <a:rPr lang="en-US" sz="3200" dirty="0">
                <a:solidFill>
                  <a:schemeClr val="accent6">
                    <a:lumMod val="75000"/>
                  </a:schemeClr>
                </a:solidFill>
              </a:rPr>
              <a:t>Awareness of Self and the Environment</a:t>
            </a:r>
          </a:p>
          <a:p>
            <a:pPr marL="457200" indent="-457200">
              <a:buFont typeface="Arial" panose="020B0604020202020204" pitchFamily="34" charset="0"/>
              <a:buChar char="•"/>
            </a:pPr>
            <a:r>
              <a:rPr lang="en-AU" sz="3200" dirty="0">
                <a:solidFill>
                  <a:schemeClr val="accent6">
                    <a:lumMod val="75000"/>
                  </a:schemeClr>
                </a:solidFill>
              </a:rPr>
              <a:t>Cognitive Skills</a:t>
            </a:r>
          </a:p>
          <a:p>
            <a:pPr marL="457200" indent="-457200">
              <a:buFont typeface="Arial" panose="020B0604020202020204" pitchFamily="34" charset="0"/>
              <a:buChar char="•"/>
            </a:pPr>
            <a:r>
              <a:rPr lang="en-AU" sz="3200" dirty="0">
                <a:solidFill>
                  <a:schemeClr val="accent6">
                    <a:lumMod val="75000"/>
                  </a:schemeClr>
                </a:solidFill>
              </a:rPr>
              <a:t>Language and Communication</a:t>
            </a:r>
          </a:p>
          <a:p>
            <a:pPr marL="457200" indent="-457200">
              <a:buFont typeface="Arial" panose="020B0604020202020204" pitchFamily="34" charset="0"/>
              <a:buChar char="•"/>
            </a:pPr>
            <a:r>
              <a:rPr lang="en-AU" sz="3200" dirty="0">
                <a:solidFill>
                  <a:schemeClr val="accent6">
                    <a:lumMod val="75000"/>
                  </a:schemeClr>
                </a:solidFill>
              </a:rPr>
              <a:t>Physical Development</a:t>
            </a:r>
          </a:p>
        </p:txBody>
      </p:sp>
    </p:spTree>
    <p:extLst>
      <p:ext uri="{BB962C8B-B14F-4D97-AF65-F5344CB8AC3E}">
        <p14:creationId xmlns:p14="http://schemas.microsoft.com/office/powerpoint/2010/main" val="1168439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latin typeface="+mn-lt"/>
              </a:rPr>
              <a:t>General administration procedures</a:t>
            </a:r>
            <a:endParaRPr lang="en-US" dirty="0">
              <a:latin typeface="+mn-lt"/>
            </a:endParaRPr>
          </a:p>
        </p:txBody>
      </p:sp>
    </p:spTree>
    <p:extLst>
      <p:ext uri="{BB962C8B-B14F-4D97-AF65-F5344CB8AC3E}">
        <p14:creationId xmlns:p14="http://schemas.microsoft.com/office/powerpoint/2010/main" val="100955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1246" y="755151"/>
            <a:ext cx="11430670" cy="1325563"/>
          </a:xfrm>
        </p:spPr>
        <p:txBody>
          <a:bodyPr>
            <a:noAutofit/>
          </a:bodyPr>
          <a:lstStyle/>
          <a:p>
            <a:pPr>
              <a:defRPr/>
            </a:pPr>
            <a:r>
              <a:rPr lang="en-CA" dirty="0">
                <a:latin typeface="+mn-lt"/>
                <a:cs typeface="Helvetica" pitchFamily="34" charset="0"/>
              </a:rPr>
              <a:t>Colourful pictures, hands-on materials, and physical activities make the EYE-DA engaging for children.</a:t>
            </a:r>
          </a:p>
        </p:txBody>
      </p:sp>
      <p:pic>
        <p:nvPicPr>
          <p:cNvPr id="6" name="Picture 5" descr="EYE-DA-Balanc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0459" y="2641378"/>
            <a:ext cx="4319568" cy="3461471"/>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246" y="2710563"/>
            <a:ext cx="5434754" cy="3057050"/>
          </a:xfrm>
          <a:prstGeom prst="rect">
            <a:avLst/>
          </a:prstGeom>
          <a:ln>
            <a:noFill/>
          </a:ln>
          <a:effectLst>
            <a:softEdge rad="112500"/>
          </a:effectLst>
        </p:spPr>
      </p:pic>
    </p:spTree>
    <p:extLst>
      <p:ext uri="{BB962C8B-B14F-4D97-AF65-F5344CB8AC3E}">
        <p14:creationId xmlns:p14="http://schemas.microsoft.com/office/powerpoint/2010/main" val="385651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425D4AB-CD98-4DD6-9398-3C8961DE0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69" y="0"/>
            <a:ext cx="755293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97818316-E7CB-4E73-AF79-E9CAB873E7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746" name="Rectangle 2"/>
          <p:cNvSpPr>
            <a:spLocks noGrp="1" noChangeArrowheads="1"/>
          </p:cNvSpPr>
          <p:nvPr>
            <p:ph type="title"/>
          </p:nvPr>
        </p:nvSpPr>
        <p:spPr>
          <a:xfrm>
            <a:off x="616688" y="292979"/>
            <a:ext cx="4841553" cy="1454051"/>
          </a:xfrm>
        </p:spPr>
        <p:txBody>
          <a:bodyPr vert="horz" lIns="91440" tIns="45720" rIns="91440" bIns="45720" rtlCol="0" anchor="ctr">
            <a:noAutofit/>
          </a:bodyPr>
          <a:lstStyle/>
          <a:p>
            <a:pPr>
              <a:defRPr/>
            </a:pPr>
            <a:r>
              <a:rPr lang="en-US" dirty="0">
                <a:latin typeface="+mn-lt"/>
                <a:cs typeface="Helvetica" pitchFamily="34" charset="0"/>
              </a:rPr>
              <a:t>Materials needed for administration</a:t>
            </a:r>
            <a:r>
              <a:rPr lang="en-US" dirty="0">
                <a:cs typeface="Helvetica" pitchFamily="34" charset="0"/>
              </a:rPr>
              <a:t>:</a:t>
            </a:r>
          </a:p>
        </p:txBody>
      </p:sp>
      <p:sp>
        <p:nvSpPr>
          <p:cNvPr id="76" name="Oval 75">
            <a:extLst>
              <a:ext uri="{FF2B5EF4-FFF2-40B4-BE49-F238E27FC236}">
                <a16:creationId xmlns:a16="http://schemas.microsoft.com/office/drawing/2014/main" id="{D8B47C9F-A960-4902-8507-38F18DD3D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695" y="511733"/>
            <a:ext cx="1857636" cy="185763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50" name="Rectangle 3"/>
          <p:cNvSpPr>
            <a:spLocks noGrp="1" noChangeArrowheads="1"/>
          </p:cNvSpPr>
          <p:nvPr>
            <p:ph idx="1"/>
          </p:nvPr>
        </p:nvSpPr>
        <p:spPr>
          <a:xfrm>
            <a:off x="427926" y="2152371"/>
            <a:ext cx="5909465" cy="4138593"/>
          </a:xfrm>
        </p:spPr>
        <p:txBody>
          <a:bodyPr vert="horz" lIns="91440" tIns="45720" rIns="91440" bIns="45720" rtlCol="0" anchor="ctr">
            <a:noAutofit/>
          </a:bodyPr>
          <a:lstStyle/>
          <a:p>
            <a:pPr marL="609386">
              <a:lnSpc>
                <a:spcPct val="100000"/>
              </a:lnSpc>
              <a:spcBef>
                <a:spcPts val="600"/>
              </a:spcBef>
            </a:pPr>
            <a:r>
              <a:rPr lang="en-US" dirty="0">
                <a:solidFill>
                  <a:schemeClr val="accent6">
                    <a:lumMod val="75000"/>
                  </a:schemeClr>
                </a:solidFill>
                <a:latin typeface="+mn-lt"/>
                <a:ea typeface="+mj-ea"/>
                <a:cs typeface="+mj-cs"/>
              </a:rPr>
              <a:t>Administration and Scoring Guidelines (ASG)</a:t>
            </a:r>
          </a:p>
          <a:p>
            <a:pPr marL="609386">
              <a:lnSpc>
                <a:spcPct val="100000"/>
              </a:lnSpc>
              <a:spcBef>
                <a:spcPts val="600"/>
              </a:spcBef>
            </a:pPr>
            <a:r>
              <a:rPr lang="en-US" dirty="0">
                <a:solidFill>
                  <a:schemeClr val="accent6">
                    <a:lumMod val="75000"/>
                  </a:schemeClr>
                </a:solidFill>
                <a:latin typeface="+mn-lt"/>
                <a:ea typeface="+mj-ea"/>
                <a:cs typeface="+mj-cs"/>
              </a:rPr>
              <a:t>Scoring Protocol Sheets and Child Response Booklets</a:t>
            </a:r>
          </a:p>
          <a:p>
            <a:pPr marL="609386">
              <a:lnSpc>
                <a:spcPct val="100000"/>
              </a:lnSpc>
              <a:spcBef>
                <a:spcPts val="600"/>
              </a:spcBef>
            </a:pPr>
            <a:r>
              <a:rPr lang="en-US" dirty="0">
                <a:solidFill>
                  <a:schemeClr val="accent6">
                    <a:lumMod val="75000"/>
                  </a:schemeClr>
                </a:solidFill>
                <a:latin typeface="+mn-lt"/>
                <a:ea typeface="+mj-ea"/>
                <a:cs typeface="+mj-cs"/>
              </a:rPr>
              <a:t>Flipbook</a:t>
            </a:r>
          </a:p>
          <a:p>
            <a:pPr marL="609386">
              <a:lnSpc>
                <a:spcPct val="100000"/>
              </a:lnSpc>
              <a:spcBef>
                <a:spcPts val="600"/>
              </a:spcBef>
            </a:pPr>
            <a:r>
              <a:rPr lang="en-US" dirty="0">
                <a:solidFill>
                  <a:schemeClr val="accent6">
                    <a:lumMod val="75000"/>
                  </a:schemeClr>
                </a:solidFill>
                <a:latin typeface="+mn-lt"/>
                <a:ea typeface="+mj-ea"/>
                <a:cs typeface="+mj-cs"/>
              </a:rPr>
              <a:t>Blank laminated card</a:t>
            </a:r>
          </a:p>
          <a:p>
            <a:pPr marL="609386">
              <a:lnSpc>
                <a:spcPct val="100000"/>
              </a:lnSpc>
              <a:spcBef>
                <a:spcPts val="600"/>
              </a:spcBef>
            </a:pPr>
            <a:r>
              <a:rPr lang="en-US" dirty="0">
                <a:solidFill>
                  <a:schemeClr val="accent6">
                    <a:lumMod val="75000"/>
                  </a:schemeClr>
                </a:solidFill>
                <a:latin typeface="+mn-lt"/>
                <a:ea typeface="+mj-ea"/>
                <a:cs typeface="+mj-cs"/>
              </a:rPr>
              <a:t>Zippered pouch with pencils, crayons, scissors, a block, items for making  sets, and a figure</a:t>
            </a:r>
          </a:p>
          <a:p>
            <a:pPr marL="609386">
              <a:lnSpc>
                <a:spcPct val="100000"/>
              </a:lnSpc>
              <a:spcBef>
                <a:spcPts val="600"/>
              </a:spcBef>
            </a:pPr>
            <a:r>
              <a:rPr lang="en-US" dirty="0">
                <a:solidFill>
                  <a:schemeClr val="accent6">
                    <a:lumMod val="75000"/>
                  </a:schemeClr>
                </a:solidFill>
                <a:latin typeface="+mn-lt"/>
                <a:ea typeface="+mj-ea"/>
                <a:cs typeface="+mj-cs"/>
              </a:rPr>
              <a:t>Bean bag</a:t>
            </a:r>
          </a:p>
          <a:p>
            <a:pPr marL="609386">
              <a:lnSpc>
                <a:spcPct val="100000"/>
              </a:lnSpc>
              <a:spcBef>
                <a:spcPts val="600"/>
              </a:spcBef>
            </a:pPr>
            <a:r>
              <a:rPr lang="en-US" dirty="0">
                <a:solidFill>
                  <a:schemeClr val="accent6">
                    <a:lumMod val="75000"/>
                  </a:schemeClr>
                </a:solidFill>
                <a:latin typeface="+mn-lt"/>
                <a:ea typeface="+mj-ea"/>
                <a:cs typeface="+mj-cs"/>
              </a:rPr>
              <a:t>Sheet of stickers</a:t>
            </a:r>
          </a:p>
        </p:txBody>
      </p:sp>
      <p:sp>
        <p:nvSpPr>
          <p:cNvPr id="78" name="Oval 77">
            <a:extLst>
              <a:ext uri="{FF2B5EF4-FFF2-40B4-BE49-F238E27FC236}">
                <a16:creationId xmlns:a16="http://schemas.microsoft.com/office/drawing/2014/main" id="{D4E15E95-445D-4A45-BC1E-8468CE17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677" y="2933578"/>
            <a:ext cx="2737876" cy="2737876"/>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5">
            <a:extLst>
              <a:ext uri="{FF2B5EF4-FFF2-40B4-BE49-F238E27FC236}">
                <a16:creationId xmlns:a16="http://schemas.microsoft.com/office/drawing/2014/main" id="{133B9781-B73C-44F8-97CB-D1807A63B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996" y="-26552"/>
            <a:ext cx="4082004" cy="3428999"/>
          </a:xfrm>
          <a:custGeom>
            <a:avLst/>
            <a:gdLst>
              <a:gd name="connsiteX0" fmla="*/ 350681 w 4082004"/>
              <a:gd name="connsiteY0" fmla="*/ 0 h 3428999"/>
              <a:gd name="connsiteX1" fmla="*/ 4082004 w 4082004"/>
              <a:gd name="connsiteY1" fmla="*/ 0 h 3428999"/>
              <a:gd name="connsiteX2" fmla="*/ 4082004 w 4082004"/>
              <a:gd name="connsiteY2" fmla="*/ 2444823 h 3428999"/>
              <a:gd name="connsiteX3" fmla="*/ 4081788 w 4082004"/>
              <a:gd name="connsiteY3" fmla="*/ 2445178 h 3428999"/>
              <a:gd name="connsiteX4" fmla="*/ 2231442 w 4082004"/>
              <a:gd name="connsiteY4" fmla="*/ 3428999 h 3428999"/>
              <a:gd name="connsiteX5" fmla="*/ 0 w 4082004"/>
              <a:gd name="connsiteY5" fmla="*/ 1197557 h 3428999"/>
              <a:gd name="connsiteX6" fmla="*/ 269323 w 4082004"/>
              <a:gd name="connsiteY6" fmla="*/ 133920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2004" h="3428999">
                <a:moveTo>
                  <a:pt x="350681" y="0"/>
                </a:moveTo>
                <a:lnTo>
                  <a:pt x="4082004" y="0"/>
                </a:lnTo>
                <a:lnTo>
                  <a:pt x="4082004" y="2444823"/>
                </a:lnTo>
                <a:lnTo>
                  <a:pt x="4081788" y="2445178"/>
                </a:lnTo>
                <a:cubicBezTo>
                  <a:pt x="3680782" y="3038745"/>
                  <a:pt x="3001686" y="3428999"/>
                  <a:pt x="2231442" y="3428999"/>
                </a:cubicBezTo>
                <a:cubicBezTo>
                  <a:pt x="999051" y="3428999"/>
                  <a:pt x="0" y="2429948"/>
                  <a:pt x="0" y="1197557"/>
                </a:cubicBezTo>
                <a:cubicBezTo>
                  <a:pt x="0" y="812435"/>
                  <a:pt x="97564" y="450100"/>
                  <a:pt x="269323" y="13392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79">
            <a:extLst>
              <a:ext uri="{FF2B5EF4-FFF2-40B4-BE49-F238E27FC236}">
                <a16:creationId xmlns:a16="http://schemas.microsoft.com/office/drawing/2014/main" id="{1FCEDCAD-7B1A-4AE2-818E-D93A48758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23618" y="4326947"/>
            <a:ext cx="3068382" cy="2540529"/>
          </a:xfrm>
          <a:custGeom>
            <a:avLst/>
            <a:gdLst>
              <a:gd name="connsiteX0" fmla="*/ 1612418 w 3068382"/>
              <a:gd name="connsiteY0" fmla="*/ 0 h 2540529"/>
              <a:gd name="connsiteX1" fmla="*/ 3030226 w 3068382"/>
              <a:gd name="connsiteY1" fmla="*/ 843844 h 2540529"/>
              <a:gd name="connsiteX2" fmla="*/ 3068382 w 3068382"/>
              <a:gd name="connsiteY2" fmla="*/ 923051 h 2540529"/>
              <a:gd name="connsiteX3" fmla="*/ 3068382 w 3068382"/>
              <a:gd name="connsiteY3" fmla="*/ 2301785 h 2540529"/>
              <a:gd name="connsiteX4" fmla="*/ 3030226 w 3068382"/>
              <a:gd name="connsiteY4" fmla="*/ 2380992 h 2540529"/>
              <a:gd name="connsiteX5" fmla="*/ 2949460 w 3068382"/>
              <a:gd name="connsiteY5" fmla="*/ 2513937 h 2540529"/>
              <a:gd name="connsiteX6" fmla="*/ 2929575 w 3068382"/>
              <a:gd name="connsiteY6" fmla="*/ 2540529 h 2540529"/>
              <a:gd name="connsiteX7" fmla="*/ 295261 w 3068382"/>
              <a:gd name="connsiteY7" fmla="*/ 2540529 h 2540529"/>
              <a:gd name="connsiteX8" fmla="*/ 275376 w 3068382"/>
              <a:gd name="connsiteY8" fmla="*/ 2513937 h 2540529"/>
              <a:gd name="connsiteX9" fmla="*/ 0 w 3068382"/>
              <a:gd name="connsiteY9" fmla="*/ 1612418 h 2540529"/>
              <a:gd name="connsiteX10" fmla="*/ 1612418 w 3068382"/>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8382" h="2540529">
                <a:moveTo>
                  <a:pt x="1612418" y="0"/>
                </a:moveTo>
                <a:cubicBezTo>
                  <a:pt x="2224646" y="0"/>
                  <a:pt x="2757180" y="341213"/>
                  <a:pt x="3030226" y="843844"/>
                </a:cubicBezTo>
                <a:lnTo>
                  <a:pt x="3068382" y="923051"/>
                </a:lnTo>
                <a:lnTo>
                  <a:pt x="3068382" y="2301785"/>
                </a:lnTo>
                <a:lnTo>
                  <a:pt x="3030226" y="2380992"/>
                </a:lnTo>
                <a:cubicBezTo>
                  <a:pt x="3005403"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1372" y="5020464"/>
            <a:ext cx="2102702" cy="1629594"/>
          </a:xfrm>
          <a:prstGeom prst="rect">
            <a:avLst/>
          </a:prstGeom>
        </p:spPr>
        <p:style>
          <a:lnRef idx="2">
            <a:schemeClr val="accent6"/>
          </a:lnRef>
          <a:fillRef idx="1">
            <a:schemeClr val="lt1"/>
          </a:fillRef>
          <a:effectRef idx="0">
            <a:schemeClr val="accent6"/>
          </a:effectRef>
          <a:fontRef idx="minor">
            <a:schemeClr val="dk1"/>
          </a:fontRef>
        </p:style>
      </p:pic>
      <p:pic>
        <p:nvPicPr>
          <p:cNvPr id="4" name="Picture 3">
            <a:extLst>
              <a:ext uri="{FF2B5EF4-FFF2-40B4-BE49-F238E27FC236}">
                <a16:creationId xmlns:a16="http://schemas.microsoft.com/office/drawing/2014/main" id="{B22D7288-BA2E-442B-BD63-B120A512D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824" y="333922"/>
            <a:ext cx="3346722" cy="2231148"/>
          </a:xfrm>
          <a:prstGeom prst="rect">
            <a:avLst/>
          </a:prstGeom>
        </p:spPr>
      </p:pic>
      <p:pic>
        <p:nvPicPr>
          <p:cNvPr id="6" name="Picture 5">
            <a:extLst>
              <a:ext uri="{FF2B5EF4-FFF2-40B4-BE49-F238E27FC236}">
                <a16:creationId xmlns:a16="http://schemas.microsoft.com/office/drawing/2014/main" id="{EB66FC2C-DDB6-4DE1-80C8-57B728F384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807233"/>
            <a:ext cx="1039424" cy="1345138"/>
          </a:xfrm>
          <a:prstGeom prst="rect">
            <a:avLst/>
          </a:prstGeom>
        </p:spPr>
        <p:style>
          <a:lnRef idx="2">
            <a:schemeClr val="dk1"/>
          </a:lnRef>
          <a:fillRef idx="1">
            <a:schemeClr val="lt1"/>
          </a:fillRef>
          <a:effectRef idx="0">
            <a:schemeClr val="dk1"/>
          </a:effectRef>
          <a:fontRef idx="minor">
            <a:schemeClr val="dk1"/>
          </a:fontRef>
        </p:style>
      </p:pic>
      <p:pic>
        <p:nvPicPr>
          <p:cNvPr id="2" name="Picture 1">
            <a:extLst>
              <a:ext uri="{FF2B5EF4-FFF2-40B4-BE49-F238E27FC236}">
                <a16:creationId xmlns:a16="http://schemas.microsoft.com/office/drawing/2014/main" id="{CC8767D4-8FDC-4174-9DEC-DDC71B085EDF}"/>
              </a:ext>
            </a:extLst>
          </p:cNvPr>
          <p:cNvPicPr>
            <a:picLocks noChangeAspect="1"/>
          </p:cNvPicPr>
          <p:nvPr/>
        </p:nvPicPr>
        <p:blipFill>
          <a:blip r:embed="rId7"/>
          <a:stretch>
            <a:fillRect/>
          </a:stretch>
        </p:blipFill>
        <p:spPr>
          <a:xfrm>
            <a:off x="6703456" y="3274150"/>
            <a:ext cx="1605121" cy="2089094"/>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5362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85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85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85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04837" y="582010"/>
            <a:ext cx="10515600" cy="941437"/>
          </a:xfrm>
        </p:spPr>
        <p:txBody>
          <a:bodyPr>
            <a:noAutofit/>
          </a:bodyPr>
          <a:lstStyle/>
          <a:p>
            <a:pPr>
              <a:spcBef>
                <a:spcPts val="600"/>
              </a:spcBef>
              <a:spcAft>
                <a:spcPts val="1800"/>
              </a:spcAft>
            </a:pPr>
            <a:r>
              <a:rPr lang="en-US" dirty="0">
                <a:latin typeface="+mn-lt"/>
              </a:rPr>
              <a:t>Preparing to administer the EYE-DA</a:t>
            </a:r>
            <a:endParaRPr lang="en-CA" dirty="0">
              <a:latin typeface="+mn-lt"/>
            </a:endParaRPr>
          </a:p>
        </p:txBody>
      </p:sp>
      <p:sp>
        <p:nvSpPr>
          <p:cNvPr id="3" name="Rectangle 2">
            <a:extLst>
              <a:ext uri="{FF2B5EF4-FFF2-40B4-BE49-F238E27FC236}">
                <a16:creationId xmlns:a16="http://schemas.microsoft.com/office/drawing/2014/main" id="{B723C3DD-BE0A-4357-A1E4-F069FFE08160}"/>
              </a:ext>
            </a:extLst>
          </p:cNvPr>
          <p:cNvSpPr/>
          <p:nvPr/>
        </p:nvSpPr>
        <p:spPr>
          <a:xfrm>
            <a:off x="604837" y="1763976"/>
            <a:ext cx="10982326" cy="1354217"/>
          </a:xfrm>
          <a:prstGeom prst="rect">
            <a:avLst/>
          </a:prstGeom>
        </p:spPr>
        <p:txBody>
          <a:bodyPr wrap="square">
            <a:spAutoFit/>
          </a:bodyPr>
          <a:lstStyle/>
          <a:p>
            <a:r>
              <a:rPr lang="en-US" sz="3200" dirty="0">
                <a:solidFill>
                  <a:schemeClr val="accent6">
                    <a:lumMod val="75000"/>
                  </a:schemeClr>
                </a:solidFill>
              </a:rPr>
              <a:t>Carefully fill out the requested information (name, sex, age, etc.) at the top of the Scoring Protocol Sheet.</a:t>
            </a:r>
            <a:endParaRPr lang="fr-CA" sz="3200" dirty="0">
              <a:solidFill>
                <a:schemeClr val="accent6">
                  <a:lumMod val="75000"/>
                </a:schemeClr>
              </a:solidFill>
              <a:latin typeface="+mj-lt"/>
            </a:endParaRPr>
          </a:p>
          <a:p>
            <a:endParaRPr lang="fr-CA" dirty="0">
              <a:solidFill>
                <a:srgbClr val="5F5F5F"/>
              </a:solidFill>
            </a:endParaRPr>
          </a:p>
        </p:txBody>
      </p:sp>
      <p:pic>
        <p:nvPicPr>
          <p:cNvPr id="4" name="Picture 3">
            <a:extLst>
              <a:ext uri="{FF2B5EF4-FFF2-40B4-BE49-F238E27FC236}">
                <a16:creationId xmlns:a16="http://schemas.microsoft.com/office/drawing/2014/main" id="{3E999C34-E1B9-4952-9729-28AB3E002FC6}"/>
              </a:ext>
            </a:extLst>
          </p:cNvPr>
          <p:cNvPicPr>
            <a:picLocks noChangeAspect="1"/>
          </p:cNvPicPr>
          <p:nvPr/>
        </p:nvPicPr>
        <p:blipFill>
          <a:blip r:embed="rId3"/>
          <a:stretch>
            <a:fillRect/>
          </a:stretch>
        </p:blipFill>
        <p:spPr>
          <a:xfrm>
            <a:off x="604837" y="3065026"/>
            <a:ext cx="11096625" cy="2581275"/>
          </a:xfrm>
          <a:prstGeom prst="rect">
            <a:avLst/>
          </a:prstGeom>
        </p:spPr>
      </p:pic>
    </p:spTree>
    <p:extLst>
      <p:ext uri="{BB962C8B-B14F-4D97-AF65-F5344CB8AC3E}">
        <p14:creationId xmlns:p14="http://schemas.microsoft.com/office/powerpoint/2010/main" val="2650351872"/>
      </p:ext>
    </p:extLst>
  </p:cSld>
  <p:clrMapOvr>
    <a:masterClrMapping/>
  </p:clrMapOvr>
  <p:transition spd="slow"/>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86188C-F28B-47F1-A05A-994D3EA8593A}" vid="{C4FCD4B9-EDA5-4304-8E6C-4598BB9331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8878</TotalTime>
  <Words>3253</Words>
  <Application>Microsoft Office PowerPoint</Application>
  <PresentationFormat>Widescreen</PresentationFormat>
  <Paragraphs>290</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Garamond</vt:lpstr>
      <vt:lpstr>Helvetica</vt:lpstr>
      <vt:lpstr>Times New Roman</vt:lpstr>
      <vt:lpstr>Wingdings</vt:lpstr>
      <vt:lpstr>Office Theme</vt:lpstr>
      <vt:lpstr>Administering and Scoring the EYE-DA  </vt:lpstr>
      <vt:lpstr>What will you learn?</vt:lpstr>
      <vt:lpstr>Direct Assessment (EYE-DA) </vt:lpstr>
      <vt:lpstr>VERY IMPORTANT: </vt:lpstr>
      <vt:lpstr>Children are holistic learners</vt:lpstr>
      <vt:lpstr>General administration procedures</vt:lpstr>
      <vt:lpstr>Colourful pictures, hands-on materials, and physical activities make the EYE-DA engaging for children.</vt:lpstr>
      <vt:lpstr>Materials needed for administration:</vt:lpstr>
      <vt:lpstr>Preparing to administer the EYE-DA</vt:lpstr>
      <vt:lpstr>Using the Scoring Protocol Sheet</vt:lpstr>
      <vt:lpstr>Example: Using the Scoring Protocol Sheet</vt:lpstr>
      <vt:lpstr>Example: Using the Scoring Protocol</vt:lpstr>
      <vt:lpstr>Child Response Booklet </vt:lpstr>
      <vt:lpstr>Using the EYE-DA Flipbook</vt:lpstr>
      <vt:lpstr>Getting started</vt:lpstr>
      <vt:lpstr>Ideal set-up for the assessment</vt:lpstr>
      <vt:lpstr>Encouraging the child</vt:lpstr>
      <vt:lpstr>Scoring</vt:lpstr>
      <vt:lpstr>Scoring</vt:lpstr>
      <vt:lpstr>Scoring</vt:lpstr>
      <vt:lpstr>1- Scale of 0 to 3 points</vt:lpstr>
      <vt:lpstr>2- Scoring rubric</vt:lpstr>
      <vt:lpstr>Frequently Asked Questions</vt:lpstr>
      <vt:lpstr>General questions</vt:lpstr>
      <vt:lpstr>Zero or “Not Complete”?</vt:lpstr>
      <vt:lpstr>Administering the EYE-DA to children with a disability</vt:lpstr>
      <vt:lpstr>Language of administration</vt:lpstr>
      <vt:lpstr>Families and the EYE-DA</vt:lpstr>
      <vt:lpstr>Remember…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1: Administering and Scoring the Early Years Evaluation -  Direct Assessment (EYE-DA)</dc:title>
  <dc:creator>Stephanie Guignion</dc:creator>
  <cp:lastModifiedBy>Stephanie Guignion</cp:lastModifiedBy>
  <cp:revision>43</cp:revision>
  <dcterms:created xsi:type="dcterms:W3CDTF">2020-07-13T16:20:11Z</dcterms:created>
  <dcterms:modified xsi:type="dcterms:W3CDTF">2022-07-27T14:25:44Z</dcterms:modified>
</cp:coreProperties>
</file>